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5" r:id="rId2"/>
    <p:sldId id="274" r:id="rId3"/>
    <p:sldId id="272" r:id="rId4"/>
    <p:sldId id="276" r:id="rId5"/>
    <p:sldId id="273" r:id="rId6"/>
    <p:sldId id="263" r:id="rId7"/>
    <p:sldId id="264" r:id="rId8"/>
    <p:sldId id="265" r:id="rId9"/>
    <p:sldId id="266" r:id="rId10"/>
    <p:sldId id="267" r:id="rId11"/>
    <p:sldId id="269" r:id="rId12"/>
    <p:sldId id="268" r:id="rId13"/>
    <p:sldId id="270" r:id="rId14"/>
    <p:sldId id="271" r:id="rId15"/>
    <p:sldId id="279" r:id="rId16"/>
    <p:sldId id="280" r:id="rId17"/>
    <p:sldId id="277" r:id="rId18"/>
    <p:sldId id="278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FF00"/>
    <a:srgbClr val="0066FF"/>
    <a:srgbClr val="A2C9FC"/>
    <a:srgbClr val="A9F5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5CD55E-6BDB-41E0-A523-10EE2D10D7DA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92C98-5497-4F01-84EC-2C8E57781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654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801528E-5608-4266-8546-B3D09A745D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8B4075-05C2-4179-889F-F939596041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656845-65AB-4AF6-90AE-E7D421CD04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BEECC-5A9A-40D9-AE55-6CD1CE57725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76725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4A83A0-D392-488E-A017-4FC66A84F6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84E665-D53D-4D82-B01B-6742682C8C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2F0B23-9864-44A9-9EBE-20983785DD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121E0-3574-4D97-9DC2-CA05366CCA2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3166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74C861-A3E5-40FE-9912-5EF64B7030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796961-9CDD-43C5-9D77-7A33669A17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6AA4FA-CE0D-469A-AD76-0C3441B2CA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89112-6018-4557-9B1C-A5BCDF11B62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4025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E79BEB-A2C5-4F40-8A53-81D4913C76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7BFDEC-B43F-4951-A816-D5E7756ABD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32D6667-B399-4565-8F28-6EA4A00FB5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3F0C4-4B9E-49B4-A567-929E2971FAD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5350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0412DB-B9EC-43C0-9990-A742DDA179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E37DC4-AFC4-4E82-AFB9-77B7369F59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64E8F8-48E3-4D6F-ADDA-C0E7109043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9F706-6477-4DDA-A964-851F8F01646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792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9C1C34-EB8E-43F0-AEE4-6FF1F1BBEA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20FBDF-B918-46D5-835F-94CFBF7439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CAE0A5-38F4-44B3-8B7A-D745AC5C5B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09398-E628-4B90-9D43-0356D84FA00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784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017A107-35A2-40B2-BAAD-9CE1A0AFD7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E9A52FC-0195-462F-B6C4-5DA524413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D6B4629-0994-42D7-B31A-D9FC886ECD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61E2D-863D-413A-9217-B45901A8AB6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1837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118AD75-8DF1-4F58-A9F1-436C45C8D1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4CD4746-5801-4792-A005-E71C173BBA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15D0037-1544-49A4-BB70-EE5BE543D4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5A595-995A-428A-8A0A-EEDE7A070DF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6668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0DD77EF-9AF9-43FB-B617-F36D029B11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6BCBB26-CF40-411B-92D0-4CE95CEAA7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91CC7D6-0046-4F1C-9D00-250D0B6EDD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9C0F3-7803-4D32-9A1D-86DFEEDD421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1137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F96127-28F5-4DAD-A171-AFF862057B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2345F0-A779-4288-814E-2695A34D6F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B52AB85-6899-42EF-BDD8-5CF00A1C73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FF685-5B70-41B0-AA76-F79A7782538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05842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C030B7-0EB3-4A98-AAF7-C8A971498F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23DB37-D8AF-4F2E-97F9-5AC027D5C5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CD995E-BF75-49AA-87F1-9000B147F1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B8CE8-6ABD-4F55-8E3D-DFAD6D4AEDD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9574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5B354F3-837D-410C-BEC2-082D28C68B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FFF4FD5-1B0A-42DB-B75C-3A9DE27132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48EAA04-03C4-4DA9-970E-B71CCA96B20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137256B-EF12-41DD-B9A7-FA16975A32A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75E963A-AE39-47F6-8F35-32F6C3F52DE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66FFA7A8-9D03-4098-8DE3-3F0BDA5F161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sitc.gov/publications/332/pub2182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D38FC-8070-4FDA-87CC-A4F556682F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Effects of an Import Quota </a:t>
            </a:r>
            <a:r>
              <a:rPr lang="ja-JP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輸入割当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F64484-36F5-4684-B0CD-6FA47B8C44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Country Case 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小国ケース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(assume the home country is Canada, a small country, and has import quotas on cheese)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6FD412-5620-42A5-B058-85745ACBA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4BEECC-5A9A-40D9-AE55-6CD1CE57725B}" type="slidenum">
              <a:rPr lang="ja-JP" altLang="en-US" smtClean="0"/>
              <a:pPr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5749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>
            <a:extLst>
              <a:ext uri="{FF2B5EF4-FFF2-40B4-BE49-F238E27FC236}">
                <a16:creationId xmlns:a16="http://schemas.microsoft.com/office/drawing/2014/main" id="{7E298205-6DBB-4C8D-A94B-B4C033E7B43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1143000"/>
            <a:ext cx="0" cy="434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3" name="Line 3">
            <a:extLst>
              <a:ext uri="{FF2B5EF4-FFF2-40B4-BE49-F238E27FC236}">
                <a16:creationId xmlns:a16="http://schemas.microsoft.com/office/drawing/2014/main" id="{5F965689-9F31-45A3-8FB8-A8AF3913416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54102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" name="Line 4">
            <a:extLst>
              <a:ext uri="{FF2B5EF4-FFF2-40B4-BE49-F238E27FC236}">
                <a16:creationId xmlns:a16="http://schemas.microsoft.com/office/drawing/2014/main" id="{D05C23DE-2D54-4E54-8B3C-332E218796DA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838200"/>
            <a:ext cx="4953000" cy="426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Line 5">
            <a:extLst>
              <a:ext uri="{FF2B5EF4-FFF2-40B4-BE49-F238E27FC236}">
                <a16:creationId xmlns:a16="http://schemas.microsoft.com/office/drawing/2014/main" id="{5A02BFAD-6573-49FB-8206-3FF4E089B8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1219200"/>
            <a:ext cx="487680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Line 6">
            <a:extLst>
              <a:ext uri="{FF2B5EF4-FFF2-40B4-BE49-F238E27FC236}">
                <a16:creationId xmlns:a16="http://schemas.microsoft.com/office/drawing/2014/main" id="{8EF30BC6-033F-4F31-94CD-CBB90CB564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8862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Line 7">
            <a:extLst>
              <a:ext uri="{FF2B5EF4-FFF2-40B4-BE49-F238E27FC236}">
                <a16:creationId xmlns:a16="http://schemas.microsoft.com/office/drawing/2014/main" id="{6F1C685D-32DF-4377-BB2B-82DD532C577D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Line 8">
            <a:extLst>
              <a:ext uri="{FF2B5EF4-FFF2-40B4-BE49-F238E27FC236}">
                <a16:creationId xmlns:a16="http://schemas.microsoft.com/office/drawing/2014/main" id="{1F16F3A6-5EF3-48EC-A032-9C5480091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276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Line 9">
            <a:extLst>
              <a:ext uri="{FF2B5EF4-FFF2-40B4-BE49-F238E27FC236}">
                <a16:creationId xmlns:a16="http://schemas.microsoft.com/office/drawing/2014/main" id="{DA8FFBEA-5432-494E-AAFA-CA8AC31C0BF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276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Text Box 10">
            <a:extLst>
              <a:ext uri="{FF2B5EF4-FFF2-40B4-BE49-F238E27FC236}">
                <a16:creationId xmlns:a16="http://schemas.microsoft.com/office/drawing/2014/main" id="{57381F14-4562-48FE-936B-1C19A6A7B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733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ea typeface="ＭＳ Ｐゴシック" panose="020B0600070205080204" pitchFamily="34" charset="-128"/>
              </a:rPr>
              <a:t>Pf</a:t>
            </a:r>
          </a:p>
        </p:txBody>
      </p:sp>
      <p:sp>
        <p:nvSpPr>
          <p:cNvPr id="10251" name="Text Box 11">
            <a:extLst>
              <a:ext uri="{FF2B5EF4-FFF2-40B4-BE49-F238E27FC236}">
                <a16:creationId xmlns:a16="http://schemas.microsoft.com/office/drawing/2014/main" id="{B7DC3340-71E3-4474-BDC6-F60CBC3A62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1242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 err="1">
                <a:ea typeface="ＭＳ Ｐゴシック" panose="020B0600070205080204" pitchFamily="34" charset="-128"/>
              </a:rPr>
              <a:t>Pq</a:t>
            </a:r>
            <a:endParaRPr lang="en-US" altLang="ja-JP" sz="1400" dirty="0">
              <a:ea typeface="ＭＳ Ｐゴシック" panose="020B0600070205080204" pitchFamily="34" charset="-128"/>
            </a:endParaRPr>
          </a:p>
        </p:txBody>
      </p:sp>
      <p:sp>
        <p:nvSpPr>
          <p:cNvPr id="10252" name="Text Box 12">
            <a:extLst>
              <a:ext uri="{FF2B5EF4-FFF2-40B4-BE49-F238E27FC236}">
                <a16:creationId xmlns:a16="http://schemas.microsoft.com/office/drawing/2014/main" id="{F9674F01-3292-4B12-8B21-64ED4537A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Price</a:t>
            </a:r>
          </a:p>
        </p:txBody>
      </p:sp>
      <p:sp>
        <p:nvSpPr>
          <p:cNvPr id="10253" name="Text Box 13">
            <a:extLst>
              <a:ext uri="{FF2B5EF4-FFF2-40B4-BE49-F238E27FC236}">
                <a16:creationId xmlns:a16="http://schemas.microsoft.com/office/drawing/2014/main" id="{5F9F4889-A5EC-41EA-B2E4-600E31EC7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6388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Quantity</a:t>
            </a:r>
          </a:p>
        </p:txBody>
      </p:sp>
      <p:sp>
        <p:nvSpPr>
          <p:cNvPr id="10254" name="Text Box 14">
            <a:extLst>
              <a:ext uri="{FF2B5EF4-FFF2-40B4-BE49-F238E27FC236}">
                <a16:creationId xmlns:a16="http://schemas.microsoft.com/office/drawing/2014/main" id="{441E28ED-D19C-46B3-A213-F06D4A6AC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76200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Supply (Domestic)</a:t>
            </a:r>
          </a:p>
        </p:txBody>
      </p:sp>
      <p:sp>
        <p:nvSpPr>
          <p:cNvPr id="10255" name="Text Box 15">
            <a:extLst>
              <a:ext uri="{FF2B5EF4-FFF2-40B4-BE49-F238E27FC236}">
                <a16:creationId xmlns:a16="http://schemas.microsoft.com/office/drawing/2014/main" id="{7A6471B0-0631-4B9D-81A6-8456F6EC3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572000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Demand (Domestic)</a:t>
            </a:r>
          </a:p>
        </p:txBody>
      </p:sp>
      <p:sp>
        <p:nvSpPr>
          <p:cNvPr id="10256" name="Text Box 16">
            <a:extLst>
              <a:ext uri="{FF2B5EF4-FFF2-40B4-BE49-F238E27FC236}">
                <a16:creationId xmlns:a16="http://schemas.microsoft.com/office/drawing/2014/main" id="{BA6F251E-4686-4BA9-8643-E5ED6B05F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052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ea typeface="ＭＳ Ｐゴシック" panose="020B0600070205080204" pitchFamily="34" charset="-128"/>
              </a:rPr>
              <a:t>World Price/Supply</a:t>
            </a:r>
          </a:p>
        </p:txBody>
      </p:sp>
      <p:sp>
        <p:nvSpPr>
          <p:cNvPr id="10257" name="Text Box 17">
            <a:extLst>
              <a:ext uri="{FF2B5EF4-FFF2-40B4-BE49-F238E27FC236}">
                <a16:creationId xmlns:a16="http://schemas.microsoft.com/office/drawing/2014/main" id="{96A0C051-9033-4E00-AD00-6B9224104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743200"/>
            <a:ext cx="1447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>
                <a:ea typeface="ＭＳ Ｐゴシック" panose="020B0600070205080204" pitchFamily="34" charset="-128"/>
              </a:rPr>
              <a:t>Price in Canada with Quota</a:t>
            </a:r>
          </a:p>
        </p:txBody>
      </p:sp>
      <p:sp>
        <p:nvSpPr>
          <p:cNvPr id="10258" name="Text Box 18">
            <a:extLst>
              <a:ext uri="{FF2B5EF4-FFF2-40B4-BE49-F238E27FC236}">
                <a16:creationId xmlns:a16="http://schemas.microsoft.com/office/drawing/2014/main" id="{D16CCB32-05F6-4E6B-BD38-FC8FDA55B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7200" y="512763"/>
            <a:ext cx="36369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Government (Canadian) Revenue from Quota??</a:t>
            </a:r>
          </a:p>
        </p:txBody>
      </p:sp>
      <p:sp>
        <p:nvSpPr>
          <p:cNvPr id="10259" name="Rectangle 19">
            <a:extLst>
              <a:ext uri="{FF2B5EF4-FFF2-40B4-BE49-F238E27FC236}">
                <a16:creationId xmlns:a16="http://schemas.microsoft.com/office/drawing/2014/main" id="{D173AB26-7321-4589-9A8E-8CD709544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3284538"/>
            <a:ext cx="971550" cy="5762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60" name="Text Box 20">
            <a:extLst>
              <a:ext uri="{FF2B5EF4-FFF2-40B4-BE49-F238E27FC236}">
                <a16:creationId xmlns:a16="http://schemas.microsoft.com/office/drawing/2014/main" id="{797E5D6E-4320-473D-813E-8197017C7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3357563"/>
            <a:ext cx="863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>
                <a:ea typeface="ＭＳ Ｐゴシック" panose="020B0600070205080204" pitchFamily="34" charset="-128"/>
              </a:rPr>
              <a:t>Quota RENTS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5C86A9A-7F30-4B03-AA80-7DD674CF2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9C0F3-7803-4D32-9A1D-86DFEEDD4216}" type="slidenum">
              <a:rPr lang="ja-JP" altLang="en-US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 descr="Wide downward diagonal">
            <a:extLst>
              <a:ext uri="{FF2B5EF4-FFF2-40B4-BE49-F238E27FC236}">
                <a16:creationId xmlns:a16="http://schemas.microsoft.com/office/drawing/2014/main" id="{840BBEDF-16B8-4D47-8F2E-545E60349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249613"/>
            <a:ext cx="3132138" cy="6477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AutoShape 3" descr="Wide downward diagonal">
            <a:extLst>
              <a:ext uri="{FF2B5EF4-FFF2-40B4-BE49-F238E27FC236}">
                <a16:creationId xmlns:a16="http://schemas.microsoft.com/office/drawing/2014/main" id="{2F138D7A-6338-4932-BF9A-99B417824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3249613"/>
            <a:ext cx="647700" cy="647700"/>
          </a:xfrm>
          <a:prstGeom prst="rtTriangl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3D4A5D3F-6611-4345-BBE8-5D3B431230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3213100"/>
            <a:ext cx="2268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Consumer’s Loss (-)</a:t>
            </a:r>
          </a:p>
        </p:txBody>
      </p:sp>
      <p:sp>
        <p:nvSpPr>
          <p:cNvPr id="11269" name="Line 7">
            <a:extLst>
              <a:ext uri="{FF2B5EF4-FFF2-40B4-BE49-F238E27FC236}">
                <a16:creationId xmlns:a16="http://schemas.microsoft.com/office/drawing/2014/main" id="{D9CC40F8-0423-4B31-9A89-19377A5DB8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08513" y="3681413"/>
            <a:ext cx="611187" cy="107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BCC6B63-D0A7-4337-910A-4C6ACCCF1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9C0F3-7803-4D32-9A1D-86DFEEDD4216}" type="slidenum">
              <a:rPr lang="ja-JP" altLang="en-US" smtClean="0"/>
              <a:pPr>
                <a:defRPr/>
              </a:pPr>
              <a:t>11</a:t>
            </a:fld>
            <a:endParaRPr lang="en-US" altLang="ja-JP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 descr="Wide downward diagonal">
            <a:extLst>
              <a:ext uri="{FF2B5EF4-FFF2-40B4-BE49-F238E27FC236}">
                <a16:creationId xmlns:a16="http://schemas.microsoft.com/office/drawing/2014/main" id="{2EAC0FA6-D502-4E5B-8BD0-1661892D7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249613"/>
            <a:ext cx="3132138" cy="6477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1" name="AutoShape 5" descr="Wide downward diagonal">
            <a:extLst>
              <a:ext uri="{FF2B5EF4-FFF2-40B4-BE49-F238E27FC236}">
                <a16:creationId xmlns:a16="http://schemas.microsoft.com/office/drawing/2014/main" id="{D2405DC9-469A-44B5-A2A6-505F95BEE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3249613"/>
            <a:ext cx="647700" cy="647700"/>
          </a:xfrm>
          <a:prstGeom prst="rtTriangl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2" name="Text Box 6">
            <a:extLst>
              <a:ext uri="{FF2B5EF4-FFF2-40B4-BE49-F238E27FC236}">
                <a16:creationId xmlns:a16="http://schemas.microsoft.com/office/drawing/2014/main" id="{BB811E1C-F1EB-4302-8856-A6272B8ED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3213100"/>
            <a:ext cx="2268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Consumer’s Loss (-)</a:t>
            </a:r>
          </a:p>
        </p:txBody>
      </p:sp>
      <p:sp>
        <p:nvSpPr>
          <p:cNvPr id="12293" name="Rectangle 8" descr="Narrow vertical">
            <a:extLst>
              <a:ext uri="{FF2B5EF4-FFF2-40B4-BE49-F238E27FC236}">
                <a16:creationId xmlns:a16="http://schemas.microsoft.com/office/drawing/2014/main" id="{FDB06410-F882-4CAC-9A63-44A744A17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249613"/>
            <a:ext cx="1368425" cy="611187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4" name="AutoShape 9" descr="Narrow vertical">
            <a:extLst>
              <a:ext uri="{FF2B5EF4-FFF2-40B4-BE49-F238E27FC236}">
                <a16:creationId xmlns:a16="http://schemas.microsoft.com/office/drawing/2014/main" id="{BFD7AC47-31C5-40E6-8CD9-DDEEBE7BA84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196306" y="3177382"/>
            <a:ext cx="611187" cy="755650"/>
          </a:xfrm>
          <a:prstGeom prst="rtTriangle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5" name="Line 13">
            <a:extLst>
              <a:ext uri="{FF2B5EF4-FFF2-40B4-BE49-F238E27FC236}">
                <a16:creationId xmlns:a16="http://schemas.microsoft.com/office/drawing/2014/main" id="{E801912F-E4C9-483B-80CD-6D6AF2F8E46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08513" y="3681413"/>
            <a:ext cx="611187" cy="107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Text Box 14">
            <a:extLst>
              <a:ext uri="{FF2B5EF4-FFF2-40B4-BE49-F238E27FC236}">
                <a16:creationId xmlns:a16="http://schemas.microsoft.com/office/drawing/2014/main" id="{30AC3642-86F6-4DFC-8C96-55AB666A7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163" y="2024063"/>
            <a:ext cx="2339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Producer’s Gain (+)</a:t>
            </a:r>
          </a:p>
        </p:txBody>
      </p:sp>
      <p:sp>
        <p:nvSpPr>
          <p:cNvPr id="12297" name="Line 15">
            <a:extLst>
              <a:ext uri="{FF2B5EF4-FFF2-40B4-BE49-F238E27FC236}">
                <a16:creationId xmlns:a16="http://schemas.microsoft.com/office/drawing/2014/main" id="{902F860C-4E2E-4356-BBC1-338878E3F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9863" y="2457450"/>
            <a:ext cx="0" cy="539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564DB6-2AFA-4B8F-B165-3C09FC4EA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9C0F3-7803-4D32-9A1D-86DFEEDD4216}" type="slidenum">
              <a:rPr lang="ja-JP" altLang="en-US" smtClean="0"/>
              <a:pPr>
                <a:defRPr/>
              </a:pPr>
              <a:t>12</a:t>
            </a:fld>
            <a:endParaRPr lang="en-US" altLang="ja-JP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 descr="Wide downward diagonal">
            <a:extLst>
              <a:ext uri="{FF2B5EF4-FFF2-40B4-BE49-F238E27FC236}">
                <a16:creationId xmlns:a16="http://schemas.microsoft.com/office/drawing/2014/main" id="{64169639-DBE0-45FD-B23B-0352903B5A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249613"/>
            <a:ext cx="3132138" cy="6477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5" name="AutoShape 3" descr="Wide downward diagonal">
            <a:extLst>
              <a:ext uri="{FF2B5EF4-FFF2-40B4-BE49-F238E27FC236}">
                <a16:creationId xmlns:a16="http://schemas.microsoft.com/office/drawing/2014/main" id="{B13EC775-11ED-4393-8D27-31BEAAA48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3249613"/>
            <a:ext cx="647700" cy="647700"/>
          </a:xfrm>
          <a:prstGeom prst="rtTriangl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C7C9A477-D99C-4D11-A369-093109062A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3213100"/>
            <a:ext cx="2268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Consumer’s Loss (-)</a:t>
            </a:r>
          </a:p>
        </p:txBody>
      </p:sp>
      <p:sp>
        <p:nvSpPr>
          <p:cNvPr id="13317" name="Rectangle 5" descr="Narrow vertical">
            <a:extLst>
              <a:ext uri="{FF2B5EF4-FFF2-40B4-BE49-F238E27FC236}">
                <a16:creationId xmlns:a16="http://schemas.microsoft.com/office/drawing/2014/main" id="{8AEAB08F-C435-400D-8C43-0DFD9E9A9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249613"/>
            <a:ext cx="1368425" cy="611187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8" name="AutoShape 6" descr="Narrow vertical">
            <a:extLst>
              <a:ext uri="{FF2B5EF4-FFF2-40B4-BE49-F238E27FC236}">
                <a16:creationId xmlns:a16="http://schemas.microsoft.com/office/drawing/2014/main" id="{718C60B7-ECE6-45E0-8551-DDB32F0F1F3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196306" y="3177382"/>
            <a:ext cx="611187" cy="755650"/>
          </a:xfrm>
          <a:prstGeom prst="rtTriangle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9" name="Line 7">
            <a:extLst>
              <a:ext uri="{FF2B5EF4-FFF2-40B4-BE49-F238E27FC236}">
                <a16:creationId xmlns:a16="http://schemas.microsoft.com/office/drawing/2014/main" id="{0A49761B-D41A-4715-B4B9-F51FD4880C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08513" y="3681413"/>
            <a:ext cx="611187" cy="107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Text Box 8">
            <a:extLst>
              <a:ext uri="{FF2B5EF4-FFF2-40B4-BE49-F238E27FC236}">
                <a16:creationId xmlns:a16="http://schemas.microsoft.com/office/drawing/2014/main" id="{D1537368-49AD-42F9-B4FE-AC66E60E8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163" y="2024063"/>
            <a:ext cx="20875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Producer’s Gain (+)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4BB120E3-B1D5-436E-A224-EA417D021DB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9863" y="2457450"/>
            <a:ext cx="0" cy="539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Rectangle 10">
            <a:extLst>
              <a:ext uri="{FF2B5EF4-FFF2-40B4-BE49-F238E27FC236}">
                <a16:creationId xmlns:a16="http://schemas.microsoft.com/office/drawing/2014/main" id="{477F2618-0B02-4659-B95E-F8D29C301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3284538"/>
            <a:ext cx="971550" cy="5762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23" name="Text Box 11">
            <a:extLst>
              <a:ext uri="{FF2B5EF4-FFF2-40B4-BE49-F238E27FC236}">
                <a16:creationId xmlns:a16="http://schemas.microsoft.com/office/drawing/2014/main" id="{AB65A00D-9FA0-46C1-9F60-90320CC99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5263" y="4437063"/>
            <a:ext cx="1981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Quota Rents (0?) (-)? (+ for Canadian Importers?)</a:t>
            </a:r>
          </a:p>
        </p:txBody>
      </p:sp>
      <p:sp>
        <p:nvSpPr>
          <p:cNvPr id="13324" name="Line 12">
            <a:extLst>
              <a:ext uri="{FF2B5EF4-FFF2-40B4-BE49-F238E27FC236}">
                <a16:creationId xmlns:a16="http://schemas.microsoft.com/office/drawing/2014/main" id="{903040F3-1EEF-4389-B4A5-44BF2405522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92500" y="4041775"/>
            <a:ext cx="349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2AB3D1-7DE3-450F-90CB-9D4E5EE94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9C0F3-7803-4D32-9A1D-86DFEEDD4216}" type="slidenum">
              <a:rPr lang="ja-JP" altLang="en-US" smtClean="0"/>
              <a:pPr>
                <a:defRPr/>
              </a:pPr>
              <a:t>13</a:t>
            </a:fld>
            <a:endParaRPr lang="en-US" altLang="ja-JP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 descr="Wide downward diagonal">
            <a:extLst>
              <a:ext uri="{FF2B5EF4-FFF2-40B4-BE49-F238E27FC236}">
                <a16:creationId xmlns:a16="http://schemas.microsoft.com/office/drawing/2014/main" id="{C9C6A9E2-CE95-401D-9E14-259B06398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249613"/>
            <a:ext cx="3132138" cy="6477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39" name="AutoShape 3" descr="Wide downward diagonal">
            <a:extLst>
              <a:ext uri="{FF2B5EF4-FFF2-40B4-BE49-F238E27FC236}">
                <a16:creationId xmlns:a16="http://schemas.microsoft.com/office/drawing/2014/main" id="{9485E8A9-FE1B-4090-B164-81162AF78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3249613"/>
            <a:ext cx="647700" cy="647700"/>
          </a:xfrm>
          <a:prstGeom prst="rtTriangl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0" name="Rectangle 5" descr="Narrow vertical">
            <a:extLst>
              <a:ext uri="{FF2B5EF4-FFF2-40B4-BE49-F238E27FC236}">
                <a16:creationId xmlns:a16="http://schemas.microsoft.com/office/drawing/2014/main" id="{5240BF06-3664-4164-9A8B-FD15D31150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249613"/>
            <a:ext cx="1368425" cy="611187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1" name="AutoShape 6" descr="Narrow vertical">
            <a:extLst>
              <a:ext uri="{FF2B5EF4-FFF2-40B4-BE49-F238E27FC236}">
                <a16:creationId xmlns:a16="http://schemas.microsoft.com/office/drawing/2014/main" id="{6A09C4FE-6CE3-495F-80CB-EC8F6779CE5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196306" y="3177382"/>
            <a:ext cx="611187" cy="755650"/>
          </a:xfrm>
          <a:prstGeom prst="rtTriangle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2" name="Rectangle 10">
            <a:extLst>
              <a:ext uri="{FF2B5EF4-FFF2-40B4-BE49-F238E27FC236}">
                <a16:creationId xmlns:a16="http://schemas.microsoft.com/office/drawing/2014/main" id="{A90C809A-7F8C-4942-B652-50648A43D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3284538"/>
            <a:ext cx="971550" cy="576262"/>
          </a:xfrm>
          <a:prstGeom prst="rect">
            <a:avLst/>
          </a:prstGeom>
          <a:solidFill>
            <a:schemeClr val="folHlink">
              <a:alpha val="2392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additional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loss?</a:t>
            </a:r>
          </a:p>
        </p:txBody>
      </p:sp>
      <p:sp>
        <p:nvSpPr>
          <p:cNvPr id="14343" name="AutoShape 13">
            <a:extLst>
              <a:ext uri="{FF2B5EF4-FFF2-40B4-BE49-F238E27FC236}">
                <a16:creationId xmlns:a16="http://schemas.microsoft.com/office/drawing/2014/main" id="{72701319-2321-46D0-A877-33B8B4E0C3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3249613"/>
            <a:ext cx="647700" cy="647700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4" name="AutoShape 14">
            <a:extLst>
              <a:ext uri="{FF2B5EF4-FFF2-40B4-BE49-F238E27FC236}">
                <a16:creationId xmlns:a16="http://schemas.microsoft.com/office/drawing/2014/main" id="{5BE8DCD1-483F-4AEC-9281-6E27966149EE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2231232" y="3212306"/>
            <a:ext cx="576262" cy="720725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5" name="Text Box 15">
            <a:extLst>
              <a:ext uri="{FF2B5EF4-FFF2-40B4-BE49-F238E27FC236}">
                <a16:creationId xmlns:a16="http://schemas.microsoft.com/office/drawing/2014/main" id="{5B194A43-B5BA-4FEF-9080-57605D933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4724400"/>
            <a:ext cx="27003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Net Loss to Society or Deadweight Loss (DWL)</a:t>
            </a:r>
          </a:p>
        </p:txBody>
      </p:sp>
      <p:sp>
        <p:nvSpPr>
          <p:cNvPr id="14346" name="Line 16">
            <a:extLst>
              <a:ext uri="{FF2B5EF4-FFF2-40B4-BE49-F238E27FC236}">
                <a16:creationId xmlns:a16="http://schemas.microsoft.com/office/drawing/2014/main" id="{F2E36E1C-F933-4B68-B0CF-52704F4CFC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55875" y="404177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7" name="Line 17">
            <a:extLst>
              <a:ext uri="{FF2B5EF4-FFF2-40B4-BE49-F238E27FC236}">
                <a16:creationId xmlns:a16="http://schemas.microsoft.com/office/drawing/2014/main" id="{692269D4-C747-4EE4-963D-A9AD7FD7CE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84663" y="40767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Text Box 18">
            <a:extLst>
              <a:ext uri="{FF2B5EF4-FFF2-40B4-BE49-F238E27FC236}">
                <a16:creationId xmlns:a16="http://schemas.microsoft.com/office/drawing/2014/main" id="{8C5B5207-CD6F-47C2-9C5D-D2F13C9AEF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76250"/>
            <a:ext cx="73437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>
                <a:ea typeface="ＭＳ Ｐゴシック" panose="020B0600070205080204" pitchFamily="34" charset="-128"/>
              </a:rPr>
              <a:t>Net Loss of Tariff to Importing Country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EFCB2EA-CBB8-4D23-86BD-97097DBB4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9C0F3-7803-4D32-9A1D-86DFEEDD4216}" type="slidenum">
              <a:rPr lang="ja-JP" altLang="en-US" smtClean="0"/>
              <a:pPr>
                <a:defRPr/>
              </a:pPr>
              <a:t>14</a:t>
            </a:fld>
            <a:endParaRPr lang="en-US" altLang="ja-JP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DC80765-5E70-42FA-A078-B8D38B75C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(Basically) three places the Rent can go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55A3E7-CB73-4404-AA55-71AD9C108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1) To lucky importing companies</a:t>
            </a:r>
            <a:r>
              <a:rPr lang="ja-JP" altLang="en-US" dirty="0"/>
              <a:t>　</a:t>
            </a:r>
            <a:r>
              <a:rPr lang="en-US" altLang="ja-JP" i="1" dirty="0">
                <a:solidFill>
                  <a:srgbClr val="0070C0"/>
                </a:solidFill>
              </a:rPr>
              <a:t>or</a:t>
            </a:r>
            <a:endParaRPr lang="en-US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/>
              <a:t>2) To foreign firms </a:t>
            </a:r>
            <a:r>
              <a:rPr lang="en-US" i="1" dirty="0">
                <a:solidFill>
                  <a:srgbClr val="0070C0"/>
                </a:solidFill>
              </a:rPr>
              <a:t>or</a:t>
            </a:r>
          </a:p>
          <a:p>
            <a:pPr marL="0" indent="0">
              <a:buNone/>
            </a:pPr>
            <a:r>
              <a:rPr lang="en-US" dirty="0"/>
              <a:t>3) Home country can </a:t>
            </a:r>
            <a:r>
              <a:rPr lang="en-US" dirty="0">
                <a:solidFill>
                  <a:srgbClr val="0070C0"/>
                </a:solidFill>
              </a:rPr>
              <a:t>auction</a:t>
            </a:r>
            <a:r>
              <a:rPr lang="en-US" dirty="0"/>
              <a:t> import licenses to (domestic) importers. (The last is rarely done.). If this last case, if the auction is done efficiently, the effect </a:t>
            </a:r>
            <a:r>
              <a:rPr lang="en-US" i="1" dirty="0"/>
              <a:t>is the same as the import tariff</a:t>
            </a:r>
            <a:r>
              <a:rPr lang="en-US" dirty="0"/>
              <a:t> and generates revenue for the government.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1FC235-28D9-4E37-8982-672BD42C0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9C0F3-7803-4D32-9A1D-86DFEEDD4216}" type="slidenum">
              <a:rPr lang="ja-JP" altLang="en-US" smtClean="0"/>
              <a:pPr>
                <a:defRPr/>
              </a:pPr>
              <a:t>15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31734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5584D-C0B9-47DB-A6A4-C223B87AF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 (Voluntary Export Restraints) and VRAs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3360B-F746-42BD-932A-396FCC09B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US placed restrictions on exporters of Steel (19 countries plus EC/EU, 1968-1974 &amp; again 1985-1989) and Autos from Japan (early 1980s).</a:t>
            </a:r>
          </a:p>
          <a:p>
            <a:r>
              <a:rPr lang="en-US" sz="2400" dirty="0"/>
              <a:t>In the case of VRAs (Steel) and VERs (Japanese Autos), the rents generally went to the foreign firms</a:t>
            </a:r>
          </a:p>
          <a:p>
            <a:r>
              <a:rPr lang="en-US" sz="2400" dirty="0"/>
              <a:t>(read all of Chapter 8, K&amp;O)</a:t>
            </a:r>
          </a:p>
          <a:p>
            <a:r>
              <a:rPr lang="en-US" sz="2000" dirty="0"/>
              <a:t>For VRA in steel see </a:t>
            </a:r>
            <a:r>
              <a:rPr lang="en-US" sz="2000" dirty="0">
                <a:hlinkClick r:id="rId2"/>
              </a:rPr>
              <a:t>https://www.usitc.gov/publications/332/pub2182.pdf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555F02-9962-4954-8737-4976EDD65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3F0C4-4B9E-49B4-A567-929E2971FADB}" type="slidenum">
              <a:rPr lang="ja-JP" altLang="en-US" smtClean="0"/>
              <a:pPr>
                <a:defRPr/>
              </a:pPr>
              <a:t>16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0043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5FCA67E-FCDE-4BFF-A397-5FF4725E7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620689"/>
            <a:ext cx="7886700" cy="1332148"/>
          </a:xfrm>
        </p:spPr>
        <p:txBody>
          <a:bodyPr/>
          <a:lstStyle/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the Quota Rents may go to Foreign producers (not Canada), a quota is usually even worse for the importing country than an import tariff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B7D9B15-3857-4BA1-BC1D-D28B5D8378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2348880"/>
            <a:ext cx="7886700" cy="3740771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tariff is a dumb thing to do to oneself; an import quota is even dumber.*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But, it is less obvious that the consumer is paying the burden, because it is not a tax. But it results in higher domestic prices, just the same!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Bhagwati (Jagdish) (MIT, now Columbia) was one of the first to “rank” (bad) trade policies.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“dumb”, I mean, if the goal is to maximizes total welfare for one’s country, it is not wise…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F6670D-7F26-4333-975E-7EFD1AC05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9C0F3-7803-4D32-9A1D-86DFEEDD4216}" type="slidenum">
              <a:rPr lang="ja-JP" altLang="en-US" smtClean="0"/>
              <a:pPr>
                <a:defRPr/>
              </a:pPr>
              <a:t>17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50850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3590C-1C87-4640-9D46-B5A1BEAA5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32757"/>
            <a:ext cx="7886700" cy="1800200"/>
          </a:xfrm>
        </p:spPr>
        <p:txBody>
          <a:bodyPr/>
          <a:lstStyle/>
          <a:p>
            <a:pPr algn="l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Bhagwati, Jagdish, N (1965) “On the Equivalence of Tariffs and Quotas”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ABAFD0-C850-4674-B959-080F0AC754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645025"/>
            <a:ext cx="7886700" cy="2444626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R.E. Baldwin et al editors, “Trade, Growth and the Balance of Payments: Essays in Honor of Gottfried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Haberler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Chicago.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32507D-E133-4B89-84A4-488F8C4CC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9F706-6477-4DDA-A964-851F8F01646E}" type="slidenum">
              <a:rPr lang="ja-JP" altLang="en-US" smtClean="0"/>
              <a:pPr>
                <a:defRPr/>
              </a:pPr>
              <a:t>18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9157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>
            <a:extLst>
              <a:ext uri="{FF2B5EF4-FFF2-40B4-BE49-F238E27FC236}">
                <a16:creationId xmlns:a16="http://schemas.microsoft.com/office/drawing/2014/main" id="{4DEEFC46-6445-4F10-ADF2-28DD0B240478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1143000"/>
            <a:ext cx="0" cy="434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" name="Line 3">
            <a:extLst>
              <a:ext uri="{FF2B5EF4-FFF2-40B4-BE49-F238E27FC236}">
                <a16:creationId xmlns:a16="http://schemas.microsoft.com/office/drawing/2014/main" id="{AC64539A-EEC2-43D5-840E-88772B46CE55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54102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" name="Line 4">
            <a:extLst>
              <a:ext uri="{FF2B5EF4-FFF2-40B4-BE49-F238E27FC236}">
                <a16:creationId xmlns:a16="http://schemas.microsoft.com/office/drawing/2014/main" id="{BD883307-98DC-4C33-B7A6-DE921EEA73F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838200"/>
            <a:ext cx="4953000" cy="426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Line 5">
            <a:extLst>
              <a:ext uri="{FF2B5EF4-FFF2-40B4-BE49-F238E27FC236}">
                <a16:creationId xmlns:a16="http://schemas.microsoft.com/office/drawing/2014/main" id="{F9D0E263-D082-46EF-8EF0-42326173A1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1219200"/>
            <a:ext cx="487680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6">
            <a:extLst>
              <a:ext uri="{FF2B5EF4-FFF2-40B4-BE49-F238E27FC236}">
                <a16:creationId xmlns:a16="http://schemas.microsoft.com/office/drawing/2014/main" id="{B1F5E4EC-F133-4EF2-B1FE-E435B09B907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8862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" name="Line 7">
            <a:extLst>
              <a:ext uri="{FF2B5EF4-FFF2-40B4-BE49-F238E27FC236}">
                <a16:creationId xmlns:a16="http://schemas.microsoft.com/office/drawing/2014/main" id="{35A6DB68-D98A-4E4C-9E69-5E12C633A78D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" name="Line 8">
            <a:extLst>
              <a:ext uri="{FF2B5EF4-FFF2-40B4-BE49-F238E27FC236}">
                <a16:creationId xmlns:a16="http://schemas.microsoft.com/office/drawing/2014/main" id="{2BCAE1F9-46CF-45DF-9C65-A19B64AAA17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9725" y="3276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" name="Line 9">
            <a:extLst>
              <a:ext uri="{FF2B5EF4-FFF2-40B4-BE49-F238E27FC236}">
                <a16:creationId xmlns:a16="http://schemas.microsoft.com/office/drawing/2014/main" id="{2F4FD64A-C75D-4AD1-B4FE-17358C1D7D0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276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" name="Text Box 10">
            <a:extLst>
              <a:ext uri="{FF2B5EF4-FFF2-40B4-BE49-F238E27FC236}">
                <a16:creationId xmlns:a16="http://schemas.microsoft.com/office/drawing/2014/main" id="{2D194EFD-EB28-46F8-9BB6-77F7273D0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3733800"/>
            <a:ext cx="533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 err="1">
                <a:ea typeface="ＭＳ Ｐゴシック" panose="020B0600070205080204" pitchFamily="34" charset="-128"/>
              </a:rPr>
              <a:t>Pf</a:t>
            </a:r>
            <a:r>
              <a:rPr lang="en-US" altLang="ja-JP" sz="1400" dirty="0">
                <a:ea typeface="ＭＳ Ｐゴシック" panose="020B0600070205080204" pitchFamily="34" charset="-128"/>
              </a:rPr>
              <a:t> = $2</a:t>
            </a:r>
          </a:p>
        </p:txBody>
      </p:sp>
      <p:sp>
        <p:nvSpPr>
          <p:cNvPr id="3083" name="Text Box 11">
            <a:extLst>
              <a:ext uri="{FF2B5EF4-FFF2-40B4-BE49-F238E27FC236}">
                <a16:creationId xmlns:a16="http://schemas.microsoft.com/office/drawing/2014/main" id="{9F2BA95B-74CA-4E2C-807C-56837B080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632" y="3124200"/>
            <a:ext cx="5213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 err="1">
                <a:ea typeface="ＭＳ Ｐゴシック" panose="020B0600070205080204" pitchFamily="34" charset="-128"/>
              </a:rPr>
              <a:t>Pq</a:t>
            </a:r>
            <a:r>
              <a:rPr lang="en-US" altLang="ja-JP" sz="1400" dirty="0">
                <a:ea typeface="ＭＳ Ｐゴシック" panose="020B0600070205080204" pitchFamily="34" charset="-128"/>
              </a:rPr>
              <a:t> =$3</a:t>
            </a:r>
          </a:p>
        </p:txBody>
      </p:sp>
      <p:sp>
        <p:nvSpPr>
          <p:cNvPr id="3084" name="Text Box 12">
            <a:extLst>
              <a:ext uri="{FF2B5EF4-FFF2-40B4-BE49-F238E27FC236}">
                <a16:creationId xmlns:a16="http://schemas.microsoft.com/office/drawing/2014/main" id="{F4A70030-B8CD-4667-BDF2-B85E0118B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762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Price $/KG</a:t>
            </a:r>
          </a:p>
        </p:txBody>
      </p:sp>
      <p:sp>
        <p:nvSpPr>
          <p:cNvPr id="3085" name="Text Box 13">
            <a:extLst>
              <a:ext uri="{FF2B5EF4-FFF2-40B4-BE49-F238E27FC236}">
                <a16:creationId xmlns:a16="http://schemas.microsoft.com/office/drawing/2014/main" id="{AD4392CC-EB32-45DF-A457-CDA746B63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638800"/>
            <a:ext cx="16764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Quantity (million KG per year)</a:t>
            </a:r>
          </a:p>
        </p:txBody>
      </p:sp>
      <p:sp>
        <p:nvSpPr>
          <p:cNvPr id="3086" name="Text Box 14">
            <a:extLst>
              <a:ext uri="{FF2B5EF4-FFF2-40B4-BE49-F238E27FC236}">
                <a16:creationId xmlns:a16="http://schemas.microsoft.com/office/drawing/2014/main" id="{0C0E4125-B269-423E-AD7E-E8189E4B6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762000"/>
            <a:ext cx="13716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Supply (Domestic “Canada”)</a:t>
            </a:r>
          </a:p>
        </p:txBody>
      </p:sp>
      <p:sp>
        <p:nvSpPr>
          <p:cNvPr id="3087" name="Text Box 15">
            <a:extLst>
              <a:ext uri="{FF2B5EF4-FFF2-40B4-BE49-F238E27FC236}">
                <a16:creationId xmlns:a16="http://schemas.microsoft.com/office/drawing/2014/main" id="{99E223B5-B0C0-4BD2-A72A-9F8449BB3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572000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Demand (Domestic)</a:t>
            </a:r>
          </a:p>
        </p:txBody>
      </p:sp>
      <p:sp>
        <p:nvSpPr>
          <p:cNvPr id="3088" name="Text Box 16">
            <a:extLst>
              <a:ext uri="{FF2B5EF4-FFF2-40B4-BE49-F238E27FC236}">
                <a16:creationId xmlns:a16="http://schemas.microsoft.com/office/drawing/2014/main" id="{C1BC6644-1A8C-4786-B752-1DE8742B6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052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ea typeface="ＭＳ Ｐゴシック" panose="020B0600070205080204" pitchFamily="34" charset="-128"/>
              </a:rPr>
              <a:t>World Price/Supply</a:t>
            </a:r>
          </a:p>
        </p:txBody>
      </p:sp>
      <p:sp>
        <p:nvSpPr>
          <p:cNvPr id="3089" name="Text Box 17">
            <a:extLst>
              <a:ext uri="{FF2B5EF4-FFF2-40B4-BE49-F238E27FC236}">
                <a16:creationId xmlns:a16="http://schemas.microsoft.com/office/drawing/2014/main" id="{93325AFD-FAD2-41E5-A69C-972C6507B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743200"/>
            <a:ext cx="1447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>
                <a:ea typeface="ＭＳ Ｐゴシック" panose="020B0600070205080204" pitchFamily="34" charset="-128"/>
              </a:rPr>
              <a:t>Price in Canada with Quota</a:t>
            </a:r>
          </a:p>
        </p:txBody>
      </p:sp>
      <p:sp>
        <p:nvSpPr>
          <p:cNvPr id="3090" name="Line 18">
            <a:extLst>
              <a:ext uri="{FF2B5EF4-FFF2-40B4-BE49-F238E27FC236}">
                <a16:creationId xmlns:a16="http://schemas.microsoft.com/office/drawing/2014/main" id="{4287FAA5-B1BB-47DC-87CF-43CEDF716923}"/>
              </a:ext>
            </a:extLst>
          </p:cNvPr>
          <p:cNvSpPr>
            <a:spLocks noChangeShapeType="1"/>
          </p:cNvSpPr>
          <p:nvPr/>
        </p:nvSpPr>
        <p:spPr bwMode="auto">
          <a:xfrm>
            <a:off x="2087563" y="3860800"/>
            <a:ext cx="0" cy="154781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1" name="Line 19">
            <a:extLst>
              <a:ext uri="{FF2B5EF4-FFF2-40B4-BE49-F238E27FC236}">
                <a16:creationId xmlns:a16="http://schemas.microsoft.com/office/drawing/2014/main" id="{880C5C16-E479-4EB4-9A9D-192FE80F582D}"/>
              </a:ext>
            </a:extLst>
          </p:cNvPr>
          <p:cNvSpPr>
            <a:spLocks noChangeShapeType="1"/>
          </p:cNvSpPr>
          <p:nvPr/>
        </p:nvSpPr>
        <p:spPr bwMode="auto">
          <a:xfrm>
            <a:off x="4608513" y="3860800"/>
            <a:ext cx="0" cy="154781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2" name="Line 20">
            <a:extLst>
              <a:ext uri="{FF2B5EF4-FFF2-40B4-BE49-F238E27FC236}">
                <a16:creationId xmlns:a16="http://schemas.microsoft.com/office/drawing/2014/main" id="{9EAD24E7-8DFE-4A8D-8DCC-60C6B1CD3A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79725" y="3860800"/>
            <a:ext cx="0" cy="154781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3" name="Line 21">
            <a:extLst>
              <a:ext uri="{FF2B5EF4-FFF2-40B4-BE49-F238E27FC236}">
                <a16:creationId xmlns:a16="http://schemas.microsoft.com/office/drawing/2014/main" id="{7ED9C3BB-5921-419E-B927-6FA11DE327F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7788" y="3860800"/>
            <a:ext cx="0" cy="154781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4" name="Text Box 22">
            <a:extLst>
              <a:ext uri="{FF2B5EF4-FFF2-40B4-BE49-F238E27FC236}">
                <a16:creationId xmlns:a16="http://schemas.microsoft.com/office/drawing/2014/main" id="{1C3F2A88-5855-4909-A186-B191DBEEAB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5481638"/>
            <a:ext cx="46831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30 </a:t>
            </a:r>
          </a:p>
        </p:txBody>
      </p:sp>
      <p:sp>
        <p:nvSpPr>
          <p:cNvPr id="3095" name="Text Box 23">
            <a:extLst>
              <a:ext uri="{FF2B5EF4-FFF2-40B4-BE49-F238E27FC236}">
                <a16:creationId xmlns:a16="http://schemas.microsoft.com/office/drawing/2014/main" id="{9B2E6C50-8FB0-4370-9983-BC695C0B8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4050" y="5589588"/>
            <a:ext cx="6842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80</a:t>
            </a:r>
          </a:p>
        </p:txBody>
      </p:sp>
      <p:sp>
        <p:nvSpPr>
          <p:cNvPr id="3096" name="Text Box 24">
            <a:extLst>
              <a:ext uri="{FF2B5EF4-FFF2-40B4-BE49-F238E27FC236}">
                <a16:creationId xmlns:a16="http://schemas.microsoft.com/office/drawing/2014/main" id="{4A5ED501-5E5A-4938-AA77-175B8A7CC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566102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45</a:t>
            </a:r>
          </a:p>
        </p:txBody>
      </p:sp>
      <p:sp>
        <p:nvSpPr>
          <p:cNvPr id="3097" name="Text Box 25">
            <a:extLst>
              <a:ext uri="{FF2B5EF4-FFF2-40B4-BE49-F238E27FC236}">
                <a16:creationId xmlns:a16="http://schemas.microsoft.com/office/drawing/2014/main" id="{2106BD9C-8A91-40E2-8337-6DFE250EF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5697538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65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3D59134-2C7B-4791-83B7-75FD1F48A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9C0F3-7803-4D32-9A1D-86DFEEDD4216}" type="slidenum">
              <a:rPr lang="ja-JP" altLang="en-US" smtClean="0"/>
              <a:pPr>
                <a:defRPr/>
              </a:pPr>
              <a:t>2</a:t>
            </a:fld>
            <a:endParaRPr lang="en-US" alt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>
            <a:extLst>
              <a:ext uri="{FF2B5EF4-FFF2-40B4-BE49-F238E27FC236}">
                <a16:creationId xmlns:a16="http://schemas.microsoft.com/office/drawing/2014/main" id="{D015938F-6F1B-4872-B450-CCF30A756EDA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1143000"/>
            <a:ext cx="0" cy="434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" name="Line 3">
            <a:extLst>
              <a:ext uri="{FF2B5EF4-FFF2-40B4-BE49-F238E27FC236}">
                <a16:creationId xmlns:a16="http://schemas.microsoft.com/office/drawing/2014/main" id="{845BC4AE-38B4-4F09-A800-BFFB82150C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54102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" name="Line 4">
            <a:extLst>
              <a:ext uri="{FF2B5EF4-FFF2-40B4-BE49-F238E27FC236}">
                <a16:creationId xmlns:a16="http://schemas.microsoft.com/office/drawing/2014/main" id="{993BFF82-42B6-4E55-BE9B-D2D2CF5C4FE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838200"/>
            <a:ext cx="4953000" cy="426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Line 5">
            <a:extLst>
              <a:ext uri="{FF2B5EF4-FFF2-40B4-BE49-F238E27FC236}">
                <a16:creationId xmlns:a16="http://schemas.microsoft.com/office/drawing/2014/main" id="{DF781C6B-67A5-48F2-80C4-036E346630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1219200"/>
            <a:ext cx="487680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Line 6">
            <a:extLst>
              <a:ext uri="{FF2B5EF4-FFF2-40B4-BE49-F238E27FC236}">
                <a16:creationId xmlns:a16="http://schemas.microsoft.com/office/drawing/2014/main" id="{FC822201-87E6-46AF-ADD6-535AF975FB4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8862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Line 7">
            <a:extLst>
              <a:ext uri="{FF2B5EF4-FFF2-40B4-BE49-F238E27FC236}">
                <a16:creationId xmlns:a16="http://schemas.microsoft.com/office/drawing/2014/main" id="{30B1C849-3859-4573-B283-B52D0093092B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Line 8">
            <a:extLst>
              <a:ext uri="{FF2B5EF4-FFF2-40B4-BE49-F238E27FC236}">
                <a16:creationId xmlns:a16="http://schemas.microsoft.com/office/drawing/2014/main" id="{14AD0839-6BF8-4756-985E-4620A530BB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276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Line 9">
            <a:extLst>
              <a:ext uri="{FF2B5EF4-FFF2-40B4-BE49-F238E27FC236}">
                <a16:creationId xmlns:a16="http://schemas.microsoft.com/office/drawing/2014/main" id="{B74058CA-372F-4829-8BAA-3D69650B2C9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276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" name="Text Box 10">
            <a:extLst>
              <a:ext uri="{FF2B5EF4-FFF2-40B4-BE49-F238E27FC236}">
                <a16:creationId xmlns:a16="http://schemas.microsoft.com/office/drawing/2014/main" id="{BB82BFC3-2ABF-4D7C-964A-704ADA744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733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ea typeface="ＭＳ Ｐゴシック" panose="020B0600070205080204" pitchFamily="34" charset="-128"/>
              </a:rPr>
              <a:t>Pf</a:t>
            </a:r>
          </a:p>
        </p:txBody>
      </p:sp>
      <p:sp>
        <p:nvSpPr>
          <p:cNvPr id="4107" name="Text Box 11">
            <a:extLst>
              <a:ext uri="{FF2B5EF4-FFF2-40B4-BE49-F238E27FC236}">
                <a16:creationId xmlns:a16="http://schemas.microsoft.com/office/drawing/2014/main" id="{4806DC6D-E8CE-4AE6-A2FF-86AC4C71E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1242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 err="1">
                <a:ea typeface="ＭＳ Ｐゴシック" panose="020B0600070205080204" pitchFamily="34" charset="-128"/>
              </a:rPr>
              <a:t>Pq</a:t>
            </a:r>
            <a:endParaRPr lang="en-US" altLang="ja-JP" sz="1400" dirty="0">
              <a:ea typeface="ＭＳ Ｐゴシック" panose="020B0600070205080204" pitchFamily="34" charset="-128"/>
            </a:endParaRPr>
          </a:p>
        </p:txBody>
      </p:sp>
      <p:sp>
        <p:nvSpPr>
          <p:cNvPr id="4108" name="Text Box 12">
            <a:extLst>
              <a:ext uri="{FF2B5EF4-FFF2-40B4-BE49-F238E27FC236}">
                <a16:creationId xmlns:a16="http://schemas.microsoft.com/office/drawing/2014/main" id="{800E26B3-BB2E-491D-99FA-3EBAC577A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Price</a:t>
            </a:r>
          </a:p>
        </p:txBody>
      </p:sp>
      <p:sp>
        <p:nvSpPr>
          <p:cNvPr id="4109" name="Text Box 13">
            <a:extLst>
              <a:ext uri="{FF2B5EF4-FFF2-40B4-BE49-F238E27FC236}">
                <a16:creationId xmlns:a16="http://schemas.microsoft.com/office/drawing/2014/main" id="{D9FF3A98-F967-4AEF-8C89-E66EE3164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6388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Quantity</a:t>
            </a:r>
          </a:p>
        </p:txBody>
      </p:sp>
      <p:sp>
        <p:nvSpPr>
          <p:cNvPr id="4110" name="Text Box 14">
            <a:extLst>
              <a:ext uri="{FF2B5EF4-FFF2-40B4-BE49-F238E27FC236}">
                <a16:creationId xmlns:a16="http://schemas.microsoft.com/office/drawing/2014/main" id="{B775AAF8-6ED9-4D06-8671-4FE339A9D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76200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Supply (Domestic)</a:t>
            </a:r>
          </a:p>
        </p:txBody>
      </p:sp>
      <p:sp>
        <p:nvSpPr>
          <p:cNvPr id="4111" name="Text Box 15">
            <a:extLst>
              <a:ext uri="{FF2B5EF4-FFF2-40B4-BE49-F238E27FC236}">
                <a16:creationId xmlns:a16="http://schemas.microsoft.com/office/drawing/2014/main" id="{92A46194-1465-42D1-8904-7C11E581C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572000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Demand (Domestic)</a:t>
            </a:r>
          </a:p>
        </p:txBody>
      </p:sp>
      <p:sp>
        <p:nvSpPr>
          <p:cNvPr id="4112" name="Text Box 16">
            <a:extLst>
              <a:ext uri="{FF2B5EF4-FFF2-40B4-BE49-F238E27FC236}">
                <a16:creationId xmlns:a16="http://schemas.microsoft.com/office/drawing/2014/main" id="{E8C8788B-D92F-4FA0-AAEF-B5D2EBC11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052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ea typeface="ＭＳ Ｐゴシック" panose="020B0600070205080204" pitchFamily="34" charset="-128"/>
              </a:rPr>
              <a:t>World Price/Supply</a:t>
            </a:r>
          </a:p>
        </p:txBody>
      </p:sp>
      <p:sp>
        <p:nvSpPr>
          <p:cNvPr id="4113" name="Text Box 17">
            <a:extLst>
              <a:ext uri="{FF2B5EF4-FFF2-40B4-BE49-F238E27FC236}">
                <a16:creationId xmlns:a16="http://schemas.microsoft.com/office/drawing/2014/main" id="{AD319B11-6D18-4F6F-BACB-904C9E04E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743200"/>
            <a:ext cx="1447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>
                <a:ea typeface="ＭＳ Ｐゴシック" panose="020B0600070205080204" pitchFamily="34" charset="-128"/>
              </a:rPr>
              <a:t>Price in Canada with Quota</a:t>
            </a:r>
          </a:p>
        </p:txBody>
      </p:sp>
      <p:sp>
        <p:nvSpPr>
          <p:cNvPr id="4114" name="Line 18">
            <a:extLst>
              <a:ext uri="{FF2B5EF4-FFF2-40B4-BE49-F238E27FC236}">
                <a16:creationId xmlns:a16="http://schemas.microsoft.com/office/drawing/2014/main" id="{2A7E7FB0-897B-4383-9D6F-AE6E09A41406}"/>
              </a:ext>
            </a:extLst>
          </p:cNvPr>
          <p:cNvSpPr>
            <a:spLocks noChangeShapeType="1"/>
          </p:cNvSpPr>
          <p:nvPr/>
        </p:nvSpPr>
        <p:spPr bwMode="auto">
          <a:xfrm>
            <a:off x="2087563" y="3860800"/>
            <a:ext cx="0" cy="154781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5" name="Line 19">
            <a:extLst>
              <a:ext uri="{FF2B5EF4-FFF2-40B4-BE49-F238E27FC236}">
                <a16:creationId xmlns:a16="http://schemas.microsoft.com/office/drawing/2014/main" id="{D57DEE85-C9E5-448E-8E5F-0439995A56C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08513" y="3860800"/>
            <a:ext cx="0" cy="154781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6" name="Line 20">
            <a:extLst>
              <a:ext uri="{FF2B5EF4-FFF2-40B4-BE49-F238E27FC236}">
                <a16:creationId xmlns:a16="http://schemas.microsoft.com/office/drawing/2014/main" id="{7139AB55-DAD6-4C6B-B1A4-4B54C33A4F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79725" y="3860800"/>
            <a:ext cx="0" cy="154781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7" name="Line 21">
            <a:extLst>
              <a:ext uri="{FF2B5EF4-FFF2-40B4-BE49-F238E27FC236}">
                <a16:creationId xmlns:a16="http://schemas.microsoft.com/office/drawing/2014/main" id="{65B1FC8C-79F0-4592-AFFD-62C48454A8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7788" y="3860800"/>
            <a:ext cx="0" cy="154781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8" name="Text Box 22">
            <a:extLst>
              <a:ext uri="{FF2B5EF4-FFF2-40B4-BE49-F238E27FC236}">
                <a16:creationId xmlns:a16="http://schemas.microsoft.com/office/drawing/2014/main" id="{21548A38-1984-460A-8A14-4E0F21AE2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5481638"/>
            <a:ext cx="4683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30</a:t>
            </a:r>
          </a:p>
        </p:txBody>
      </p:sp>
      <p:sp>
        <p:nvSpPr>
          <p:cNvPr id="4119" name="Text Box 23">
            <a:extLst>
              <a:ext uri="{FF2B5EF4-FFF2-40B4-BE49-F238E27FC236}">
                <a16:creationId xmlns:a16="http://schemas.microsoft.com/office/drawing/2014/main" id="{FA88AA4F-245E-4496-A85E-C78CCF104D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4050" y="5589588"/>
            <a:ext cx="6842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80</a:t>
            </a:r>
          </a:p>
        </p:txBody>
      </p:sp>
      <p:sp>
        <p:nvSpPr>
          <p:cNvPr id="4120" name="Text Box 24">
            <a:extLst>
              <a:ext uri="{FF2B5EF4-FFF2-40B4-BE49-F238E27FC236}">
                <a16:creationId xmlns:a16="http://schemas.microsoft.com/office/drawing/2014/main" id="{3EA6BF3A-EA38-482A-A833-B238286BA3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566102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45</a:t>
            </a:r>
          </a:p>
        </p:txBody>
      </p:sp>
      <p:sp>
        <p:nvSpPr>
          <p:cNvPr id="4121" name="Text Box 25">
            <a:extLst>
              <a:ext uri="{FF2B5EF4-FFF2-40B4-BE49-F238E27FC236}">
                <a16:creationId xmlns:a16="http://schemas.microsoft.com/office/drawing/2014/main" id="{241852B8-428C-48ED-8877-1ACFA2A3E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5697538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65</a:t>
            </a:r>
          </a:p>
        </p:txBody>
      </p:sp>
      <p:sp>
        <p:nvSpPr>
          <p:cNvPr id="4124" name="AutoShape 28">
            <a:extLst>
              <a:ext uri="{FF2B5EF4-FFF2-40B4-BE49-F238E27FC236}">
                <a16:creationId xmlns:a16="http://schemas.microsoft.com/office/drawing/2014/main" id="{A5C26EC8-6177-47E7-BE7B-1FCE1F3060D7}"/>
              </a:ext>
            </a:extLst>
          </p:cNvPr>
          <p:cNvSpPr>
            <a:spLocks/>
          </p:cNvSpPr>
          <p:nvPr/>
        </p:nvSpPr>
        <p:spPr bwMode="auto">
          <a:xfrm rot="5400000">
            <a:off x="3113882" y="2870994"/>
            <a:ext cx="468312" cy="2520950"/>
          </a:xfrm>
          <a:prstGeom prst="rightBrace">
            <a:avLst>
              <a:gd name="adj1" fmla="val 83761"/>
              <a:gd name="adj2" fmla="val 5168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25" name="Text Box 29">
            <a:extLst>
              <a:ext uri="{FF2B5EF4-FFF2-40B4-BE49-F238E27FC236}">
                <a16:creationId xmlns:a16="http://schemas.microsoft.com/office/drawing/2014/main" id="{CDBA04F8-25F4-4A44-A984-DD20EE6807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4437063"/>
            <a:ext cx="15113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>
                <a:ea typeface="ＭＳ Ｐゴシック" panose="020B0600070205080204" pitchFamily="34" charset="-128"/>
              </a:rPr>
              <a:t>Import Quantity with Free Trade= 50 KG /year</a:t>
            </a:r>
          </a:p>
        </p:txBody>
      </p:sp>
      <p:sp>
        <p:nvSpPr>
          <p:cNvPr id="4126" name="AutoShape 30">
            <a:extLst>
              <a:ext uri="{FF2B5EF4-FFF2-40B4-BE49-F238E27FC236}">
                <a16:creationId xmlns:a16="http://schemas.microsoft.com/office/drawing/2014/main" id="{DA21F552-D785-46CA-8351-F222069C6C2E}"/>
              </a:ext>
            </a:extLst>
          </p:cNvPr>
          <p:cNvSpPr>
            <a:spLocks/>
          </p:cNvSpPr>
          <p:nvPr/>
        </p:nvSpPr>
        <p:spPr bwMode="auto">
          <a:xfrm rot="5400000">
            <a:off x="1151731" y="4977607"/>
            <a:ext cx="503237" cy="1295400"/>
          </a:xfrm>
          <a:prstGeom prst="rightBrace">
            <a:avLst>
              <a:gd name="adj1" fmla="val 214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27" name="Text Box 31">
            <a:extLst>
              <a:ext uri="{FF2B5EF4-FFF2-40B4-BE49-F238E27FC236}">
                <a16:creationId xmlns:a16="http://schemas.microsoft.com/office/drawing/2014/main" id="{0EFCDD3D-DA0E-44C5-B2BF-2A24B8D74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600" y="5984875"/>
            <a:ext cx="122396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>
                <a:ea typeface="ＭＳ Ｐゴシック" panose="020B0600070205080204" pitchFamily="34" charset="-128"/>
              </a:rPr>
              <a:t>Domestic Production (Canadian)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7B67701-9D28-426A-BE62-8765D2698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9C0F3-7803-4D32-9A1D-86DFEEDD4216}" type="slidenum">
              <a:rPr lang="ja-JP" altLang="en-US" smtClean="0"/>
              <a:pPr>
                <a:defRPr/>
              </a:pPr>
              <a:t>3</a:t>
            </a:fld>
            <a:endParaRPr lang="en-US" altLang="ja-JP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1B2B6-9CB7-402F-A00C-A7E271702A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Now, suppose the Canadian Government limits imports of cheese to maximum 20 (million) KG per year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537AC-2669-4BD4-A9FB-26EA11ADFF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もしカナダの政府は（チーズの）輸入割り当て</a:t>
            </a:r>
            <a:endParaRPr lang="en-US" altLang="ja-JP" dirty="0"/>
          </a:p>
          <a:p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kg /year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maximum </a:t>
            </a:r>
            <a:r>
              <a:rPr lang="ja-JP" altLang="en-US" sz="2000" dirty="0"/>
              <a:t>設定すれば～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2CA01B-0CBA-4E22-8027-797F33426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4BEECC-5A9A-40D9-AE55-6CD1CE57725B}" type="slidenum">
              <a:rPr lang="ja-JP" altLang="en-US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3494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>
            <a:extLst>
              <a:ext uri="{FF2B5EF4-FFF2-40B4-BE49-F238E27FC236}">
                <a16:creationId xmlns:a16="http://schemas.microsoft.com/office/drawing/2014/main" id="{057FFD6B-D6C0-43E7-BE9C-00444A3043E8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1143000"/>
            <a:ext cx="0" cy="434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" name="Line 3">
            <a:extLst>
              <a:ext uri="{FF2B5EF4-FFF2-40B4-BE49-F238E27FC236}">
                <a16:creationId xmlns:a16="http://schemas.microsoft.com/office/drawing/2014/main" id="{5A8F213A-AE92-46AA-8951-1846B143970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54102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Line 4">
            <a:extLst>
              <a:ext uri="{FF2B5EF4-FFF2-40B4-BE49-F238E27FC236}">
                <a16:creationId xmlns:a16="http://schemas.microsoft.com/office/drawing/2014/main" id="{1496D2B1-1AC2-4CAE-BAA1-231562E0FFE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838200"/>
            <a:ext cx="4953000" cy="426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Line 5">
            <a:extLst>
              <a:ext uri="{FF2B5EF4-FFF2-40B4-BE49-F238E27FC236}">
                <a16:creationId xmlns:a16="http://schemas.microsoft.com/office/drawing/2014/main" id="{EF65C612-A177-4BF9-A25D-3FF9625390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1219200"/>
            <a:ext cx="487680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6" name="Line 6">
            <a:extLst>
              <a:ext uri="{FF2B5EF4-FFF2-40B4-BE49-F238E27FC236}">
                <a16:creationId xmlns:a16="http://schemas.microsoft.com/office/drawing/2014/main" id="{C06F9497-7282-4FA1-8C0E-392C38B7225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8862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Line 7">
            <a:extLst>
              <a:ext uri="{FF2B5EF4-FFF2-40B4-BE49-F238E27FC236}">
                <a16:creationId xmlns:a16="http://schemas.microsoft.com/office/drawing/2014/main" id="{8A1548F4-0734-4859-91E3-00C4DFE5D84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Line 8">
            <a:extLst>
              <a:ext uri="{FF2B5EF4-FFF2-40B4-BE49-F238E27FC236}">
                <a16:creationId xmlns:a16="http://schemas.microsoft.com/office/drawing/2014/main" id="{3BA6E052-4222-4C78-ADD8-3094496010B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276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9">
            <a:extLst>
              <a:ext uri="{FF2B5EF4-FFF2-40B4-BE49-F238E27FC236}">
                <a16:creationId xmlns:a16="http://schemas.microsoft.com/office/drawing/2014/main" id="{218A3A42-E827-490E-9B3F-29CA6D3D0E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276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Text Box 10">
            <a:extLst>
              <a:ext uri="{FF2B5EF4-FFF2-40B4-BE49-F238E27FC236}">
                <a16:creationId xmlns:a16="http://schemas.microsoft.com/office/drawing/2014/main" id="{1B24E90F-8630-4A72-AD53-064238C17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733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ea typeface="ＭＳ Ｐゴシック" panose="020B0600070205080204" pitchFamily="34" charset="-128"/>
              </a:rPr>
              <a:t>Pf</a:t>
            </a:r>
          </a:p>
        </p:txBody>
      </p:sp>
      <p:sp>
        <p:nvSpPr>
          <p:cNvPr id="5131" name="Text Box 11">
            <a:extLst>
              <a:ext uri="{FF2B5EF4-FFF2-40B4-BE49-F238E27FC236}">
                <a16:creationId xmlns:a16="http://schemas.microsoft.com/office/drawing/2014/main" id="{F24CC8E3-F7FB-4E22-A71B-0FD5EC20D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787" y="3124200"/>
            <a:ext cx="5572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 err="1">
                <a:ea typeface="ＭＳ Ｐゴシック" panose="020B0600070205080204" pitchFamily="34" charset="-128"/>
              </a:rPr>
              <a:t>Pq</a:t>
            </a:r>
            <a:r>
              <a:rPr lang="en-US" altLang="ja-JP" sz="1400" dirty="0">
                <a:ea typeface="ＭＳ Ｐゴシック" panose="020B0600070205080204" pitchFamily="34" charset="-128"/>
              </a:rPr>
              <a:t>=$3</a:t>
            </a:r>
          </a:p>
        </p:txBody>
      </p:sp>
      <p:sp>
        <p:nvSpPr>
          <p:cNvPr id="5132" name="Text Box 12">
            <a:extLst>
              <a:ext uri="{FF2B5EF4-FFF2-40B4-BE49-F238E27FC236}">
                <a16:creationId xmlns:a16="http://schemas.microsoft.com/office/drawing/2014/main" id="{E3CB3C36-7268-41F5-9F8A-78B0A2356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Price</a:t>
            </a:r>
          </a:p>
        </p:txBody>
      </p:sp>
      <p:sp>
        <p:nvSpPr>
          <p:cNvPr id="5133" name="Text Box 13">
            <a:extLst>
              <a:ext uri="{FF2B5EF4-FFF2-40B4-BE49-F238E27FC236}">
                <a16:creationId xmlns:a16="http://schemas.microsoft.com/office/drawing/2014/main" id="{879A6856-9E31-4039-A6DB-4BBEC6B9F6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6388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Quantity</a:t>
            </a:r>
          </a:p>
        </p:txBody>
      </p:sp>
      <p:sp>
        <p:nvSpPr>
          <p:cNvPr id="5134" name="Text Box 14">
            <a:extLst>
              <a:ext uri="{FF2B5EF4-FFF2-40B4-BE49-F238E27FC236}">
                <a16:creationId xmlns:a16="http://schemas.microsoft.com/office/drawing/2014/main" id="{4BB40958-6908-4FDC-835F-01C087767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76200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Supply (Domestic)</a:t>
            </a:r>
          </a:p>
        </p:txBody>
      </p:sp>
      <p:sp>
        <p:nvSpPr>
          <p:cNvPr id="5135" name="Text Box 15">
            <a:extLst>
              <a:ext uri="{FF2B5EF4-FFF2-40B4-BE49-F238E27FC236}">
                <a16:creationId xmlns:a16="http://schemas.microsoft.com/office/drawing/2014/main" id="{553D417A-0A28-42AA-8CFB-D6756DFEF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572000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Demand (Domestic)</a:t>
            </a:r>
          </a:p>
        </p:txBody>
      </p:sp>
      <p:sp>
        <p:nvSpPr>
          <p:cNvPr id="5136" name="Text Box 16">
            <a:extLst>
              <a:ext uri="{FF2B5EF4-FFF2-40B4-BE49-F238E27FC236}">
                <a16:creationId xmlns:a16="http://schemas.microsoft.com/office/drawing/2014/main" id="{A42D4FCC-A6D2-4AA8-8D62-AAD74DF67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052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ea typeface="ＭＳ Ｐゴシック" panose="020B0600070205080204" pitchFamily="34" charset="-128"/>
              </a:rPr>
              <a:t>World Price/Supply</a:t>
            </a:r>
          </a:p>
        </p:txBody>
      </p:sp>
      <p:sp>
        <p:nvSpPr>
          <p:cNvPr id="5137" name="Text Box 17">
            <a:extLst>
              <a:ext uri="{FF2B5EF4-FFF2-40B4-BE49-F238E27FC236}">
                <a16:creationId xmlns:a16="http://schemas.microsoft.com/office/drawing/2014/main" id="{DF1A702B-5233-42E9-9806-56CF0DB21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743200"/>
            <a:ext cx="1447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>
                <a:ea typeface="ＭＳ Ｐゴシック" panose="020B0600070205080204" pitchFamily="34" charset="-128"/>
              </a:rPr>
              <a:t>Price in Canada with quota</a:t>
            </a:r>
          </a:p>
        </p:txBody>
      </p:sp>
      <p:sp>
        <p:nvSpPr>
          <p:cNvPr id="5138" name="Line 18">
            <a:extLst>
              <a:ext uri="{FF2B5EF4-FFF2-40B4-BE49-F238E27FC236}">
                <a16:creationId xmlns:a16="http://schemas.microsoft.com/office/drawing/2014/main" id="{BF34CCB1-8522-42AD-9682-F84F9D7D82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087563" y="3860800"/>
            <a:ext cx="0" cy="154781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9" name="Line 19">
            <a:extLst>
              <a:ext uri="{FF2B5EF4-FFF2-40B4-BE49-F238E27FC236}">
                <a16:creationId xmlns:a16="http://schemas.microsoft.com/office/drawing/2014/main" id="{AEE8EF45-FFA6-4496-8A38-6D5C67CCE3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3933825"/>
            <a:ext cx="0" cy="15113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0" name="Line 20">
            <a:extLst>
              <a:ext uri="{FF2B5EF4-FFF2-40B4-BE49-F238E27FC236}">
                <a16:creationId xmlns:a16="http://schemas.microsoft.com/office/drawing/2014/main" id="{3B65580C-F6D3-41B8-81E8-57FA6CABDC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79725" y="3860800"/>
            <a:ext cx="0" cy="154781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1" name="Line 21">
            <a:extLst>
              <a:ext uri="{FF2B5EF4-FFF2-40B4-BE49-F238E27FC236}">
                <a16:creationId xmlns:a16="http://schemas.microsoft.com/office/drawing/2014/main" id="{8A2C2933-9A2D-4175-9C01-C63FFA8981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7788" y="3860800"/>
            <a:ext cx="0" cy="154781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2" name="Text Box 22">
            <a:extLst>
              <a:ext uri="{FF2B5EF4-FFF2-40B4-BE49-F238E27FC236}">
                <a16:creationId xmlns:a16="http://schemas.microsoft.com/office/drawing/2014/main" id="{C47222E8-506F-409E-B07C-F114B8911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5481638"/>
            <a:ext cx="46831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30</a:t>
            </a:r>
          </a:p>
        </p:txBody>
      </p:sp>
      <p:sp>
        <p:nvSpPr>
          <p:cNvPr id="5143" name="Text Box 23">
            <a:extLst>
              <a:ext uri="{FF2B5EF4-FFF2-40B4-BE49-F238E27FC236}">
                <a16:creationId xmlns:a16="http://schemas.microsoft.com/office/drawing/2014/main" id="{A4F4903E-C182-4D60-9039-73530F7DA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4050" y="5589588"/>
            <a:ext cx="6842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85</a:t>
            </a:r>
          </a:p>
        </p:txBody>
      </p:sp>
      <p:sp>
        <p:nvSpPr>
          <p:cNvPr id="5144" name="Text Box 24">
            <a:extLst>
              <a:ext uri="{FF2B5EF4-FFF2-40B4-BE49-F238E27FC236}">
                <a16:creationId xmlns:a16="http://schemas.microsoft.com/office/drawing/2014/main" id="{54578745-37F9-4DF1-8322-B8D28D2D6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566102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45</a:t>
            </a:r>
          </a:p>
        </p:txBody>
      </p:sp>
      <p:sp>
        <p:nvSpPr>
          <p:cNvPr id="5145" name="Text Box 25">
            <a:extLst>
              <a:ext uri="{FF2B5EF4-FFF2-40B4-BE49-F238E27FC236}">
                <a16:creationId xmlns:a16="http://schemas.microsoft.com/office/drawing/2014/main" id="{81C5BDDB-3511-470B-B02B-B1F4B7730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5697538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65</a:t>
            </a:r>
          </a:p>
        </p:txBody>
      </p:sp>
      <p:sp>
        <p:nvSpPr>
          <p:cNvPr id="5148" name="AutoShape 28">
            <a:extLst>
              <a:ext uri="{FF2B5EF4-FFF2-40B4-BE49-F238E27FC236}">
                <a16:creationId xmlns:a16="http://schemas.microsoft.com/office/drawing/2014/main" id="{449197CD-AA05-4A20-9821-D4BDFF2BABD8}"/>
              </a:ext>
            </a:extLst>
          </p:cNvPr>
          <p:cNvSpPr>
            <a:spLocks/>
          </p:cNvSpPr>
          <p:nvPr/>
        </p:nvSpPr>
        <p:spPr bwMode="auto">
          <a:xfrm rot="5400000">
            <a:off x="3186113" y="3590925"/>
            <a:ext cx="395287" cy="1008063"/>
          </a:xfrm>
          <a:prstGeom prst="rightBrace">
            <a:avLst>
              <a:gd name="adj1" fmla="val 39682"/>
              <a:gd name="adj2" fmla="val 5168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49" name="Text Box 29">
            <a:extLst>
              <a:ext uri="{FF2B5EF4-FFF2-40B4-BE49-F238E27FC236}">
                <a16:creationId xmlns:a16="http://schemas.microsoft.com/office/drawing/2014/main" id="{EDDC12FC-EC97-49EF-BDAE-D81ECB315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6488" y="4400550"/>
            <a:ext cx="24114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>
                <a:ea typeface="ＭＳ Ｐゴシック" panose="020B0600070205080204" pitchFamily="34" charset="-128"/>
              </a:rPr>
              <a:t>Import Quantity with Quota = MAX 20 KG /year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99D269B-97A5-487E-ABE8-D80B9F000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9C0F3-7803-4D32-9A1D-86DFEEDD4216}" type="slidenum">
              <a:rPr lang="ja-JP" altLang="en-US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>
            <a:extLst>
              <a:ext uri="{FF2B5EF4-FFF2-40B4-BE49-F238E27FC236}">
                <a16:creationId xmlns:a16="http://schemas.microsoft.com/office/drawing/2014/main" id="{8C32D03D-38AF-4E7E-97F8-AD9133BBEDCF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1143000"/>
            <a:ext cx="0" cy="434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" name="Line 3">
            <a:extLst>
              <a:ext uri="{FF2B5EF4-FFF2-40B4-BE49-F238E27FC236}">
                <a16:creationId xmlns:a16="http://schemas.microsoft.com/office/drawing/2014/main" id="{88622F44-B1C7-4858-A643-85EB71EACC5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54102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8" name="Line 4">
            <a:extLst>
              <a:ext uri="{FF2B5EF4-FFF2-40B4-BE49-F238E27FC236}">
                <a16:creationId xmlns:a16="http://schemas.microsoft.com/office/drawing/2014/main" id="{71A27AFC-39A6-44F3-805B-173C39482D0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838200"/>
            <a:ext cx="4953000" cy="426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Line 5">
            <a:extLst>
              <a:ext uri="{FF2B5EF4-FFF2-40B4-BE49-F238E27FC236}">
                <a16:creationId xmlns:a16="http://schemas.microsoft.com/office/drawing/2014/main" id="{3F849C33-7A7D-4693-9738-9A64016F13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1219200"/>
            <a:ext cx="487680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Line 6">
            <a:extLst>
              <a:ext uri="{FF2B5EF4-FFF2-40B4-BE49-F238E27FC236}">
                <a16:creationId xmlns:a16="http://schemas.microsoft.com/office/drawing/2014/main" id="{002B16AF-5C26-4850-8C75-5767C63F0C93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8862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Line 7">
            <a:extLst>
              <a:ext uri="{FF2B5EF4-FFF2-40B4-BE49-F238E27FC236}">
                <a16:creationId xmlns:a16="http://schemas.microsoft.com/office/drawing/2014/main" id="{B8D8CFDD-4CA9-460D-B667-C7D8722B71B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Line 8">
            <a:extLst>
              <a:ext uri="{FF2B5EF4-FFF2-40B4-BE49-F238E27FC236}">
                <a16:creationId xmlns:a16="http://schemas.microsoft.com/office/drawing/2014/main" id="{F5811423-9D71-484A-A014-7B8BD0C7657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276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Line 9">
            <a:extLst>
              <a:ext uri="{FF2B5EF4-FFF2-40B4-BE49-F238E27FC236}">
                <a16:creationId xmlns:a16="http://schemas.microsoft.com/office/drawing/2014/main" id="{BF796B6D-16A2-46FA-8D8E-EC4918DE44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276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Text Box 10">
            <a:extLst>
              <a:ext uri="{FF2B5EF4-FFF2-40B4-BE49-F238E27FC236}">
                <a16:creationId xmlns:a16="http://schemas.microsoft.com/office/drawing/2014/main" id="{6209C688-AE40-4280-B355-A6A7056FA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733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ea typeface="ＭＳ Ｐゴシック" panose="020B0600070205080204" pitchFamily="34" charset="-128"/>
              </a:rPr>
              <a:t>Pf</a:t>
            </a:r>
          </a:p>
        </p:txBody>
      </p:sp>
      <p:sp>
        <p:nvSpPr>
          <p:cNvPr id="6155" name="Text Box 11">
            <a:extLst>
              <a:ext uri="{FF2B5EF4-FFF2-40B4-BE49-F238E27FC236}">
                <a16:creationId xmlns:a16="http://schemas.microsoft.com/office/drawing/2014/main" id="{D43FD893-4289-4975-925E-440156E7E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1242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 err="1">
                <a:ea typeface="ＭＳ Ｐゴシック" panose="020B0600070205080204" pitchFamily="34" charset="-128"/>
              </a:rPr>
              <a:t>Pq</a:t>
            </a:r>
            <a:endParaRPr lang="en-US" altLang="ja-JP" sz="1400" dirty="0">
              <a:ea typeface="ＭＳ Ｐゴシック" panose="020B0600070205080204" pitchFamily="34" charset="-128"/>
            </a:endParaRPr>
          </a:p>
        </p:txBody>
      </p:sp>
      <p:sp>
        <p:nvSpPr>
          <p:cNvPr id="6156" name="Text Box 12">
            <a:extLst>
              <a:ext uri="{FF2B5EF4-FFF2-40B4-BE49-F238E27FC236}">
                <a16:creationId xmlns:a16="http://schemas.microsoft.com/office/drawing/2014/main" id="{2C1086A8-1CA3-4AD9-A8F6-02AC7E7B8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Price</a:t>
            </a:r>
          </a:p>
        </p:txBody>
      </p:sp>
      <p:sp>
        <p:nvSpPr>
          <p:cNvPr id="6157" name="Text Box 13">
            <a:extLst>
              <a:ext uri="{FF2B5EF4-FFF2-40B4-BE49-F238E27FC236}">
                <a16:creationId xmlns:a16="http://schemas.microsoft.com/office/drawing/2014/main" id="{74E5D48F-7B08-478A-ADD1-7C8919239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6388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Quantity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9CEBFD12-205E-402F-B91B-934E75275D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76200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Supply (Domestic)</a:t>
            </a:r>
          </a:p>
        </p:txBody>
      </p:sp>
      <p:sp>
        <p:nvSpPr>
          <p:cNvPr id="6159" name="Text Box 15">
            <a:extLst>
              <a:ext uri="{FF2B5EF4-FFF2-40B4-BE49-F238E27FC236}">
                <a16:creationId xmlns:a16="http://schemas.microsoft.com/office/drawing/2014/main" id="{7E79C40C-63A1-48FB-B5F6-33DF31490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572000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Demand (Domestic)</a:t>
            </a:r>
          </a:p>
        </p:txBody>
      </p:sp>
      <p:sp>
        <p:nvSpPr>
          <p:cNvPr id="6160" name="Text Box 16">
            <a:extLst>
              <a:ext uri="{FF2B5EF4-FFF2-40B4-BE49-F238E27FC236}">
                <a16:creationId xmlns:a16="http://schemas.microsoft.com/office/drawing/2014/main" id="{FD2CFDBC-F976-41E2-8FDF-F63868A261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052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ea typeface="ＭＳ Ｐゴシック" panose="020B0600070205080204" pitchFamily="34" charset="-128"/>
              </a:rPr>
              <a:t>World Price/Supply</a:t>
            </a:r>
          </a:p>
        </p:txBody>
      </p:sp>
      <p:sp>
        <p:nvSpPr>
          <p:cNvPr id="6161" name="Text Box 17">
            <a:extLst>
              <a:ext uri="{FF2B5EF4-FFF2-40B4-BE49-F238E27FC236}">
                <a16:creationId xmlns:a16="http://schemas.microsoft.com/office/drawing/2014/main" id="{4A13920A-512B-4D47-BE00-92652470D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743200"/>
            <a:ext cx="1447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>
                <a:ea typeface="ＭＳ Ｐゴシック" panose="020B0600070205080204" pitchFamily="34" charset="-128"/>
              </a:rPr>
              <a:t>Price in Canada with Quota</a:t>
            </a:r>
          </a:p>
        </p:txBody>
      </p:sp>
      <p:sp>
        <p:nvSpPr>
          <p:cNvPr id="6162" name="AutoShape 18">
            <a:extLst>
              <a:ext uri="{FF2B5EF4-FFF2-40B4-BE49-F238E27FC236}">
                <a16:creationId xmlns:a16="http://schemas.microsoft.com/office/drawing/2014/main" id="{A9484953-489D-4EAA-8574-A3F24794F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163" y="657225"/>
            <a:ext cx="3743325" cy="3203575"/>
          </a:xfrm>
          <a:prstGeom prst="rtTriangl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63" name="Text Box 19">
            <a:extLst>
              <a:ext uri="{FF2B5EF4-FFF2-40B4-BE49-F238E27FC236}">
                <a16:creationId xmlns:a16="http://schemas.microsoft.com/office/drawing/2014/main" id="{D8174608-B59C-484F-BE4F-53FB79EC2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3963" y="227647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CS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AE59D1D-BC0E-4861-935A-17845BAD4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9C0F3-7803-4D32-9A1D-86DFEEDD4216}" type="slidenum">
              <a:rPr lang="ja-JP" altLang="en-US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>
            <a:extLst>
              <a:ext uri="{FF2B5EF4-FFF2-40B4-BE49-F238E27FC236}">
                <a16:creationId xmlns:a16="http://schemas.microsoft.com/office/drawing/2014/main" id="{FC4F7D97-564A-429E-833D-3B8FC982FC2A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1143000"/>
            <a:ext cx="0" cy="434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" name="Line 3">
            <a:extLst>
              <a:ext uri="{FF2B5EF4-FFF2-40B4-BE49-F238E27FC236}">
                <a16:creationId xmlns:a16="http://schemas.microsoft.com/office/drawing/2014/main" id="{CB218906-833F-4925-8882-75E5055BBD9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54102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Line 4">
            <a:extLst>
              <a:ext uri="{FF2B5EF4-FFF2-40B4-BE49-F238E27FC236}">
                <a16:creationId xmlns:a16="http://schemas.microsoft.com/office/drawing/2014/main" id="{0B8A6DC8-43B1-405E-8F44-5922AAF556A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838200"/>
            <a:ext cx="4953000" cy="426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Line 5">
            <a:extLst>
              <a:ext uri="{FF2B5EF4-FFF2-40B4-BE49-F238E27FC236}">
                <a16:creationId xmlns:a16="http://schemas.microsoft.com/office/drawing/2014/main" id="{3274B61A-8D8D-45EC-A9C2-1353D06768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1219200"/>
            <a:ext cx="487680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Line 6">
            <a:extLst>
              <a:ext uri="{FF2B5EF4-FFF2-40B4-BE49-F238E27FC236}">
                <a16:creationId xmlns:a16="http://schemas.microsoft.com/office/drawing/2014/main" id="{CBE45AA8-1E4E-42E8-B6E6-BF77284CE7CF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8862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Line 7">
            <a:extLst>
              <a:ext uri="{FF2B5EF4-FFF2-40B4-BE49-F238E27FC236}">
                <a16:creationId xmlns:a16="http://schemas.microsoft.com/office/drawing/2014/main" id="{04A20608-AB28-448F-B61B-3822A26AE3A6}"/>
              </a:ext>
            </a:extLst>
          </p:cNvPr>
          <p:cNvSpPr>
            <a:spLocks noChangeShapeType="1"/>
          </p:cNvSpPr>
          <p:nvPr/>
        </p:nvSpPr>
        <p:spPr bwMode="auto">
          <a:xfrm>
            <a:off x="719138" y="3249613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Line 8">
            <a:extLst>
              <a:ext uri="{FF2B5EF4-FFF2-40B4-BE49-F238E27FC236}">
                <a16:creationId xmlns:a16="http://schemas.microsoft.com/office/drawing/2014/main" id="{8C5137DE-320C-4D4C-9076-04E073CA365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276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Line 9">
            <a:extLst>
              <a:ext uri="{FF2B5EF4-FFF2-40B4-BE49-F238E27FC236}">
                <a16:creationId xmlns:a16="http://schemas.microsoft.com/office/drawing/2014/main" id="{6B51AC4C-647F-4381-8D23-C76E4DF4E37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276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8" name="Text Box 10">
            <a:extLst>
              <a:ext uri="{FF2B5EF4-FFF2-40B4-BE49-F238E27FC236}">
                <a16:creationId xmlns:a16="http://schemas.microsoft.com/office/drawing/2014/main" id="{919826BC-FEF4-4409-B533-EC772B50E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733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ea typeface="ＭＳ Ｐゴシック" panose="020B0600070205080204" pitchFamily="34" charset="-128"/>
              </a:rPr>
              <a:t>Pf</a:t>
            </a:r>
          </a:p>
        </p:txBody>
      </p:sp>
      <p:sp>
        <p:nvSpPr>
          <p:cNvPr id="7179" name="Text Box 11">
            <a:extLst>
              <a:ext uri="{FF2B5EF4-FFF2-40B4-BE49-F238E27FC236}">
                <a16:creationId xmlns:a16="http://schemas.microsoft.com/office/drawing/2014/main" id="{18E0D942-C343-4950-933B-CC796E93F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1242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 err="1">
                <a:ea typeface="ＭＳ Ｐゴシック" panose="020B0600070205080204" pitchFamily="34" charset="-128"/>
              </a:rPr>
              <a:t>Pq</a:t>
            </a:r>
            <a:endParaRPr lang="en-US" altLang="ja-JP" sz="1400" dirty="0">
              <a:ea typeface="ＭＳ Ｐゴシック" panose="020B0600070205080204" pitchFamily="34" charset="-128"/>
            </a:endParaRPr>
          </a:p>
        </p:txBody>
      </p:sp>
      <p:sp>
        <p:nvSpPr>
          <p:cNvPr id="7180" name="Text Box 12">
            <a:extLst>
              <a:ext uri="{FF2B5EF4-FFF2-40B4-BE49-F238E27FC236}">
                <a16:creationId xmlns:a16="http://schemas.microsoft.com/office/drawing/2014/main" id="{F66B1C83-8CFB-450C-A3C8-0C914869F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Price</a:t>
            </a:r>
          </a:p>
        </p:txBody>
      </p:sp>
      <p:sp>
        <p:nvSpPr>
          <p:cNvPr id="7181" name="Text Box 13">
            <a:extLst>
              <a:ext uri="{FF2B5EF4-FFF2-40B4-BE49-F238E27FC236}">
                <a16:creationId xmlns:a16="http://schemas.microsoft.com/office/drawing/2014/main" id="{A1FAE662-2E48-4134-978A-763E47E845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6388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Quantity</a:t>
            </a:r>
          </a:p>
        </p:txBody>
      </p:sp>
      <p:sp>
        <p:nvSpPr>
          <p:cNvPr id="7182" name="Text Box 14">
            <a:extLst>
              <a:ext uri="{FF2B5EF4-FFF2-40B4-BE49-F238E27FC236}">
                <a16:creationId xmlns:a16="http://schemas.microsoft.com/office/drawing/2014/main" id="{8875A8D7-8E74-4639-8268-A4698EE0E7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76200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Supply (Domestic)</a:t>
            </a:r>
          </a:p>
        </p:txBody>
      </p:sp>
      <p:sp>
        <p:nvSpPr>
          <p:cNvPr id="7183" name="Text Box 15">
            <a:extLst>
              <a:ext uri="{FF2B5EF4-FFF2-40B4-BE49-F238E27FC236}">
                <a16:creationId xmlns:a16="http://schemas.microsoft.com/office/drawing/2014/main" id="{2C2DD372-BBBD-4155-A528-091447892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572000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Demand (Domestic)</a:t>
            </a:r>
          </a:p>
        </p:txBody>
      </p:sp>
      <p:sp>
        <p:nvSpPr>
          <p:cNvPr id="7184" name="Text Box 16">
            <a:extLst>
              <a:ext uri="{FF2B5EF4-FFF2-40B4-BE49-F238E27FC236}">
                <a16:creationId xmlns:a16="http://schemas.microsoft.com/office/drawing/2014/main" id="{1885DCF3-0E15-422D-8100-A3BAAC16E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052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ea typeface="ＭＳ Ｐゴシック" panose="020B0600070205080204" pitchFamily="34" charset="-128"/>
              </a:rPr>
              <a:t>World Price/Supply</a:t>
            </a:r>
          </a:p>
        </p:txBody>
      </p:sp>
      <p:sp>
        <p:nvSpPr>
          <p:cNvPr id="7185" name="Text Box 17">
            <a:extLst>
              <a:ext uri="{FF2B5EF4-FFF2-40B4-BE49-F238E27FC236}">
                <a16:creationId xmlns:a16="http://schemas.microsoft.com/office/drawing/2014/main" id="{CB3C808D-9159-4F60-9584-E574DED02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743200"/>
            <a:ext cx="1447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>
                <a:ea typeface="ＭＳ Ｐゴシック" panose="020B0600070205080204" pitchFamily="34" charset="-128"/>
              </a:rPr>
              <a:t>Price in Canada with Quota</a:t>
            </a:r>
          </a:p>
        </p:txBody>
      </p:sp>
      <p:sp>
        <p:nvSpPr>
          <p:cNvPr id="7186" name="AutoShape 21">
            <a:extLst>
              <a:ext uri="{FF2B5EF4-FFF2-40B4-BE49-F238E27FC236}">
                <a16:creationId xmlns:a16="http://schemas.microsoft.com/office/drawing/2014/main" id="{7D874AC3-F027-4C50-8FE9-DFF512D77DE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17575" y="3698875"/>
            <a:ext cx="1008063" cy="1331913"/>
          </a:xfrm>
          <a:prstGeom prst="rtTriangle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87" name="Text Box 22">
            <a:extLst>
              <a:ext uri="{FF2B5EF4-FFF2-40B4-BE49-F238E27FC236}">
                <a16:creationId xmlns:a16="http://schemas.microsoft.com/office/drawing/2014/main" id="{42C79B30-B09B-4E77-BC10-614B00299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138" y="4005263"/>
            <a:ext cx="720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PS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6B2EC83-704A-498D-A98B-9B1361CB4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9C0F3-7803-4D32-9A1D-86DFEEDD4216}" type="slidenum">
              <a:rPr lang="ja-JP" altLang="en-US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>
            <a:extLst>
              <a:ext uri="{FF2B5EF4-FFF2-40B4-BE49-F238E27FC236}">
                <a16:creationId xmlns:a16="http://schemas.microsoft.com/office/drawing/2014/main" id="{7224C820-5758-4F23-B886-2E021FB7BA11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1143000"/>
            <a:ext cx="0" cy="434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5" name="Line 3">
            <a:extLst>
              <a:ext uri="{FF2B5EF4-FFF2-40B4-BE49-F238E27FC236}">
                <a16:creationId xmlns:a16="http://schemas.microsoft.com/office/drawing/2014/main" id="{393F81E8-7D0B-4A4E-B7CF-A444FB648A4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54102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Line 4">
            <a:extLst>
              <a:ext uri="{FF2B5EF4-FFF2-40B4-BE49-F238E27FC236}">
                <a16:creationId xmlns:a16="http://schemas.microsoft.com/office/drawing/2014/main" id="{3DD01805-FA24-4F4E-9518-36EFA217CBC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838200"/>
            <a:ext cx="4953000" cy="426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Line 5">
            <a:extLst>
              <a:ext uri="{FF2B5EF4-FFF2-40B4-BE49-F238E27FC236}">
                <a16:creationId xmlns:a16="http://schemas.microsoft.com/office/drawing/2014/main" id="{5497A93E-ED95-43E6-911C-35933206F0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1219200"/>
            <a:ext cx="487680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Line 6">
            <a:extLst>
              <a:ext uri="{FF2B5EF4-FFF2-40B4-BE49-F238E27FC236}">
                <a16:creationId xmlns:a16="http://schemas.microsoft.com/office/drawing/2014/main" id="{F4C3E36A-90F8-4F90-9A1F-7AAC3FC41E6B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8862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Line 7">
            <a:extLst>
              <a:ext uri="{FF2B5EF4-FFF2-40B4-BE49-F238E27FC236}">
                <a16:creationId xmlns:a16="http://schemas.microsoft.com/office/drawing/2014/main" id="{6473DE57-A8A7-4DD2-BA49-CDF2FB7112D3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8">
            <a:extLst>
              <a:ext uri="{FF2B5EF4-FFF2-40B4-BE49-F238E27FC236}">
                <a16:creationId xmlns:a16="http://schemas.microsoft.com/office/drawing/2014/main" id="{6694127E-ECAB-4433-A700-A57896FF93F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276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9">
            <a:extLst>
              <a:ext uri="{FF2B5EF4-FFF2-40B4-BE49-F238E27FC236}">
                <a16:creationId xmlns:a16="http://schemas.microsoft.com/office/drawing/2014/main" id="{3016C22E-C42B-49AD-9EDB-5B17CD01C69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276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Text Box 10">
            <a:extLst>
              <a:ext uri="{FF2B5EF4-FFF2-40B4-BE49-F238E27FC236}">
                <a16:creationId xmlns:a16="http://schemas.microsoft.com/office/drawing/2014/main" id="{817D0761-D5D8-4E25-A674-DC16FC5FA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733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ea typeface="ＭＳ Ｐゴシック" panose="020B0600070205080204" pitchFamily="34" charset="-128"/>
              </a:rPr>
              <a:t>Pf</a:t>
            </a:r>
          </a:p>
        </p:txBody>
      </p:sp>
      <p:sp>
        <p:nvSpPr>
          <p:cNvPr id="8203" name="Text Box 11">
            <a:extLst>
              <a:ext uri="{FF2B5EF4-FFF2-40B4-BE49-F238E27FC236}">
                <a16:creationId xmlns:a16="http://schemas.microsoft.com/office/drawing/2014/main" id="{C072DEC0-575D-44A7-A7D7-C32A327FF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1242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 err="1">
                <a:ea typeface="ＭＳ Ｐゴシック" panose="020B0600070205080204" pitchFamily="34" charset="-128"/>
              </a:rPr>
              <a:t>Pq</a:t>
            </a:r>
            <a:endParaRPr lang="en-US" altLang="ja-JP" sz="1400" dirty="0">
              <a:ea typeface="ＭＳ Ｐゴシック" panose="020B0600070205080204" pitchFamily="34" charset="-128"/>
            </a:endParaRPr>
          </a:p>
        </p:txBody>
      </p:sp>
      <p:sp>
        <p:nvSpPr>
          <p:cNvPr id="8204" name="Text Box 12">
            <a:extLst>
              <a:ext uri="{FF2B5EF4-FFF2-40B4-BE49-F238E27FC236}">
                <a16:creationId xmlns:a16="http://schemas.microsoft.com/office/drawing/2014/main" id="{997347E1-FB02-4D22-B65C-FD2C4BB754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Price</a:t>
            </a:r>
          </a:p>
        </p:txBody>
      </p:sp>
      <p:sp>
        <p:nvSpPr>
          <p:cNvPr id="8205" name="Text Box 13">
            <a:extLst>
              <a:ext uri="{FF2B5EF4-FFF2-40B4-BE49-F238E27FC236}">
                <a16:creationId xmlns:a16="http://schemas.microsoft.com/office/drawing/2014/main" id="{F024CA4D-2ECE-40D4-AD1D-BD2FB7515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6388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Quantity</a:t>
            </a:r>
          </a:p>
        </p:txBody>
      </p:sp>
      <p:sp>
        <p:nvSpPr>
          <p:cNvPr id="8206" name="Text Box 14">
            <a:extLst>
              <a:ext uri="{FF2B5EF4-FFF2-40B4-BE49-F238E27FC236}">
                <a16:creationId xmlns:a16="http://schemas.microsoft.com/office/drawing/2014/main" id="{40895485-62DF-4810-A581-79CF908D1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76200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Supply (Domestic)</a:t>
            </a:r>
          </a:p>
        </p:txBody>
      </p:sp>
      <p:sp>
        <p:nvSpPr>
          <p:cNvPr id="8207" name="Text Box 15">
            <a:extLst>
              <a:ext uri="{FF2B5EF4-FFF2-40B4-BE49-F238E27FC236}">
                <a16:creationId xmlns:a16="http://schemas.microsoft.com/office/drawing/2014/main" id="{5968987E-5F49-426C-B5C0-14EF45129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572000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Demand (Domestic)</a:t>
            </a:r>
          </a:p>
        </p:txBody>
      </p:sp>
      <p:sp>
        <p:nvSpPr>
          <p:cNvPr id="8208" name="Text Box 16">
            <a:extLst>
              <a:ext uri="{FF2B5EF4-FFF2-40B4-BE49-F238E27FC236}">
                <a16:creationId xmlns:a16="http://schemas.microsoft.com/office/drawing/2014/main" id="{077FBA85-43DA-4408-9BAB-2F28F5B86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052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ea typeface="ＭＳ Ｐゴシック" panose="020B0600070205080204" pitchFamily="34" charset="-128"/>
              </a:rPr>
              <a:t>World Price/Supply</a:t>
            </a:r>
          </a:p>
        </p:txBody>
      </p:sp>
      <p:sp>
        <p:nvSpPr>
          <p:cNvPr id="8209" name="Text Box 17">
            <a:extLst>
              <a:ext uri="{FF2B5EF4-FFF2-40B4-BE49-F238E27FC236}">
                <a16:creationId xmlns:a16="http://schemas.microsoft.com/office/drawing/2014/main" id="{77DA08CA-D617-4349-830F-15AD6D13E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743200"/>
            <a:ext cx="1447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>
                <a:ea typeface="ＭＳ Ｐゴシック" panose="020B0600070205080204" pitchFamily="34" charset="-128"/>
              </a:rPr>
              <a:t>Price in Canada with Quota</a:t>
            </a:r>
          </a:p>
        </p:txBody>
      </p:sp>
      <p:sp>
        <p:nvSpPr>
          <p:cNvPr id="8210" name="AutoShape 18">
            <a:extLst>
              <a:ext uri="{FF2B5EF4-FFF2-40B4-BE49-F238E27FC236}">
                <a16:creationId xmlns:a16="http://schemas.microsoft.com/office/drawing/2014/main" id="{D0E99136-F34F-4A33-9AF3-81D33D336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163" y="657225"/>
            <a:ext cx="3059112" cy="2592388"/>
          </a:xfrm>
          <a:prstGeom prst="rtTriangl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11" name="Text Box 19">
            <a:extLst>
              <a:ext uri="{FF2B5EF4-FFF2-40B4-BE49-F238E27FC236}">
                <a16:creationId xmlns:a16="http://schemas.microsoft.com/office/drawing/2014/main" id="{3D358ED8-ECE9-4761-9DFB-F9B0B3B73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3963" y="227647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CS’</a:t>
            </a:r>
          </a:p>
        </p:txBody>
      </p:sp>
      <p:sp>
        <p:nvSpPr>
          <p:cNvPr id="8212" name="Rectangle 20" descr="Wide downward diagonal">
            <a:extLst>
              <a:ext uri="{FF2B5EF4-FFF2-40B4-BE49-F238E27FC236}">
                <a16:creationId xmlns:a16="http://schemas.microsoft.com/office/drawing/2014/main" id="{2DF1F18B-B382-4FC1-8E85-284B6D339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249613"/>
            <a:ext cx="3132138" cy="6477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13" name="AutoShape 21" descr="Wide downward diagonal">
            <a:extLst>
              <a:ext uri="{FF2B5EF4-FFF2-40B4-BE49-F238E27FC236}">
                <a16:creationId xmlns:a16="http://schemas.microsoft.com/office/drawing/2014/main" id="{0BD40A4B-1A61-4284-80E5-5FE9AD199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3321050"/>
            <a:ext cx="647700" cy="576263"/>
          </a:xfrm>
          <a:prstGeom prst="rtTriangl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14" name="Text Box 22">
            <a:extLst>
              <a:ext uri="{FF2B5EF4-FFF2-40B4-BE49-F238E27FC236}">
                <a16:creationId xmlns:a16="http://schemas.microsoft.com/office/drawing/2014/main" id="{889A11AE-EA5C-4751-A49D-2B2F25DBD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001" y="569912"/>
            <a:ext cx="30607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Consumer’s (Canadian) Loss from Import Quota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B35200-4A1B-453C-BA4F-7E78B0A2C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9C0F3-7803-4D32-9A1D-86DFEEDD4216}" type="slidenum">
              <a:rPr lang="ja-JP" altLang="en-US" smtClean="0"/>
              <a:pPr>
                <a:defRPr/>
              </a:pPr>
              <a:t>8</a:t>
            </a:fld>
            <a:endParaRPr lang="en-US" altLang="ja-JP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2">
            <a:extLst>
              <a:ext uri="{FF2B5EF4-FFF2-40B4-BE49-F238E27FC236}">
                <a16:creationId xmlns:a16="http://schemas.microsoft.com/office/drawing/2014/main" id="{AB57B862-A83C-4869-B51D-C2996EFF0D5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1143000"/>
            <a:ext cx="0" cy="434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9" name="Line 3">
            <a:extLst>
              <a:ext uri="{FF2B5EF4-FFF2-40B4-BE49-F238E27FC236}">
                <a16:creationId xmlns:a16="http://schemas.microsoft.com/office/drawing/2014/main" id="{8334C2E3-C045-43CF-A0D2-A38A64ABD70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54102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" name="Line 4">
            <a:extLst>
              <a:ext uri="{FF2B5EF4-FFF2-40B4-BE49-F238E27FC236}">
                <a16:creationId xmlns:a16="http://schemas.microsoft.com/office/drawing/2014/main" id="{4BD2B09E-5B51-4F9A-8F00-3212D6D9E16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838200"/>
            <a:ext cx="4953000" cy="426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Line 5">
            <a:extLst>
              <a:ext uri="{FF2B5EF4-FFF2-40B4-BE49-F238E27FC236}">
                <a16:creationId xmlns:a16="http://schemas.microsoft.com/office/drawing/2014/main" id="{D5ED7C59-0E86-4B4D-897F-4C154113F9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1219200"/>
            <a:ext cx="487680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Line 6">
            <a:extLst>
              <a:ext uri="{FF2B5EF4-FFF2-40B4-BE49-F238E27FC236}">
                <a16:creationId xmlns:a16="http://schemas.microsoft.com/office/drawing/2014/main" id="{53B48833-FABA-40AA-B651-2E998DE25B6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8862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Line 7">
            <a:extLst>
              <a:ext uri="{FF2B5EF4-FFF2-40B4-BE49-F238E27FC236}">
                <a16:creationId xmlns:a16="http://schemas.microsoft.com/office/drawing/2014/main" id="{38C4F497-ED2C-4923-8A3A-D1703FF8E8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19138" y="3249613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Line 8">
            <a:extLst>
              <a:ext uri="{FF2B5EF4-FFF2-40B4-BE49-F238E27FC236}">
                <a16:creationId xmlns:a16="http://schemas.microsoft.com/office/drawing/2014/main" id="{EC1D7E1D-D50C-4CCB-A02A-58D0493F0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276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9">
            <a:extLst>
              <a:ext uri="{FF2B5EF4-FFF2-40B4-BE49-F238E27FC236}">
                <a16:creationId xmlns:a16="http://schemas.microsoft.com/office/drawing/2014/main" id="{D41790D1-6901-496B-9901-779740FC320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276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Text Box 10">
            <a:extLst>
              <a:ext uri="{FF2B5EF4-FFF2-40B4-BE49-F238E27FC236}">
                <a16:creationId xmlns:a16="http://schemas.microsoft.com/office/drawing/2014/main" id="{4F5808E0-DF5C-44DD-8492-76CDD4288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733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ea typeface="ＭＳ Ｐゴシック" panose="020B0600070205080204" pitchFamily="34" charset="-128"/>
              </a:rPr>
              <a:t>Pf</a:t>
            </a:r>
          </a:p>
        </p:txBody>
      </p:sp>
      <p:sp>
        <p:nvSpPr>
          <p:cNvPr id="9227" name="Text Box 11">
            <a:extLst>
              <a:ext uri="{FF2B5EF4-FFF2-40B4-BE49-F238E27FC236}">
                <a16:creationId xmlns:a16="http://schemas.microsoft.com/office/drawing/2014/main" id="{89B45C28-808C-48AE-8BA9-E27A9A0448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1242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 err="1">
                <a:ea typeface="ＭＳ Ｐゴシック" panose="020B0600070205080204" pitchFamily="34" charset="-128"/>
              </a:rPr>
              <a:t>Pq</a:t>
            </a:r>
            <a:endParaRPr lang="en-US" altLang="ja-JP" sz="1400" dirty="0">
              <a:ea typeface="ＭＳ Ｐゴシック" panose="020B0600070205080204" pitchFamily="34" charset="-128"/>
            </a:endParaRPr>
          </a:p>
        </p:txBody>
      </p:sp>
      <p:sp>
        <p:nvSpPr>
          <p:cNvPr id="9228" name="Text Box 12">
            <a:extLst>
              <a:ext uri="{FF2B5EF4-FFF2-40B4-BE49-F238E27FC236}">
                <a16:creationId xmlns:a16="http://schemas.microsoft.com/office/drawing/2014/main" id="{A5056C68-40B2-4810-B6C1-3A69333F37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Price</a:t>
            </a:r>
          </a:p>
        </p:txBody>
      </p:sp>
      <p:sp>
        <p:nvSpPr>
          <p:cNvPr id="9229" name="Text Box 13">
            <a:extLst>
              <a:ext uri="{FF2B5EF4-FFF2-40B4-BE49-F238E27FC236}">
                <a16:creationId xmlns:a16="http://schemas.microsoft.com/office/drawing/2014/main" id="{D99BF4B6-7014-4AB3-840A-6C0F390718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6388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Quantity</a:t>
            </a:r>
          </a:p>
        </p:txBody>
      </p:sp>
      <p:sp>
        <p:nvSpPr>
          <p:cNvPr id="9230" name="Text Box 14">
            <a:extLst>
              <a:ext uri="{FF2B5EF4-FFF2-40B4-BE49-F238E27FC236}">
                <a16:creationId xmlns:a16="http://schemas.microsoft.com/office/drawing/2014/main" id="{F1AB52FB-E1F1-4427-9AA7-BD37759F4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76200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Supply (Domestic)</a:t>
            </a:r>
          </a:p>
        </p:txBody>
      </p:sp>
      <p:sp>
        <p:nvSpPr>
          <p:cNvPr id="9231" name="Text Box 15">
            <a:extLst>
              <a:ext uri="{FF2B5EF4-FFF2-40B4-BE49-F238E27FC236}">
                <a16:creationId xmlns:a16="http://schemas.microsoft.com/office/drawing/2014/main" id="{C320D9D1-3A76-417D-9D2C-E46D4B3C6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572000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Demand (Domestic)</a:t>
            </a:r>
          </a:p>
        </p:txBody>
      </p:sp>
      <p:sp>
        <p:nvSpPr>
          <p:cNvPr id="9232" name="Text Box 16">
            <a:extLst>
              <a:ext uri="{FF2B5EF4-FFF2-40B4-BE49-F238E27FC236}">
                <a16:creationId xmlns:a16="http://schemas.microsoft.com/office/drawing/2014/main" id="{5ED8D593-7BE9-4FAA-B30B-8F293EAA5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052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ea typeface="ＭＳ Ｐゴシック" panose="020B0600070205080204" pitchFamily="34" charset="-128"/>
              </a:rPr>
              <a:t>World Price/Supply</a:t>
            </a:r>
          </a:p>
        </p:txBody>
      </p:sp>
      <p:sp>
        <p:nvSpPr>
          <p:cNvPr id="9233" name="Text Box 17">
            <a:extLst>
              <a:ext uri="{FF2B5EF4-FFF2-40B4-BE49-F238E27FC236}">
                <a16:creationId xmlns:a16="http://schemas.microsoft.com/office/drawing/2014/main" id="{12FC7513-801C-47E5-9D45-68FA3920B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743200"/>
            <a:ext cx="1447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>
                <a:ea typeface="ＭＳ Ｐゴシック" panose="020B0600070205080204" pitchFamily="34" charset="-128"/>
              </a:rPr>
              <a:t>Price in Canada with Quota</a:t>
            </a:r>
          </a:p>
        </p:txBody>
      </p:sp>
      <p:sp>
        <p:nvSpPr>
          <p:cNvPr id="9234" name="AutoShape 18">
            <a:extLst>
              <a:ext uri="{FF2B5EF4-FFF2-40B4-BE49-F238E27FC236}">
                <a16:creationId xmlns:a16="http://schemas.microsoft.com/office/drawing/2014/main" id="{5C584621-D92F-4C5E-A6AD-CC37BFDBDF3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17575" y="3698875"/>
            <a:ext cx="1008063" cy="1331913"/>
          </a:xfrm>
          <a:prstGeom prst="rtTriangle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35" name="Rectangle 20" descr="Narrow vertical">
            <a:extLst>
              <a:ext uri="{FF2B5EF4-FFF2-40B4-BE49-F238E27FC236}">
                <a16:creationId xmlns:a16="http://schemas.microsoft.com/office/drawing/2014/main" id="{DFE6431C-69FA-4EF7-8A0E-BE722D4ABE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249613"/>
            <a:ext cx="1368425" cy="611187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36" name="AutoShape 21" descr="Narrow vertical">
            <a:extLst>
              <a:ext uri="{FF2B5EF4-FFF2-40B4-BE49-F238E27FC236}">
                <a16:creationId xmlns:a16="http://schemas.microsoft.com/office/drawing/2014/main" id="{D72B1D4C-C2B5-4621-B6BE-F59697F7603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196306" y="3177382"/>
            <a:ext cx="611187" cy="755650"/>
          </a:xfrm>
          <a:prstGeom prst="rtTriangl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37" name="Text Box 22">
            <a:extLst>
              <a:ext uri="{FF2B5EF4-FFF2-40B4-BE49-F238E27FC236}">
                <a16:creationId xmlns:a16="http://schemas.microsoft.com/office/drawing/2014/main" id="{B0AA6E00-64EA-44BE-8335-47B6831A4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038" y="3536950"/>
            <a:ext cx="612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PS’</a:t>
            </a:r>
          </a:p>
        </p:txBody>
      </p:sp>
      <p:sp>
        <p:nvSpPr>
          <p:cNvPr id="9238" name="Text Box 23">
            <a:extLst>
              <a:ext uri="{FF2B5EF4-FFF2-40B4-BE49-F238E27FC236}">
                <a16:creationId xmlns:a16="http://schemas.microsoft.com/office/drawing/2014/main" id="{F952B320-22D4-417B-B4B6-C34AA926B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422" y="441325"/>
            <a:ext cx="316865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Producer’s (Canadian cheesemakers) Gain from Import Quota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5B012FF-E1B9-4B13-9676-FDF2BC58B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9C0F3-7803-4D32-9A1D-86DFEEDD4216}" type="slidenum">
              <a:rPr lang="ja-JP" altLang="en-US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1749</TotalTime>
  <Words>741</Words>
  <Application>Microsoft Office PowerPoint</Application>
  <PresentationFormat>On-screen Show (4:3)</PresentationFormat>
  <Paragraphs>137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Default Design</vt:lpstr>
      <vt:lpstr>Effects of an Import Quota 輸入割当</vt:lpstr>
      <vt:lpstr>PowerPoint Presentation</vt:lpstr>
      <vt:lpstr>PowerPoint Presentation</vt:lpstr>
      <vt:lpstr>Now, suppose the Canadian Government limits imports of cheese to maximum 20 (million) KG per year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(Basically) three places the Rent can go</vt:lpstr>
      <vt:lpstr>VER (Voluntary Export Restraints) and VRAs</vt:lpstr>
      <vt:lpstr>Because the Quota Rents may go to Foreign producers (not Canada), a quota is usually even worse for the importing country than an import tariff</vt:lpstr>
      <vt:lpstr>Bhagwati, Jagdish, N (1965) “On the Equivalence of Tariffs and Quotas”</vt:lpstr>
    </vt:vector>
  </TitlesOfParts>
  <Company>Yokohama National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Craig Parsons</dc:creator>
  <cp:lastModifiedBy>parsons-craig-gj@ynu.ac.jp</cp:lastModifiedBy>
  <cp:revision>34</cp:revision>
  <dcterms:created xsi:type="dcterms:W3CDTF">2004-07-27T07:10:10Z</dcterms:created>
  <dcterms:modified xsi:type="dcterms:W3CDTF">2021-04-27T08:28:36Z</dcterms:modified>
</cp:coreProperties>
</file>