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9D902-BE0F-49E4-87B5-1E59DB288D57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7A9B2-7DEF-4C3E-BB8D-D5C146D9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03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56EF-7EF1-4D64-B36E-3DAB8B7BF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1C45E-68EF-4C60-8008-932CE6EE1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6748-683A-42DF-98EB-C8794DB5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2EA3-687E-4104-B240-3B9BF982DD1D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5D524-E638-47F8-BD75-134150F07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A32F-58AA-45F9-97B5-92091BB9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14669-8557-4B6C-ADE4-6DBCD7FD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E7303-DB62-427B-B7D3-40633C24C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05772-36FB-46B1-BC36-AABDD2DC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6A01-6BF1-4974-97BB-98FF813C9F35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AE8AD-47F0-4A48-B98A-84BC9D55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5151E-0548-4C62-9072-481A286C8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3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8778B9-19B3-4937-A8C5-DDD2C4410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74DFA-FF7B-443C-92B6-EB43A7C6E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C991A-FA45-41EA-B84B-C6800620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6D4A-F744-49B1-8B99-6C90C9B1AAC1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9257D-9EBC-4A03-B462-1C705D0C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60AD7-7CFD-4E5B-B4C2-D0F09656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F741-820D-43D6-B946-26A71C6D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E1023-BEA5-4C89-BCB0-47F97C775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473CD-699F-4468-A599-1A469C517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A929-7717-4CC0-B2FD-49E83D87A29D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B1531-705E-41BE-B4F8-369130B6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37EC7-BECB-41C6-9DFE-83A6E3C5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7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E6B5-A5FD-477F-941A-EEA51731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9E885-AC3E-411A-AB3C-FC680FBFE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C77CC-E5DE-4B3F-BBB6-4A42CED3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C3D3-9D62-43DC-98C4-3F4B6052314C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EDFD2-89E7-4038-B2CF-DBD53060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EB56F-486A-4406-8DB7-A5AB1A9A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A2C4-E777-4004-8EC8-D39ADB38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5007-FA2A-4147-A61A-BD8EDA192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2E7A8-F44E-4C72-BAB9-74A284760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0A0D9-7944-4BD9-AAA3-8D183287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86799-1F60-4091-AD57-235489DA7877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17B9C-82A6-4B9D-85A8-3DDD1CCC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CF7A2-3859-4FB3-9F78-3548FDE5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9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B6EA-661B-4EA8-BAEB-E89E79DE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ED14-3BA7-442C-931C-36473F29D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DC2DA-26A9-4FAD-8856-DFBA3C591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8E5DF-2EF6-40A0-90DC-B9702B750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2C5F6-668E-40D1-B970-CC558C9B7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C1B34-911F-427D-8776-2DE1165B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E4E0-38B3-444F-8FC9-D8EACBC9AA42}" type="datetime1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1820FB-7571-40DE-B8CF-FE20FC3D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A1423-E64B-4D69-A46D-914E4C60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1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B318-C257-47B8-8AFC-8F254AA29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8D6D1-4151-4969-9DB8-B350956E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9CB6-8DA0-410A-8BB0-5F7135ED33E8}" type="datetime1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C5231-9104-4931-A9D4-8BB204D7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738B1-463A-410C-972D-151A4E11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4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37E91E-F014-4B28-B3F5-FB8BE87A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067E-1CBF-4236-9B10-B05B566258D1}" type="datetime1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41494-BBBC-4D8A-B8B7-9759CCAF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6507-30A4-4B78-B90D-30ABE322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4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CC3D-C5F9-43B3-AC0E-8A369919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7A053-3E2D-4116-9EDB-8FBB9C3A9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F42A7-04E0-4683-A408-8930FBB38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4B2A8-1B62-40D8-B441-ADFD3822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6B29-457C-47A3-B69B-5F05FE3DBADC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30482-C632-4CCD-BF51-4BAC3ADD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CA052-3E39-498C-9823-055CFEAA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6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5EF7-0EFE-48D6-AC5C-88A6A410B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CE99D-253E-4E7D-9076-F7457CA6C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ECA99-FE01-4F95-9945-905E5EF5B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1F0FC-00F2-4170-92EF-BE8CB569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ECF5-ADC3-43E8-8551-984CC993CECF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4CEDD-017E-4624-BC81-BE51A8E6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62FB3-D2A1-46C0-A14E-CFCFFAC0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A8257-9D2C-4713-BBB0-02D76D96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21B53-AFDA-4E22-810D-A6FCCB06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91459-312E-4997-BDE9-3059A08CB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B1449-890A-421E-855F-CE336A1538E8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84ADA-25F4-4BA4-B7A2-3C4441C27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2F5EE-C5B0-4300-BE6A-C9C0BE77F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91EF-F472-4E0F-BE2E-76E9EA3E5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Tariff Rate Quotas (TRQs)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7030D-39B1-487D-8EEF-4A3DFF24F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Craig R. Parsons</a:t>
            </a:r>
          </a:p>
          <a:p>
            <a:r>
              <a:rPr lang="en-US" dirty="0"/>
              <a:t>(small updates in May 2025)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332C-6A1F-4DC5-9EF5-593E4607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68087-5E4D-4794-AC5C-F6F54E0D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1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78B9-FC82-4937-BCFB-BDEB4A42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Addendum: (CP-TPP)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73831-F26D-4CF0-BEB9-D2417DFD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CPTPP stands for Comprehensive and Progressive Agreement for Trans-Pacific Partnership.</a:t>
            </a:r>
          </a:p>
          <a:p>
            <a:r>
              <a:rPr lang="en-US" dirty="0"/>
              <a:t>Originally the TPP was signed in 2016 by all 12 including, the US.</a:t>
            </a:r>
          </a:p>
          <a:p>
            <a:r>
              <a:rPr lang="en-US" dirty="0"/>
              <a:t>Then, President Trump quit the TPP agreement.</a:t>
            </a:r>
          </a:p>
          <a:p>
            <a:r>
              <a:rPr lang="en-US" dirty="0"/>
              <a:t>The remaining 11 countries, led by PM Abe, concluded a very similar agreement without the US and called is CP-TPP (signed in 2018).</a:t>
            </a:r>
          </a:p>
          <a:p>
            <a:r>
              <a:rPr lang="en-US" dirty="0"/>
              <a:t>In 2019, US and Japan signed a bilateral agreement which follows many of the same terms as in the original TPP (especially on agriculture).</a:t>
            </a:r>
          </a:p>
          <a:p>
            <a:r>
              <a:rPr lang="en-US" dirty="0"/>
              <a:t>The CP-TPP member countries are:  Australia, Brunei, Canada, Chile, Japan, Malaysia, Mexico, New Zealand, Peru, Singapore, and Vietnam.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7577-0ECC-40DF-85C0-BFB310C22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2B58DB-2CCC-4284-BC8C-5393BDEE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B825-8778-481A-83D8-A4DF2AE1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TRQs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BC2AC-724A-47C7-A7DF-34C6BEB3D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commonly used in the US, Japan, the EU and virtually every country in the world, especially in agricultural</a:t>
            </a:r>
            <a:r>
              <a:rPr lang="ja-JP" altLang="en-US" dirty="0"/>
              <a:t> </a:t>
            </a:r>
            <a:r>
              <a:rPr lang="en-US" altLang="ja-JP" dirty="0"/>
              <a:t>imports.</a:t>
            </a:r>
          </a:p>
          <a:p>
            <a:r>
              <a:rPr lang="en-US" dirty="0"/>
              <a:t>Rarely discussed in International Trade textbooks!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A3AAD-FF4A-43BE-B9C0-614F9495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EC131-3F5C-4A83-8E98-A4388625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3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2317E-EA17-4CFD-BCBC-4DDAC273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 TRQs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4081-8F8C-47D0-96D1-8E8BB59A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basic idea is that imports are subject a certain lower tariff rate on imports up to a certain quantity (per year).</a:t>
            </a:r>
          </a:p>
          <a:p>
            <a:r>
              <a:rPr lang="en-US" dirty="0"/>
              <a:t>If imports exceed the import quantity for the year, a highest tariff rate is imposed on those `extra` imports.</a:t>
            </a:r>
          </a:p>
          <a:p>
            <a:r>
              <a:rPr lang="en-US" dirty="0"/>
              <a:t>Example: Historically (since 1994) Japan has had a TRQ on importation of beef. While, the actual policy is a bit more complicated, the basic idea is:</a:t>
            </a:r>
          </a:p>
          <a:p>
            <a:pPr lvl="1"/>
            <a:r>
              <a:rPr lang="en-US" dirty="0"/>
              <a:t>Tariff of 38.5% on imported beef up to the quota amount (about $1.6 billion per year from the US)</a:t>
            </a:r>
          </a:p>
          <a:p>
            <a:pPr lvl="1"/>
            <a:r>
              <a:rPr lang="en-US" dirty="0"/>
              <a:t>Tariffs of 50% on imports of more than $1.6 billion.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481FBD-626D-489F-A35A-2C8D6F0D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C11F6-EC71-4AC5-8D59-9A4B059E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3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DB3A-6D17-4473-B88E-F7C2B4DE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Stylized Example of a TRQ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7AE64-3950-4C5C-B588-C701D6F4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 fictional country of “Economia” has a TRQ in the importation of Pasta (presumably to protect its domestic pasta producers)</a:t>
            </a:r>
          </a:p>
          <a:p>
            <a:pPr lvl="1"/>
            <a:r>
              <a:rPr lang="en-US" dirty="0"/>
              <a:t>The tariff is $1/ton (</a:t>
            </a:r>
            <a:r>
              <a:rPr lang="en-US" b="1" dirty="0"/>
              <a:t>a specific tax</a:t>
            </a:r>
            <a:r>
              <a:rPr lang="en-US" dirty="0"/>
              <a:t>) on all imports up to 20,000 tons per year</a:t>
            </a:r>
          </a:p>
          <a:p>
            <a:pPr lvl="1"/>
            <a:r>
              <a:rPr lang="en-US" dirty="0"/>
              <a:t>The tariff is $2/ton on all imports </a:t>
            </a:r>
            <a:r>
              <a:rPr lang="en-US" i="1" dirty="0"/>
              <a:t>over </a:t>
            </a:r>
            <a:r>
              <a:rPr lang="en-US" dirty="0"/>
              <a:t>20,000 tons per year</a:t>
            </a:r>
          </a:p>
          <a:p>
            <a:pPr lvl="1"/>
            <a:r>
              <a:rPr lang="en-US" dirty="0"/>
              <a:t>So, suppose Economia imports 30,000 tons per year.</a:t>
            </a:r>
          </a:p>
          <a:p>
            <a:pPr lvl="1"/>
            <a:r>
              <a:rPr lang="en-US" dirty="0"/>
              <a:t>The total tariffs levied would be: 20,000 x $1= $20,000 </a:t>
            </a:r>
          </a:p>
          <a:p>
            <a:pPr lvl="1"/>
            <a:r>
              <a:rPr lang="en-US" dirty="0"/>
              <a:t>Plus $2 x 10,000 (30,000-20,000)= $20,000</a:t>
            </a:r>
          </a:p>
          <a:p>
            <a:pPr lvl="1"/>
            <a:r>
              <a:rPr lang="en-US" dirty="0"/>
              <a:t>So, the total tariffs collected would be </a:t>
            </a:r>
            <a:r>
              <a:rPr lang="en-US" b="1" dirty="0"/>
              <a:t>$40,000 </a:t>
            </a:r>
            <a:r>
              <a:rPr lang="en-US" dirty="0"/>
              <a:t>on the 30,000 tons of imported pasta.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EBA5C-30DE-453D-B15E-3DFF9B9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7D400-049D-4FD5-AE1A-1BD905F1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5765-E0EC-4A89-ACE3-FBC8AE6C9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Examples of</a:t>
            </a:r>
            <a:r>
              <a:rPr lang="ja-JP" altLang="en-US" sz="3600" dirty="0"/>
              <a:t> </a:t>
            </a:r>
            <a:r>
              <a:rPr lang="en-US" altLang="ja-JP" sz="3600" dirty="0"/>
              <a:t>TRQ (or similar)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78ECE-F519-4267-8FBE-0955D93C6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Japan has a TRQ in </a:t>
            </a:r>
            <a:r>
              <a:rPr lang="en-US" b="1" dirty="0"/>
              <a:t>beef. </a:t>
            </a:r>
            <a:r>
              <a:rPr lang="en-US" dirty="0"/>
              <a:t>However, rather than fixing the quantity of the quotas for each year, the low rate (38.5% historically, pre- CP-TPP) is applied for all imports up to the quantity imported last year.</a:t>
            </a:r>
          </a:p>
          <a:p>
            <a:r>
              <a:rPr lang="en-US" dirty="0"/>
              <a:t>If the imports this year are more than 17% higher than last year, then the higher rate 50% is applied on the `excess` imports.</a:t>
            </a:r>
          </a:p>
          <a:p>
            <a:r>
              <a:rPr lang="en-US" dirty="0"/>
              <a:t>The US has TRQs in </a:t>
            </a:r>
            <a:r>
              <a:rPr lang="en-US" b="1" dirty="0"/>
              <a:t>sugar</a:t>
            </a:r>
            <a:r>
              <a:rPr lang="en-US" dirty="0"/>
              <a:t>. Also, very complicated, but basically a TRQ and are called `TRQ`s.</a:t>
            </a:r>
          </a:p>
          <a:p>
            <a:r>
              <a:rPr lang="en-US" dirty="0"/>
              <a:t>The US also has a TRQ in imports of beef!  But the US imports so little beef, that the quotas are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 binding</a:t>
            </a:r>
            <a:r>
              <a:rPr lang="en-US" dirty="0"/>
              <a:t>.</a:t>
            </a:r>
          </a:p>
          <a:p>
            <a:r>
              <a:rPr lang="en-US" dirty="0"/>
              <a:t>The EU has a TRQ on the importation of live sheep. It is 10% (ad valorem) for importation up to the quota amount, and 835 euros (specific tariff) per </a:t>
            </a:r>
            <a:r>
              <a:rPr lang="en-US" dirty="0" err="1"/>
              <a:t>tonne</a:t>
            </a:r>
            <a:r>
              <a:rPr lang="en-US" dirty="0"/>
              <a:t> of sheep after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E3993-5561-4992-8219-2B973187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7B793-1AAC-4814-93BD-67657491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0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F8752-28E2-4A20-9ABB-8F0D87A2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How</a:t>
            </a:r>
            <a:r>
              <a:rPr lang="ja-JP" altLang="en-US" sz="3600" dirty="0"/>
              <a:t> </a:t>
            </a:r>
            <a:r>
              <a:rPr lang="en-US" altLang="ja-JP" sz="3600" dirty="0"/>
              <a:t>are</a:t>
            </a:r>
            <a:r>
              <a:rPr lang="ja-JP" altLang="en-US" sz="3600" dirty="0"/>
              <a:t> </a:t>
            </a:r>
            <a:r>
              <a:rPr lang="en-US" altLang="ja-JP" sz="3600" dirty="0"/>
              <a:t>TRQ</a:t>
            </a:r>
            <a:r>
              <a:rPr lang="ja-JP" altLang="en-US" sz="3600" dirty="0"/>
              <a:t> </a:t>
            </a:r>
            <a:r>
              <a:rPr lang="en-US" altLang="ja-JP" sz="3600" dirty="0"/>
              <a:t>licenses</a:t>
            </a:r>
            <a:r>
              <a:rPr lang="ja-JP" altLang="en-US" sz="3600" dirty="0"/>
              <a:t> </a:t>
            </a:r>
            <a:r>
              <a:rPr lang="en-US" altLang="ja-JP" sz="3600" dirty="0"/>
              <a:t>allocated?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7791-778A-4A19-843B-0B770F5B2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/>
              <a:t>quotas,</a:t>
            </a:r>
            <a:r>
              <a:rPr lang="ja-JP" altLang="en-US" dirty="0"/>
              <a:t> </a:t>
            </a:r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several</a:t>
            </a:r>
            <a:r>
              <a:rPr lang="ja-JP" altLang="en-US" dirty="0"/>
              <a:t> </a:t>
            </a:r>
            <a:r>
              <a:rPr lang="en-US" altLang="ja-JP" dirty="0"/>
              <a:t>ways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government</a:t>
            </a:r>
            <a:r>
              <a:rPr lang="ja-JP" altLang="en-US" dirty="0"/>
              <a:t> </a:t>
            </a:r>
            <a:r>
              <a:rPr lang="en-US" altLang="ja-JP" dirty="0"/>
              <a:t>can</a:t>
            </a:r>
            <a:r>
              <a:rPr lang="ja-JP" altLang="en-US" dirty="0"/>
              <a:t> </a:t>
            </a:r>
            <a:r>
              <a:rPr lang="en-US" altLang="ja-JP" dirty="0"/>
              <a:t>allocate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import</a:t>
            </a:r>
            <a:r>
              <a:rPr lang="ja-JP" altLang="en-US" dirty="0"/>
              <a:t> </a:t>
            </a:r>
            <a:r>
              <a:rPr lang="en-US" altLang="ja-JP" dirty="0"/>
              <a:t>quotas</a:t>
            </a:r>
          </a:p>
          <a:p>
            <a:r>
              <a:rPr lang="en-US" dirty="0"/>
              <a:t>It can be  `first come, first served`, or it can be on a historical basis (the major importers from last year, get the same share this year).</a:t>
            </a:r>
          </a:p>
          <a:p>
            <a:r>
              <a:rPr lang="en-US" dirty="0"/>
              <a:t>Also, typically shares of the quotas are broken down across countries.</a:t>
            </a:r>
          </a:p>
          <a:p>
            <a:r>
              <a:rPr lang="en-US" dirty="0"/>
              <a:t>To see how US allocated its quotas on sugar across countries, go here:</a:t>
            </a:r>
          </a:p>
          <a:p>
            <a:endParaRPr lang="en-US" dirty="0"/>
          </a:p>
          <a:p>
            <a:r>
              <a:rPr lang="en-US" dirty="0"/>
              <a:t>https://www.federalregister.gov/documents/2018/07/18/2018-15266/fiscal-year-2019-tariff-rate-quota-allocations-for-raw-cane-sugar-refined-and-specialty-sugar-and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D1B2D-1439-447D-A39B-C40184510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84C85-91B4-407F-B8B5-36B959ED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3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93DD-576E-4016-B140-68A42372F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 you can see, TRQs are quite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9F730-626E-4ECC-8DFE-3B5439CA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precise effects on producers, consumers and who gets the rent</a:t>
            </a:r>
          </a:p>
          <a:p>
            <a:pPr marL="0" indent="0">
              <a:buNone/>
            </a:pPr>
            <a:r>
              <a:rPr lang="en-US" altLang="ja-JP" sz="1600" dirty="0"/>
              <a:t>     (</a:t>
            </a:r>
            <a:r>
              <a:rPr lang="ja-JP" altLang="en-US" sz="1600" dirty="0"/>
              <a:t>レント</a:t>
            </a:r>
            <a:r>
              <a:rPr lang="en-US" altLang="ja-JP" sz="1600" dirty="0"/>
              <a:t>)</a:t>
            </a:r>
            <a:r>
              <a:rPr lang="ja-JP" altLang="en-US" sz="1600" dirty="0"/>
              <a:t> </a:t>
            </a:r>
            <a:r>
              <a:rPr lang="en-US" altLang="ja-JP" dirty="0"/>
              <a:t>can be hard to work out.</a:t>
            </a:r>
          </a:p>
          <a:p>
            <a:r>
              <a:rPr lang="en-US" dirty="0"/>
              <a:t>But the basic effects are the same as a tariff and quotas.</a:t>
            </a:r>
          </a:p>
          <a:p>
            <a:pPr lvl="1"/>
            <a:r>
              <a:rPr lang="en-US" dirty="0"/>
              <a:t>Prices go up in importing country, which lowers Consumer Surplus (</a:t>
            </a:r>
            <a:r>
              <a:rPr lang="ja-JP" altLang="en-US" dirty="0"/>
              <a:t>余剰）</a:t>
            </a:r>
            <a:endParaRPr lang="en-US" altLang="ja-JP" dirty="0"/>
          </a:p>
          <a:p>
            <a:pPr lvl="1"/>
            <a:r>
              <a:rPr lang="en-US" altLang="ja-JP" dirty="0"/>
              <a:t>Prices</a:t>
            </a:r>
            <a:r>
              <a:rPr lang="ja-JP" altLang="en-US" dirty="0"/>
              <a:t> </a:t>
            </a:r>
            <a:r>
              <a:rPr lang="en-US" altLang="ja-JP" dirty="0"/>
              <a:t>go</a:t>
            </a:r>
            <a:r>
              <a:rPr lang="ja-JP" altLang="en-US" dirty="0"/>
              <a:t> </a:t>
            </a:r>
            <a:r>
              <a:rPr lang="en-US" altLang="ja-JP" dirty="0"/>
              <a:t>up which benefits domestic producers of that good. Producer surplus</a:t>
            </a:r>
            <a:r>
              <a:rPr lang="ja-JP" altLang="en-US" dirty="0"/>
              <a:t>余剰</a:t>
            </a:r>
            <a:r>
              <a:rPr lang="en-US" altLang="ja-JP" dirty="0"/>
              <a:t> increases.</a:t>
            </a:r>
          </a:p>
          <a:p>
            <a:pPr lvl="1"/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some</a:t>
            </a:r>
            <a:r>
              <a:rPr lang="ja-JP" altLang="en-US" dirty="0"/>
              <a:t> </a:t>
            </a:r>
            <a:r>
              <a:rPr lang="en-US" altLang="ja-JP" dirty="0"/>
              <a:t>tax</a:t>
            </a:r>
            <a:r>
              <a:rPr lang="ja-JP" altLang="en-US" dirty="0"/>
              <a:t> </a:t>
            </a:r>
            <a:r>
              <a:rPr lang="en-US" altLang="ja-JP" dirty="0"/>
              <a:t>revenue,</a:t>
            </a:r>
            <a:r>
              <a:rPr lang="ja-JP" altLang="en-US" dirty="0"/>
              <a:t> </a:t>
            </a:r>
            <a:r>
              <a:rPr lang="en-US" altLang="ja-JP" dirty="0"/>
              <a:t>but</a:t>
            </a:r>
            <a:r>
              <a:rPr lang="ja-JP" altLang="en-US" dirty="0"/>
              <a:t> </a:t>
            </a:r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can</a:t>
            </a:r>
            <a:r>
              <a:rPr lang="ja-JP" altLang="en-US" dirty="0"/>
              <a:t> </a:t>
            </a:r>
            <a:r>
              <a:rPr lang="en-US" altLang="ja-JP" dirty="0"/>
              <a:t>also</a:t>
            </a:r>
            <a:r>
              <a:rPr lang="ja-JP" altLang="en-US" dirty="0"/>
              <a:t> </a:t>
            </a:r>
            <a:r>
              <a:rPr lang="en-US" altLang="ja-JP" dirty="0"/>
              <a:t>be</a:t>
            </a:r>
            <a:r>
              <a:rPr lang="ja-JP" altLang="en-US" dirty="0"/>
              <a:t> </a:t>
            </a:r>
            <a:r>
              <a:rPr lang="en-US" altLang="ja-JP" dirty="0"/>
              <a:t>rents</a:t>
            </a:r>
            <a:r>
              <a:rPr lang="ja-JP" altLang="en-US" dirty="0"/>
              <a:t>　レント</a:t>
            </a:r>
            <a:r>
              <a:rPr lang="en-US" altLang="ja-JP" dirty="0"/>
              <a:t> 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importers,</a:t>
            </a:r>
            <a:r>
              <a:rPr lang="ja-JP" altLang="en-US" dirty="0"/>
              <a:t> </a:t>
            </a:r>
            <a:r>
              <a:rPr lang="en-US" altLang="ja-JP" dirty="0"/>
              <a:t>or</a:t>
            </a:r>
            <a:r>
              <a:rPr lang="ja-JP" altLang="en-US" dirty="0"/>
              <a:t> </a:t>
            </a:r>
            <a:r>
              <a:rPr lang="en-US" altLang="ja-JP" dirty="0"/>
              <a:t>even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foreign</a:t>
            </a:r>
            <a:r>
              <a:rPr lang="ja-JP" altLang="en-US" dirty="0"/>
              <a:t> </a:t>
            </a:r>
            <a:r>
              <a:rPr lang="en-US" altLang="ja-JP" dirty="0"/>
              <a:t>exporters,</a:t>
            </a:r>
            <a:r>
              <a:rPr lang="ja-JP" altLang="en-US" dirty="0"/>
              <a:t> </a:t>
            </a:r>
            <a:r>
              <a:rPr lang="en-US" altLang="ja-JP" dirty="0"/>
              <a:t>depending</a:t>
            </a:r>
            <a:r>
              <a:rPr lang="ja-JP" altLang="en-US" dirty="0"/>
              <a:t> </a:t>
            </a:r>
            <a:r>
              <a:rPr lang="en-US" altLang="ja-JP" dirty="0"/>
              <a:t>on</a:t>
            </a:r>
            <a:r>
              <a:rPr lang="ja-JP" altLang="en-US" dirty="0"/>
              <a:t> </a:t>
            </a:r>
            <a:r>
              <a:rPr lang="en-US" altLang="ja-JP" dirty="0"/>
              <a:t>how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TRQ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set</a:t>
            </a:r>
            <a:r>
              <a:rPr lang="ja-JP" altLang="en-US" dirty="0"/>
              <a:t> </a:t>
            </a:r>
            <a:r>
              <a:rPr lang="en-US" altLang="ja-JP" dirty="0"/>
              <a:t>up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administered.</a:t>
            </a:r>
          </a:p>
          <a:p>
            <a:pPr lvl="1"/>
            <a:r>
              <a:rPr lang="en-US" altLang="ja-JP" dirty="0"/>
              <a:t>TRQs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more</a:t>
            </a:r>
            <a:r>
              <a:rPr lang="ja-JP" altLang="en-US" dirty="0"/>
              <a:t> </a:t>
            </a:r>
            <a:r>
              <a:rPr lang="en-US" altLang="ja-JP" dirty="0"/>
              <a:t>flexible</a:t>
            </a:r>
            <a:r>
              <a:rPr lang="ja-JP" altLang="en-US" dirty="0"/>
              <a:t> </a:t>
            </a:r>
            <a:r>
              <a:rPr lang="en-US" altLang="ja-JP" dirty="0"/>
              <a:t>than</a:t>
            </a:r>
            <a:r>
              <a:rPr lang="ja-JP" altLang="en-US" dirty="0"/>
              <a:t> </a:t>
            </a:r>
            <a:r>
              <a:rPr lang="en-US" altLang="ja-JP" dirty="0"/>
              <a:t>pure</a:t>
            </a:r>
            <a:r>
              <a:rPr lang="ja-JP" altLang="en-US" dirty="0"/>
              <a:t> </a:t>
            </a:r>
            <a:r>
              <a:rPr lang="en-US" altLang="ja-JP" dirty="0"/>
              <a:t>quotas,</a:t>
            </a:r>
            <a:r>
              <a:rPr lang="ja-JP" altLang="en-US" dirty="0"/>
              <a:t> </a:t>
            </a:r>
            <a:r>
              <a:rPr lang="en-US" altLang="ja-JP" dirty="0"/>
              <a:t>but</a:t>
            </a:r>
            <a:r>
              <a:rPr lang="ja-JP" altLang="en-US" dirty="0"/>
              <a:t> </a:t>
            </a:r>
            <a:r>
              <a:rPr lang="en-US" altLang="ja-JP" dirty="0"/>
              <a:t>less</a:t>
            </a:r>
            <a:r>
              <a:rPr lang="ja-JP" altLang="en-US" dirty="0"/>
              <a:t> </a:t>
            </a:r>
            <a:r>
              <a:rPr lang="en-US" altLang="ja-JP" dirty="0"/>
              <a:t>flexible</a:t>
            </a:r>
            <a:r>
              <a:rPr lang="ja-JP" altLang="en-US" dirty="0"/>
              <a:t> </a:t>
            </a:r>
            <a:r>
              <a:rPr lang="en-US" altLang="ja-JP" dirty="0"/>
              <a:t>than</a:t>
            </a:r>
            <a:r>
              <a:rPr lang="ja-JP" altLang="en-US" dirty="0"/>
              <a:t> </a:t>
            </a:r>
            <a:r>
              <a:rPr lang="en-US" altLang="ja-JP" dirty="0"/>
              <a:t>tariffs.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9716B-FEE8-4CA6-88FA-85C65A03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31F82-D116-45AD-B356-CAD91898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0311-8B50-486F-B156-C69C45C9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 other NTBs in importation of foods in Japan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E80B-3E80-4805-BA02-D492D8995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Beef is essentially restricted to imports from US, Canada, New Zealand and Australia due to concerns over food-and-mouth disease. (This is why you will often see imported Brazilian chicken, but not Brazilian beef.)</a:t>
            </a:r>
          </a:p>
          <a:p>
            <a:r>
              <a:rPr lang="en-US" dirty="0"/>
              <a:t>Chicken also has a TRQ. This is also becoming more relaxed due to CP-TPP.</a:t>
            </a:r>
          </a:p>
          <a:p>
            <a:r>
              <a:rPr lang="en-US" dirty="0"/>
              <a:t>Pork. Very unusual system. The so-called `gate` system in Japan. If the price of imported pork is below the gate price, the tariff is exactly set to offset it. Example. Suppose the `gate price` set the Japanese government is 100 yen/ 100 g. If the price of imported pork, is 90 yen, then the government sets the tariff at 10 yen (100-90=10). This is an example of what used to be called a `scientific tariff`</a:t>
            </a:r>
            <a:r>
              <a:rPr lang="ja-JP" altLang="en-US" dirty="0"/>
              <a:t>．</a:t>
            </a:r>
            <a:r>
              <a:rPr lang="en-US" altLang="ja-JP" dirty="0"/>
              <a:t>As you can see, it is very destructive to trade.</a:t>
            </a:r>
          </a:p>
          <a:p>
            <a:r>
              <a:rPr lang="en-US" dirty="0"/>
              <a:t>Under CP-TPP (and US-Japan agreement signed by Trump) the gate system with virtually disappear. In 9 (2028) years, the tariff will only be a max of 50 yen per 100 g. </a:t>
            </a:r>
            <a:r>
              <a:rPr lang="en-US" i="1" dirty="0"/>
              <a:t>(The max was 482 yen! 50 yen is still high, since pork usually sells for 120 yen or so per 100 grams.)</a:t>
            </a:r>
          </a:p>
          <a:p>
            <a:r>
              <a:rPr lang="en-US" dirty="0"/>
              <a:t>EU and others are also negotiating similar agreements with Japan on Pork (and other goods)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A3100-EF5A-4038-888B-09205D90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9FE85-C7A1-4113-BF97-A455129B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3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C2081-DE5E-4898-9878-B85B5F34A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food import rules for Japan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27455-EFA4-4765-A94F-9D951116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Potatoes. Very hard to import (illegal) due to concerns over importing the foreign potato blight (fungus) into Japan and destroying Japanese potato crops.</a:t>
            </a:r>
          </a:p>
          <a:p>
            <a:r>
              <a:rPr lang="en-US" dirty="0"/>
              <a:t>Frozen </a:t>
            </a:r>
            <a:r>
              <a:rPr lang="en-US" dirty="0" err="1"/>
              <a:t>french</a:t>
            </a:r>
            <a:r>
              <a:rPr lang="en-US" dirty="0"/>
              <a:t> fry imports are okay, and also there are a few ports in Japan that can import potatoes, so long as they immediately are processed into potato chips, etc.</a:t>
            </a:r>
          </a:p>
          <a:p>
            <a:r>
              <a:rPr lang="en-US" dirty="0"/>
              <a:t>Rice has a TRQ. </a:t>
            </a:r>
          </a:p>
          <a:p>
            <a:r>
              <a:rPr lang="en-US" dirty="0"/>
              <a:t>Etc.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FC47B-050A-4E03-AFF2-23B098EF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26DB2-8167-46B5-A75C-505AE2CB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0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1188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Tariff Rate Quotas (TRQs)</vt:lpstr>
      <vt:lpstr>TRQs </vt:lpstr>
      <vt:lpstr>How do TRQs work?</vt:lpstr>
      <vt:lpstr>Stylized Example of a TRQ</vt:lpstr>
      <vt:lpstr>Examples of TRQ (or similar)</vt:lpstr>
      <vt:lpstr>How are TRQ licenses allocated?</vt:lpstr>
      <vt:lpstr>As you can see, TRQs are quite complicated</vt:lpstr>
      <vt:lpstr>Some other NTBs in importation of foods in Japan</vt:lpstr>
      <vt:lpstr>More food import rules for Japan</vt:lpstr>
      <vt:lpstr>Addendum: (CP-TPP)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Tariff Rate Quotas (TRQs)</dc:title>
  <dc:creator>parsons-craig-gj@ynu.ac.jp</dc:creator>
  <cp:lastModifiedBy>parsons-craig-gj@ynu.ac.jp</cp:lastModifiedBy>
  <cp:revision>14</cp:revision>
  <dcterms:created xsi:type="dcterms:W3CDTF">2020-10-01T01:27:10Z</dcterms:created>
  <dcterms:modified xsi:type="dcterms:W3CDTF">2025-05-27T02:10:51Z</dcterms:modified>
</cp:coreProperties>
</file>