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CA962C-1052-485C-92B0-24DA220F0DB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D1484F9-AF71-4AB0-A353-2CB8553720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8DB5986-0222-4156-A358-CCFE71837E81}"/>
              </a:ext>
            </a:extLst>
          </p:cNvPr>
          <p:cNvSpPr>
            <a:spLocks noGrp="1"/>
          </p:cNvSpPr>
          <p:nvPr>
            <p:ph type="dt" sz="half" idx="10"/>
          </p:nvPr>
        </p:nvSpPr>
        <p:spPr/>
        <p:txBody>
          <a:bodyPr/>
          <a:lstStyle/>
          <a:p>
            <a:fld id="{DC1D11B3-A81E-4A92-BCA0-D06E2AD09C68}" type="datetimeFigureOut">
              <a:rPr kumimoji="1" lang="ja-JP" altLang="en-US" smtClean="0"/>
              <a:t>2022/5/19</a:t>
            </a:fld>
            <a:endParaRPr kumimoji="1" lang="ja-JP" altLang="en-US"/>
          </a:p>
        </p:txBody>
      </p:sp>
      <p:sp>
        <p:nvSpPr>
          <p:cNvPr id="5" name="フッター プレースホルダー 4">
            <a:extLst>
              <a:ext uri="{FF2B5EF4-FFF2-40B4-BE49-F238E27FC236}">
                <a16:creationId xmlns:a16="http://schemas.microsoft.com/office/drawing/2014/main" id="{430DB56F-0664-4570-AD0B-4E830B04E04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BDECC58-969E-4BD0-8803-5DE1CE58BB18}"/>
              </a:ext>
            </a:extLst>
          </p:cNvPr>
          <p:cNvSpPr>
            <a:spLocks noGrp="1"/>
          </p:cNvSpPr>
          <p:nvPr>
            <p:ph type="sldNum" sz="quarter" idx="12"/>
          </p:nvPr>
        </p:nvSpPr>
        <p:spPr/>
        <p:txBody>
          <a:body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3371457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866282-1468-425C-AC58-E309DFA7B4E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E9B2AEE-6819-49AE-9C73-56C03552397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DDDD2A9-9874-420E-9778-427D00F93021}"/>
              </a:ext>
            </a:extLst>
          </p:cNvPr>
          <p:cNvSpPr>
            <a:spLocks noGrp="1"/>
          </p:cNvSpPr>
          <p:nvPr>
            <p:ph type="dt" sz="half" idx="10"/>
          </p:nvPr>
        </p:nvSpPr>
        <p:spPr/>
        <p:txBody>
          <a:bodyPr/>
          <a:lstStyle/>
          <a:p>
            <a:fld id="{DC1D11B3-A81E-4A92-BCA0-D06E2AD09C68}" type="datetimeFigureOut">
              <a:rPr kumimoji="1" lang="ja-JP" altLang="en-US" smtClean="0"/>
              <a:t>2022/5/19</a:t>
            </a:fld>
            <a:endParaRPr kumimoji="1" lang="ja-JP" altLang="en-US"/>
          </a:p>
        </p:txBody>
      </p:sp>
      <p:sp>
        <p:nvSpPr>
          <p:cNvPr id="5" name="フッター プレースホルダー 4">
            <a:extLst>
              <a:ext uri="{FF2B5EF4-FFF2-40B4-BE49-F238E27FC236}">
                <a16:creationId xmlns:a16="http://schemas.microsoft.com/office/drawing/2014/main" id="{6E580A44-92AD-4225-8FFE-980DDA77CC5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AEDFF1-F62F-4AA5-9FF2-A58E948F0ABA}"/>
              </a:ext>
            </a:extLst>
          </p:cNvPr>
          <p:cNvSpPr>
            <a:spLocks noGrp="1"/>
          </p:cNvSpPr>
          <p:nvPr>
            <p:ph type="sldNum" sz="quarter" idx="12"/>
          </p:nvPr>
        </p:nvSpPr>
        <p:spPr/>
        <p:txBody>
          <a:body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3505630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DC3204C-0EDF-4B75-98B9-C5AEB5D4829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06107E1-75A5-4041-AC7A-49850CFB569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7AC8F8-61BF-4E7F-9765-6B23E30853E1}"/>
              </a:ext>
            </a:extLst>
          </p:cNvPr>
          <p:cNvSpPr>
            <a:spLocks noGrp="1"/>
          </p:cNvSpPr>
          <p:nvPr>
            <p:ph type="dt" sz="half" idx="10"/>
          </p:nvPr>
        </p:nvSpPr>
        <p:spPr/>
        <p:txBody>
          <a:bodyPr/>
          <a:lstStyle/>
          <a:p>
            <a:fld id="{DC1D11B3-A81E-4A92-BCA0-D06E2AD09C68}" type="datetimeFigureOut">
              <a:rPr kumimoji="1" lang="ja-JP" altLang="en-US" smtClean="0"/>
              <a:t>2022/5/19</a:t>
            </a:fld>
            <a:endParaRPr kumimoji="1" lang="ja-JP" altLang="en-US"/>
          </a:p>
        </p:txBody>
      </p:sp>
      <p:sp>
        <p:nvSpPr>
          <p:cNvPr id="5" name="フッター プレースホルダー 4">
            <a:extLst>
              <a:ext uri="{FF2B5EF4-FFF2-40B4-BE49-F238E27FC236}">
                <a16:creationId xmlns:a16="http://schemas.microsoft.com/office/drawing/2014/main" id="{9108B950-3A89-420E-A590-4380F810282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98FB1AF-4A6C-4F8E-8CB3-15E33BD858F5}"/>
              </a:ext>
            </a:extLst>
          </p:cNvPr>
          <p:cNvSpPr>
            <a:spLocks noGrp="1"/>
          </p:cNvSpPr>
          <p:nvPr>
            <p:ph type="sldNum" sz="quarter" idx="12"/>
          </p:nvPr>
        </p:nvSpPr>
        <p:spPr/>
        <p:txBody>
          <a:body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149798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2F128A-20CB-4430-803E-BAAECBF9DF4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EE72A4E-A408-4D8F-854B-E48AB4DC472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95B433C-1F33-48FF-AF65-0517732B3F67}"/>
              </a:ext>
            </a:extLst>
          </p:cNvPr>
          <p:cNvSpPr>
            <a:spLocks noGrp="1"/>
          </p:cNvSpPr>
          <p:nvPr>
            <p:ph type="dt" sz="half" idx="10"/>
          </p:nvPr>
        </p:nvSpPr>
        <p:spPr/>
        <p:txBody>
          <a:bodyPr/>
          <a:lstStyle/>
          <a:p>
            <a:fld id="{DC1D11B3-A81E-4A92-BCA0-D06E2AD09C68}" type="datetimeFigureOut">
              <a:rPr kumimoji="1" lang="ja-JP" altLang="en-US" smtClean="0"/>
              <a:t>2022/5/19</a:t>
            </a:fld>
            <a:endParaRPr kumimoji="1" lang="ja-JP" altLang="en-US"/>
          </a:p>
        </p:txBody>
      </p:sp>
      <p:sp>
        <p:nvSpPr>
          <p:cNvPr id="5" name="フッター プレースホルダー 4">
            <a:extLst>
              <a:ext uri="{FF2B5EF4-FFF2-40B4-BE49-F238E27FC236}">
                <a16:creationId xmlns:a16="http://schemas.microsoft.com/office/drawing/2014/main" id="{592C5C55-88E4-42C0-B595-F0A2CE0687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D43B32E-2A7C-452A-B921-FA525C38B245}"/>
              </a:ext>
            </a:extLst>
          </p:cNvPr>
          <p:cNvSpPr>
            <a:spLocks noGrp="1"/>
          </p:cNvSpPr>
          <p:nvPr>
            <p:ph type="sldNum" sz="quarter" idx="12"/>
          </p:nvPr>
        </p:nvSpPr>
        <p:spPr/>
        <p:txBody>
          <a:body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1569601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3FC9CE-153F-4DE7-A001-BA5DF07D60C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51C35ED-6EBB-4A69-9EA0-6085D5814D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AE3A7B4-794D-4BBF-9515-246DBF485B18}"/>
              </a:ext>
            </a:extLst>
          </p:cNvPr>
          <p:cNvSpPr>
            <a:spLocks noGrp="1"/>
          </p:cNvSpPr>
          <p:nvPr>
            <p:ph type="dt" sz="half" idx="10"/>
          </p:nvPr>
        </p:nvSpPr>
        <p:spPr/>
        <p:txBody>
          <a:bodyPr/>
          <a:lstStyle/>
          <a:p>
            <a:fld id="{DC1D11B3-A81E-4A92-BCA0-D06E2AD09C68}" type="datetimeFigureOut">
              <a:rPr kumimoji="1" lang="ja-JP" altLang="en-US" smtClean="0"/>
              <a:t>2022/5/19</a:t>
            </a:fld>
            <a:endParaRPr kumimoji="1" lang="ja-JP" altLang="en-US"/>
          </a:p>
        </p:txBody>
      </p:sp>
      <p:sp>
        <p:nvSpPr>
          <p:cNvPr id="5" name="フッター プレースホルダー 4">
            <a:extLst>
              <a:ext uri="{FF2B5EF4-FFF2-40B4-BE49-F238E27FC236}">
                <a16:creationId xmlns:a16="http://schemas.microsoft.com/office/drawing/2014/main" id="{C455D205-9582-4619-B046-686B3C8A81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F28B38-522C-4626-BFBE-748683186618}"/>
              </a:ext>
            </a:extLst>
          </p:cNvPr>
          <p:cNvSpPr>
            <a:spLocks noGrp="1"/>
          </p:cNvSpPr>
          <p:nvPr>
            <p:ph type="sldNum" sz="quarter" idx="12"/>
          </p:nvPr>
        </p:nvSpPr>
        <p:spPr/>
        <p:txBody>
          <a:body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2240737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3CDAF4-FC19-4383-9453-CC0D637E2C5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469DF20-81E8-4609-BE22-C4C244C9FF2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A008605-B247-4AEB-A316-D343C46807C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908744A-E6DD-4A4E-821A-2F31ECACAF12}"/>
              </a:ext>
            </a:extLst>
          </p:cNvPr>
          <p:cNvSpPr>
            <a:spLocks noGrp="1"/>
          </p:cNvSpPr>
          <p:nvPr>
            <p:ph type="dt" sz="half" idx="10"/>
          </p:nvPr>
        </p:nvSpPr>
        <p:spPr/>
        <p:txBody>
          <a:bodyPr/>
          <a:lstStyle/>
          <a:p>
            <a:fld id="{DC1D11B3-A81E-4A92-BCA0-D06E2AD09C68}" type="datetimeFigureOut">
              <a:rPr kumimoji="1" lang="ja-JP" altLang="en-US" smtClean="0"/>
              <a:t>2022/5/19</a:t>
            </a:fld>
            <a:endParaRPr kumimoji="1" lang="ja-JP" altLang="en-US"/>
          </a:p>
        </p:txBody>
      </p:sp>
      <p:sp>
        <p:nvSpPr>
          <p:cNvPr id="6" name="フッター プレースホルダー 5">
            <a:extLst>
              <a:ext uri="{FF2B5EF4-FFF2-40B4-BE49-F238E27FC236}">
                <a16:creationId xmlns:a16="http://schemas.microsoft.com/office/drawing/2014/main" id="{108A1640-486D-40A9-9294-3335E912026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C7CF43F-0328-4AD4-8A8F-1039ED70DAC4}"/>
              </a:ext>
            </a:extLst>
          </p:cNvPr>
          <p:cNvSpPr>
            <a:spLocks noGrp="1"/>
          </p:cNvSpPr>
          <p:nvPr>
            <p:ph type="sldNum" sz="quarter" idx="12"/>
          </p:nvPr>
        </p:nvSpPr>
        <p:spPr/>
        <p:txBody>
          <a:body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1287988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1D5D2D-0E00-403C-957F-5C472D617F8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F62CC88-973D-4058-96CC-538539EB28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B37065A-48EB-463A-84F1-76632F0F939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731C329-B44A-4522-A2F6-F53D07318C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8572BEC-5AB2-4C3C-BFB4-107A1C3EA5A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A51E125-E350-4993-900B-57743790906D}"/>
              </a:ext>
            </a:extLst>
          </p:cNvPr>
          <p:cNvSpPr>
            <a:spLocks noGrp="1"/>
          </p:cNvSpPr>
          <p:nvPr>
            <p:ph type="dt" sz="half" idx="10"/>
          </p:nvPr>
        </p:nvSpPr>
        <p:spPr/>
        <p:txBody>
          <a:bodyPr/>
          <a:lstStyle/>
          <a:p>
            <a:fld id="{DC1D11B3-A81E-4A92-BCA0-D06E2AD09C68}" type="datetimeFigureOut">
              <a:rPr kumimoji="1" lang="ja-JP" altLang="en-US" smtClean="0"/>
              <a:t>2022/5/19</a:t>
            </a:fld>
            <a:endParaRPr kumimoji="1" lang="ja-JP" altLang="en-US"/>
          </a:p>
        </p:txBody>
      </p:sp>
      <p:sp>
        <p:nvSpPr>
          <p:cNvPr id="8" name="フッター プレースホルダー 7">
            <a:extLst>
              <a:ext uri="{FF2B5EF4-FFF2-40B4-BE49-F238E27FC236}">
                <a16:creationId xmlns:a16="http://schemas.microsoft.com/office/drawing/2014/main" id="{DCCD363C-25F9-46E4-B274-098BB0A3245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90DAA3F-A1E6-47E0-8F4C-B6F5877004FF}"/>
              </a:ext>
            </a:extLst>
          </p:cNvPr>
          <p:cNvSpPr>
            <a:spLocks noGrp="1"/>
          </p:cNvSpPr>
          <p:nvPr>
            <p:ph type="sldNum" sz="quarter" idx="12"/>
          </p:nvPr>
        </p:nvSpPr>
        <p:spPr/>
        <p:txBody>
          <a:body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1600930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24AFA6-CF66-42D8-8B71-8CF79070616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79BE756-E91F-489A-8551-8F178181F4EC}"/>
              </a:ext>
            </a:extLst>
          </p:cNvPr>
          <p:cNvSpPr>
            <a:spLocks noGrp="1"/>
          </p:cNvSpPr>
          <p:nvPr>
            <p:ph type="dt" sz="half" idx="10"/>
          </p:nvPr>
        </p:nvSpPr>
        <p:spPr/>
        <p:txBody>
          <a:bodyPr/>
          <a:lstStyle/>
          <a:p>
            <a:fld id="{DC1D11B3-A81E-4A92-BCA0-D06E2AD09C68}" type="datetimeFigureOut">
              <a:rPr kumimoji="1" lang="ja-JP" altLang="en-US" smtClean="0"/>
              <a:t>2022/5/19</a:t>
            </a:fld>
            <a:endParaRPr kumimoji="1" lang="ja-JP" altLang="en-US"/>
          </a:p>
        </p:txBody>
      </p:sp>
      <p:sp>
        <p:nvSpPr>
          <p:cNvPr id="4" name="フッター プレースホルダー 3">
            <a:extLst>
              <a:ext uri="{FF2B5EF4-FFF2-40B4-BE49-F238E27FC236}">
                <a16:creationId xmlns:a16="http://schemas.microsoft.com/office/drawing/2014/main" id="{5590F4E4-EEEF-4504-A333-F7BF2CEC884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EEE8F17-E944-454F-87EE-0C076ED668DE}"/>
              </a:ext>
            </a:extLst>
          </p:cNvPr>
          <p:cNvSpPr>
            <a:spLocks noGrp="1"/>
          </p:cNvSpPr>
          <p:nvPr>
            <p:ph type="sldNum" sz="quarter" idx="12"/>
          </p:nvPr>
        </p:nvSpPr>
        <p:spPr/>
        <p:txBody>
          <a:body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1907529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3A218C3-6B25-4A4B-962B-A3A8B7B95E15}"/>
              </a:ext>
            </a:extLst>
          </p:cNvPr>
          <p:cNvSpPr>
            <a:spLocks noGrp="1"/>
          </p:cNvSpPr>
          <p:nvPr>
            <p:ph type="dt" sz="half" idx="10"/>
          </p:nvPr>
        </p:nvSpPr>
        <p:spPr/>
        <p:txBody>
          <a:bodyPr/>
          <a:lstStyle/>
          <a:p>
            <a:fld id="{DC1D11B3-A81E-4A92-BCA0-D06E2AD09C68}" type="datetimeFigureOut">
              <a:rPr kumimoji="1" lang="ja-JP" altLang="en-US" smtClean="0"/>
              <a:t>2022/5/19</a:t>
            </a:fld>
            <a:endParaRPr kumimoji="1" lang="ja-JP" altLang="en-US"/>
          </a:p>
        </p:txBody>
      </p:sp>
      <p:sp>
        <p:nvSpPr>
          <p:cNvPr id="3" name="フッター プレースホルダー 2">
            <a:extLst>
              <a:ext uri="{FF2B5EF4-FFF2-40B4-BE49-F238E27FC236}">
                <a16:creationId xmlns:a16="http://schemas.microsoft.com/office/drawing/2014/main" id="{EE56DC13-ED1F-4D2D-8E5C-95EAA08EEF6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7E49881-3439-43FA-8F16-85F1D0BC1605}"/>
              </a:ext>
            </a:extLst>
          </p:cNvPr>
          <p:cNvSpPr>
            <a:spLocks noGrp="1"/>
          </p:cNvSpPr>
          <p:nvPr>
            <p:ph type="sldNum" sz="quarter" idx="12"/>
          </p:nvPr>
        </p:nvSpPr>
        <p:spPr/>
        <p:txBody>
          <a:body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349576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2C3495-657A-4623-8F63-A26C27305F6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7B76D6B-61AE-4255-86CC-9BDA6BAF6D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4625DD3-0831-406E-B8FB-5AE2FD52B7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97320CE-A95C-4BFA-85B1-5CBA49B28623}"/>
              </a:ext>
            </a:extLst>
          </p:cNvPr>
          <p:cNvSpPr>
            <a:spLocks noGrp="1"/>
          </p:cNvSpPr>
          <p:nvPr>
            <p:ph type="dt" sz="half" idx="10"/>
          </p:nvPr>
        </p:nvSpPr>
        <p:spPr/>
        <p:txBody>
          <a:bodyPr/>
          <a:lstStyle/>
          <a:p>
            <a:fld id="{DC1D11B3-A81E-4A92-BCA0-D06E2AD09C68}" type="datetimeFigureOut">
              <a:rPr kumimoji="1" lang="ja-JP" altLang="en-US" smtClean="0"/>
              <a:t>2022/5/19</a:t>
            </a:fld>
            <a:endParaRPr kumimoji="1" lang="ja-JP" altLang="en-US"/>
          </a:p>
        </p:txBody>
      </p:sp>
      <p:sp>
        <p:nvSpPr>
          <p:cNvPr id="6" name="フッター プレースホルダー 5">
            <a:extLst>
              <a:ext uri="{FF2B5EF4-FFF2-40B4-BE49-F238E27FC236}">
                <a16:creationId xmlns:a16="http://schemas.microsoft.com/office/drawing/2014/main" id="{7E1215C6-77B3-4E02-A0B5-AD4A09B0468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7F517C4-B823-418D-95D6-AE4B96ECC81C}"/>
              </a:ext>
            </a:extLst>
          </p:cNvPr>
          <p:cNvSpPr>
            <a:spLocks noGrp="1"/>
          </p:cNvSpPr>
          <p:nvPr>
            <p:ph type="sldNum" sz="quarter" idx="12"/>
          </p:nvPr>
        </p:nvSpPr>
        <p:spPr/>
        <p:txBody>
          <a:body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1277733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3F3E77-4B26-4D35-A475-D60799D4E4A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7C2EEEF-8705-4300-B3AB-AE02D7B06A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88B0A7E-FC19-4131-A71A-03BA169A7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810DAE8-6ABA-4CAA-B2E1-609B77F021D9}"/>
              </a:ext>
            </a:extLst>
          </p:cNvPr>
          <p:cNvSpPr>
            <a:spLocks noGrp="1"/>
          </p:cNvSpPr>
          <p:nvPr>
            <p:ph type="dt" sz="half" idx="10"/>
          </p:nvPr>
        </p:nvSpPr>
        <p:spPr/>
        <p:txBody>
          <a:bodyPr/>
          <a:lstStyle/>
          <a:p>
            <a:fld id="{DC1D11B3-A81E-4A92-BCA0-D06E2AD09C68}" type="datetimeFigureOut">
              <a:rPr kumimoji="1" lang="ja-JP" altLang="en-US" smtClean="0"/>
              <a:t>2022/5/19</a:t>
            </a:fld>
            <a:endParaRPr kumimoji="1" lang="ja-JP" altLang="en-US"/>
          </a:p>
        </p:txBody>
      </p:sp>
      <p:sp>
        <p:nvSpPr>
          <p:cNvPr id="6" name="フッター プレースホルダー 5">
            <a:extLst>
              <a:ext uri="{FF2B5EF4-FFF2-40B4-BE49-F238E27FC236}">
                <a16:creationId xmlns:a16="http://schemas.microsoft.com/office/drawing/2014/main" id="{8B29A46F-CF28-41C9-AB0D-63492BE324E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97030C7-60D6-4CDA-9ADE-2C6199B7761B}"/>
              </a:ext>
            </a:extLst>
          </p:cNvPr>
          <p:cNvSpPr>
            <a:spLocks noGrp="1"/>
          </p:cNvSpPr>
          <p:nvPr>
            <p:ph type="sldNum" sz="quarter" idx="12"/>
          </p:nvPr>
        </p:nvSpPr>
        <p:spPr/>
        <p:txBody>
          <a:body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531912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0D112DC-B96B-4EB5-9C8E-5287864656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9336BFC-ED3C-489F-9222-39AF0635A3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89C8442-5AFB-415E-B5EE-A0D5B8A288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D11B3-A81E-4A92-BCA0-D06E2AD09C68}" type="datetimeFigureOut">
              <a:rPr kumimoji="1" lang="ja-JP" altLang="en-US" smtClean="0"/>
              <a:t>2022/5/19</a:t>
            </a:fld>
            <a:endParaRPr kumimoji="1" lang="ja-JP" altLang="en-US"/>
          </a:p>
        </p:txBody>
      </p:sp>
      <p:sp>
        <p:nvSpPr>
          <p:cNvPr id="5" name="フッター プレースホルダー 4">
            <a:extLst>
              <a:ext uri="{FF2B5EF4-FFF2-40B4-BE49-F238E27FC236}">
                <a16:creationId xmlns:a16="http://schemas.microsoft.com/office/drawing/2014/main" id="{98ED580C-36FC-4D96-9A42-F64DD7D7BD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0CD3E9B-34AF-45C7-ACF3-FF748D9065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0C8F1-C752-4646-B721-DC7B1577D839}" type="slidenum">
              <a:rPr kumimoji="1" lang="ja-JP" altLang="en-US" smtClean="0"/>
              <a:t>‹#›</a:t>
            </a:fld>
            <a:endParaRPr kumimoji="1" lang="ja-JP" altLang="en-US"/>
          </a:p>
        </p:txBody>
      </p:sp>
    </p:spTree>
    <p:extLst>
      <p:ext uri="{BB962C8B-B14F-4D97-AF65-F5344CB8AC3E}">
        <p14:creationId xmlns:p14="http://schemas.microsoft.com/office/powerpoint/2010/main" val="2184615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C7BDA8-E046-4469-BF7E-C560DDF68228}"/>
              </a:ext>
            </a:extLst>
          </p:cNvPr>
          <p:cNvSpPr>
            <a:spLocks noGrp="1"/>
          </p:cNvSpPr>
          <p:nvPr>
            <p:ph type="ctrTitle"/>
          </p:nvPr>
        </p:nvSpPr>
        <p:spPr/>
        <p:txBody>
          <a:bodyPr/>
          <a:lstStyle/>
          <a:p>
            <a:r>
              <a:rPr kumimoji="1" lang="ja-JP" altLang="en-US" dirty="0"/>
              <a:t>関税割当制（</a:t>
            </a:r>
            <a:r>
              <a:rPr kumimoji="1" lang="en-US" altLang="ja-JP" dirty="0"/>
              <a:t>TRQs</a:t>
            </a:r>
            <a:r>
              <a:rPr kumimoji="1" lang="ja-JP" altLang="en-US" dirty="0"/>
              <a:t>）</a:t>
            </a:r>
          </a:p>
        </p:txBody>
      </p:sp>
      <p:sp>
        <p:nvSpPr>
          <p:cNvPr id="3" name="字幕 2">
            <a:extLst>
              <a:ext uri="{FF2B5EF4-FFF2-40B4-BE49-F238E27FC236}">
                <a16:creationId xmlns:a16="http://schemas.microsoft.com/office/drawing/2014/main" id="{FF5E6603-60A5-4DFB-94C6-1F25BB6B3F8C}"/>
              </a:ext>
            </a:extLst>
          </p:cNvPr>
          <p:cNvSpPr>
            <a:spLocks noGrp="1"/>
          </p:cNvSpPr>
          <p:nvPr>
            <p:ph type="subTitle" idx="1"/>
          </p:nvPr>
        </p:nvSpPr>
        <p:spPr/>
        <p:txBody>
          <a:bodyPr/>
          <a:lstStyle/>
          <a:p>
            <a:r>
              <a:rPr kumimoji="1" lang="ja-JP" altLang="en-US" dirty="0"/>
              <a:t>クレッグ　</a:t>
            </a:r>
            <a:r>
              <a:rPr kumimoji="1" lang="en-US" altLang="ja-JP" dirty="0"/>
              <a:t>R.</a:t>
            </a:r>
            <a:r>
              <a:rPr kumimoji="1" lang="ja-JP" altLang="en-US" dirty="0"/>
              <a:t>　パーソンズ</a:t>
            </a:r>
          </a:p>
        </p:txBody>
      </p:sp>
    </p:spTree>
    <p:extLst>
      <p:ext uri="{BB962C8B-B14F-4D97-AF65-F5344CB8AC3E}">
        <p14:creationId xmlns:p14="http://schemas.microsoft.com/office/powerpoint/2010/main" val="3423475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AEFE56-7B6F-4E7A-8A91-E0500E22CB11}"/>
              </a:ext>
            </a:extLst>
          </p:cNvPr>
          <p:cNvSpPr>
            <a:spLocks noGrp="1"/>
          </p:cNvSpPr>
          <p:nvPr>
            <p:ph type="title"/>
          </p:nvPr>
        </p:nvSpPr>
        <p:spPr/>
        <p:txBody>
          <a:bodyPr/>
          <a:lstStyle/>
          <a:p>
            <a:r>
              <a:rPr kumimoji="1" lang="ja-JP" altLang="en-US" dirty="0"/>
              <a:t>補足（</a:t>
            </a:r>
            <a:r>
              <a:rPr kumimoji="1" lang="en-US" altLang="ja-JP" dirty="0"/>
              <a:t>CP-TPP</a:t>
            </a:r>
            <a:r>
              <a:rPr kumimoji="1" lang="ja-JP" altLang="en-US" dirty="0"/>
              <a:t>）</a:t>
            </a:r>
          </a:p>
        </p:txBody>
      </p:sp>
      <p:sp>
        <p:nvSpPr>
          <p:cNvPr id="3" name="コンテンツ プレースホルダー 2">
            <a:extLst>
              <a:ext uri="{FF2B5EF4-FFF2-40B4-BE49-F238E27FC236}">
                <a16:creationId xmlns:a16="http://schemas.microsoft.com/office/drawing/2014/main" id="{C0A970C1-5FE6-447F-8B6D-1A440EEA3804}"/>
              </a:ext>
            </a:extLst>
          </p:cNvPr>
          <p:cNvSpPr>
            <a:spLocks noGrp="1"/>
          </p:cNvSpPr>
          <p:nvPr>
            <p:ph idx="1"/>
          </p:nvPr>
        </p:nvSpPr>
        <p:spPr/>
        <p:txBody>
          <a:bodyPr>
            <a:normAutofit fontScale="92500" lnSpcReduction="10000"/>
          </a:bodyPr>
          <a:lstStyle/>
          <a:p>
            <a:r>
              <a:rPr lang="en-US" altLang="ja-JP" dirty="0"/>
              <a:t>CPTPP</a:t>
            </a:r>
            <a:r>
              <a:rPr lang="ja-JP" altLang="en-US" dirty="0"/>
              <a:t>は、環太平洋パートナーシップ協定の略です</a:t>
            </a:r>
            <a:endParaRPr lang="en-US" altLang="ja-JP" dirty="0"/>
          </a:p>
          <a:p>
            <a:r>
              <a:rPr lang="ja-JP" altLang="en-US" dirty="0"/>
              <a:t>もともと</a:t>
            </a:r>
            <a:r>
              <a:rPr lang="en-US" altLang="ja-JP" dirty="0"/>
              <a:t>TPP</a:t>
            </a:r>
            <a:r>
              <a:rPr lang="ja-JP" altLang="en-US" dirty="0"/>
              <a:t>は、米国を含む</a:t>
            </a:r>
            <a:r>
              <a:rPr lang="en-US" altLang="ja-JP" dirty="0"/>
              <a:t>12</a:t>
            </a:r>
            <a:r>
              <a:rPr lang="ja-JP" altLang="en-US" dirty="0"/>
              <a:t>のすべての国によって</a:t>
            </a:r>
            <a:r>
              <a:rPr lang="en-US" altLang="ja-JP" dirty="0"/>
              <a:t>2016</a:t>
            </a:r>
            <a:r>
              <a:rPr lang="ja-JP" altLang="en-US" dirty="0"/>
              <a:t>年に署名されました</a:t>
            </a:r>
            <a:endParaRPr lang="en-US" altLang="ja-JP" dirty="0"/>
          </a:p>
          <a:p>
            <a:r>
              <a:rPr lang="ja-JP" altLang="en-US" dirty="0"/>
              <a:t>その後、トランプ大統領は</a:t>
            </a:r>
            <a:r>
              <a:rPr lang="en-US" altLang="ja-JP" dirty="0"/>
              <a:t>TPP</a:t>
            </a:r>
            <a:r>
              <a:rPr lang="ja-JP" altLang="en-US" dirty="0"/>
              <a:t>協定をやめました</a:t>
            </a:r>
            <a:endParaRPr lang="en-US" altLang="ja-JP" dirty="0"/>
          </a:p>
          <a:p>
            <a:r>
              <a:rPr lang="ja-JP" altLang="en-US" dirty="0"/>
              <a:t>安倍元首相が率いる残りの</a:t>
            </a:r>
            <a:r>
              <a:rPr lang="en-US" altLang="ja-JP" dirty="0"/>
              <a:t>11</a:t>
            </a:r>
            <a:r>
              <a:rPr lang="ja-JP" altLang="en-US" dirty="0"/>
              <a:t>か国は、米国抜きで非常に類似した協定を締結し、</a:t>
            </a:r>
            <a:r>
              <a:rPr lang="en-US" altLang="ja-JP" dirty="0"/>
              <a:t>CP-TPP</a:t>
            </a:r>
            <a:r>
              <a:rPr lang="ja-JP" altLang="en-US" dirty="0"/>
              <a:t>（</a:t>
            </a:r>
            <a:r>
              <a:rPr lang="en-US" altLang="ja-JP" dirty="0"/>
              <a:t>2018</a:t>
            </a:r>
            <a:r>
              <a:rPr lang="ja-JP" altLang="en-US" dirty="0"/>
              <a:t>年に署名）と呼ばれています</a:t>
            </a:r>
            <a:endParaRPr lang="en-US" altLang="ja-JP" dirty="0"/>
          </a:p>
          <a:p>
            <a:r>
              <a:rPr lang="en-US" altLang="ja-JP" dirty="0"/>
              <a:t>2019</a:t>
            </a:r>
            <a:r>
              <a:rPr lang="ja-JP" altLang="en-US" dirty="0"/>
              <a:t>年、米国と日本は、当初の</a:t>
            </a:r>
            <a:r>
              <a:rPr lang="en-US" altLang="ja-JP" dirty="0"/>
              <a:t>TPP</a:t>
            </a:r>
            <a:r>
              <a:rPr lang="ja-JP" altLang="en-US" dirty="0"/>
              <a:t>（特に農業分野）と多くが同じ条件の二国間協定に署名しました</a:t>
            </a:r>
            <a:endParaRPr lang="en-US" altLang="ja-JP" dirty="0"/>
          </a:p>
          <a:p>
            <a:r>
              <a:rPr lang="en-US" altLang="ja-JP" dirty="0"/>
              <a:t>CP-TPP</a:t>
            </a:r>
            <a:r>
              <a:rPr lang="ja-JP" altLang="en-US" dirty="0"/>
              <a:t>加盟国は、オーストラリア、ブルネイ、カナダ、チリ、日本、マレーシア、メキシコ、ニュージーランド、ペルー、シンガポール、ベトナムです</a:t>
            </a:r>
          </a:p>
          <a:p>
            <a:endParaRPr kumimoji="1" lang="ja-JP" altLang="en-US" dirty="0"/>
          </a:p>
        </p:txBody>
      </p:sp>
    </p:spTree>
    <p:extLst>
      <p:ext uri="{BB962C8B-B14F-4D97-AF65-F5344CB8AC3E}">
        <p14:creationId xmlns:p14="http://schemas.microsoft.com/office/powerpoint/2010/main" val="3030816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44D247-79B5-46A3-B13B-420AC9E67E97}"/>
              </a:ext>
            </a:extLst>
          </p:cNvPr>
          <p:cNvSpPr>
            <a:spLocks noGrp="1"/>
          </p:cNvSpPr>
          <p:nvPr>
            <p:ph type="title"/>
          </p:nvPr>
        </p:nvSpPr>
        <p:spPr/>
        <p:txBody>
          <a:bodyPr/>
          <a:lstStyle/>
          <a:p>
            <a:r>
              <a:rPr kumimoji="1" lang="ja-JP" altLang="en-US" dirty="0"/>
              <a:t>関税割当制</a:t>
            </a:r>
          </a:p>
        </p:txBody>
      </p:sp>
      <p:sp>
        <p:nvSpPr>
          <p:cNvPr id="3" name="コンテンツ プレースホルダー 2">
            <a:extLst>
              <a:ext uri="{FF2B5EF4-FFF2-40B4-BE49-F238E27FC236}">
                <a16:creationId xmlns:a16="http://schemas.microsoft.com/office/drawing/2014/main" id="{92A55009-484A-48D2-89D4-64BB1A351A3F}"/>
              </a:ext>
            </a:extLst>
          </p:cNvPr>
          <p:cNvSpPr>
            <a:spLocks noGrp="1"/>
          </p:cNvSpPr>
          <p:nvPr>
            <p:ph idx="1"/>
          </p:nvPr>
        </p:nvSpPr>
        <p:spPr/>
        <p:txBody>
          <a:bodyPr/>
          <a:lstStyle/>
          <a:p>
            <a:r>
              <a:rPr lang="ja-JP" altLang="en-US" dirty="0"/>
              <a:t>米国、日本、</a:t>
            </a:r>
            <a:r>
              <a:rPr lang="en-US" altLang="ja-JP" dirty="0"/>
              <a:t>EU</a:t>
            </a:r>
            <a:r>
              <a:rPr lang="ja-JP" altLang="en-US" dirty="0"/>
              <a:t>、そして世界のほぼすべての国で、特に農業輸入で非常に一般的に使用されています。</a:t>
            </a:r>
          </a:p>
          <a:p>
            <a:r>
              <a:rPr lang="ja-JP" altLang="en-US" dirty="0"/>
              <a:t>国際貿易の教科書ではめったに論じられません！</a:t>
            </a:r>
          </a:p>
          <a:p>
            <a:endParaRPr kumimoji="1" lang="ja-JP" altLang="en-US" dirty="0"/>
          </a:p>
        </p:txBody>
      </p:sp>
    </p:spTree>
    <p:extLst>
      <p:ext uri="{BB962C8B-B14F-4D97-AF65-F5344CB8AC3E}">
        <p14:creationId xmlns:p14="http://schemas.microsoft.com/office/powerpoint/2010/main" val="3356940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A6D7D9-9E13-4B96-A288-1A8160E6A542}"/>
              </a:ext>
            </a:extLst>
          </p:cNvPr>
          <p:cNvSpPr>
            <a:spLocks noGrp="1"/>
          </p:cNvSpPr>
          <p:nvPr>
            <p:ph type="title"/>
          </p:nvPr>
        </p:nvSpPr>
        <p:spPr/>
        <p:txBody>
          <a:bodyPr>
            <a:normAutofit/>
          </a:bodyPr>
          <a:lstStyle/>
          <a:p>
            <a:r>
              <a:rPr lang="ja-JP" altLang="en-US" sz="3600" dirty="0"/>
              <a:t>関税割当制はどのように機能するのでしょうか？</a:t>
            </a:r>
            <a:br>
              <a:rPr lang="ja-JP" altLang="en-US" sz="3600" dirty="0"/>
            </a:br>
            <a:endParaRPr kumimoji="1" lang="ja-JP" altLang="en-US" sz="3600" dirty="0"/>
          </a:p>
        </p:txBody>
      </p:sp>
      <p:sp>
        <p:nvSpPr>
          <p:cNvPr id="3" name="コンテンツ プレースホルダー 2">
            <a:extLst>
              <a:ext uri="{FF2B5EF4-FFF2-40B4-BE49-F238E27FC236}">
                <a16:creationId xmlns:a16="http://schemas.microsoft.com/office/drawing/2014/main" id="{78AA50DC-9D8C-4C8D-B528-E5F6A962C445}"/>
              </a:ext>
            </a:extLst>
          </p:cNvPr>
          <p:cNvSpPr>
            <a:spLocks noGrp="1"/>
          </p:cNvSpPr>
          <p:nvPr>
            <p:ph idx="1"/>
          </p:nvPr>
        </p:nvSpPr>
        <p:spPr>
          <a:xfrm>
            <a:off x="838200" y="1825624"/>
            <a:ext cx="10515600" cy="4667251"/>
          </a:xfrm>
        </p:spPr>
        <p:txBody>
          <a:bodyPr>
            <a:normAutofit/>
          </a:bodyPr>
          <a:lstStyle/>
          <a:p>
            <a:r>
              <a:rPr lang="ja-JP" altLang="en-US" dirty="0"/>
              <a:t>基本的な考え方は、輸入品には、特定の数量（年間）までの輸入品に対して特定の低い関税率が適用されるというものです</a:t>
            </a:r>
          </a:p>
          <a:p>
            <a:r>
              <a:rPr lang="ja-JP" altLang="en-US" dirty="0"/>
              <a:t>輸入がその年の輸入量を超える場合、それらの「追加」輸入には最高の関税率が課せられます</a:t>
            </a:r>
          </a:p>
          <a:p>
            <a:r>
              <a:rPr lang="ja-JP" altLang="en-US" dirty="0"/>
              <a:t>例：歴史的に（</a:t>
            </a:r>
            <a:r>
              <a:rPr lang="en-US" altLang="ja-JP" dirty="0"/>
              <a:t>1994</a:t>
            </a:r>
            <a:r>
              <a:rPr lang="ja-JP" altLang="en-US" dirty="0"/>
              <a:t>年以降）日本は牛肉の輸入に関する関税割当制を行ってきました。 実際のポリシーはもう少し複雑ですが、基本的な考え方は次のとおりです。</a:t>
            </a:r>
          </a:p>
          <a:p>
            <a:pPr lvl="1"/>
            <a:r>
              <a:rPr lang="ja-JP" altLang="en-US" dirty="0"/>
              <a:t>割当量までの輸入牛肉に</a:t>
            </a:r>
            <a:r>
              <a:rPr lang="en-US" altLang="ja-JP" dirty="0"/>
              <a:t>38.5</a:t>
            </a:r>
            <a:r>
              <a:rPr lang="ja-JP" altLang="en-US" dirty="0"/>
              <a:t>％の関税（米国から年間約</a:t>
            </a:r>
            <a:r>
              <a:rPr lang="en-US" altLang="ja-JP" dirty="0"/>
              <a:t>16</a:t>
            </a:r>
            <a:r>
              <a:rPr lang="ja-JP" altLang="en-US" dirty="0"/>
              <a:t>億ドル）</a:t>
            </a:r>
            <a:endParaRPr lang="en-US" altLang="ja-JP" dirty="0"/>
          </a:p>
          <a:p>
            <a:pPr lvl="1"/>
            <a:r>
              <a:rPr lang="en-US" altLang="ja-JP" dirty="0"/>
              <a:t>16</a:t>
            </a:r>
            <a:r>
              <a:rPr lang="ja-JP" altLang="en-US" dirty="0"/>
              <a:t>億ドル以上の輸入牛肉に対しては</a:t>
            </a:r>
            <a:r>
              <a:rPr lang="en-US" altLang="ja-JP" dirty="0"/>
              <a:t>50</a:t>
            </a:r>
            <a:r>
              <a:rPr lang="ja-JP" altLang="en-US" dirty="0"/>
              <a:t>％の関税</a:t>
            </a:r>
          </a:p>
          <a:p>
            <a:endParaRPr kumimoji="1" lang="ja-JP" altLang="en-US" dirty="0"/>
          </a:p>
        </p:txBody>
      </p:sp>
    </p:spTree>
    <p:extLst>
      <p:ext uri="{BB962C8B-B14F-4D97-AF65-F5344CB8AC3E}">
        <p14:creationId xmlns:p14="http://schemas.microsoft.com/office/powerpoint/2010/main" val="4120303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38EBEE-E41B-4DAB-9226-C334CEA840E1}"/>
              </a:ext>
            </a:extLst>
          </p:cNvPr>
          <p:cNvSpPr>
            <a:spLocks noGrp="1"/>
          </p:cNvSpPr>
          <p:nvPr>
            <p:ph type="title"/>
          </p:nvPr>
        </p:nvSpPr>
        <p:spPr/>
        <p:txBody>
          <a:bodyPr/>
          <a:lstStyle/>
          <a:p>
            <a:r>
              <a:rPr lang="ja-JP" altLang="en-US" dirty="0"/>
              <a:t>関税割当制の定型化された例</a:t>
            </a:r>
            <a:br>
              <a:rPr lang="ja-JP" altLang="en-US" dirty="0"/>
            </a:br>
            <a:endParaRPr kumimoji="1" lang="ja-JP" altLang="en-US" dirty="0"/>
          </a:p>
        </p:txBody>
      </p:sp>
      <p:sp>
        <p:nvSpPr>
          <p:cNvPr id="3" name="コンテンツ プレースホルダー 2">
            <a:extLst>
              <a:ext uri="{FF2B5EF4-FFF2-40B4-BE49-F238E27FC236}">
                <a16:creationId xmlns:a16="http://schemas.microsoft.com/office/drawing/2014/main" id="{0EE3DED2-BC0B-4C68-863D-A7ED779F8ED1}"/>
              </a:ext>
            </a:extLst>
          </p:cNvPr>
          <p:cNvSpPr>
            <a:spLocks noGrp="1"/>
          </p:cNvSpPr>
          <p:nvPr>
            <p:ph idx="1"/>
          </p:nvPr>
        </p:nvSpPr>
        <p:spPr>
          <a:xfrm>
            <a:off x="838199" y="1825625"/>
            <a:ext cx="10840454" cy="4351338"/>
          </a:xfrm>
        </p:spPr>
        <p:txBody>
          <a:bodyPr/>
          <a:lstStyle/>
          <a:p>
            <a:r>
              <a:rPr lang="ja-JP" altLang="en-US" dirty="0"/>
              <a:t>架空の国「エコノミア」がパスタの輸入に関税割当制を持っていると仮定します（おそらく国内のパスタ生産者を保護するため）</a:t>
            </a:r>
          </a:p>
          <a:p>
            <a:pPr lvl="1"/>
            <a:r>
              <a:rPr lang="ja-JP" altLang="en-US" dirty="0"/>
              <a:t>関税は、年間</a:t>
            </a:r>
            <a:r>
              <a:rPr lang="en-US" altLang="ja-JP" dirty="0"/>
              <a:t>20,000</a:t>
            </a:r>
            <a:r>
              <a:rPr lang="ja-JP" altLang="en-US" dirty="0"/>
              <a:t>トンまでのすべての輸入品に対して</a:t>
            </a:r>
            <a:r>
              <a:rPr lang="en-US" altLang="ja-JP" dirty="0"/>
              <a:t>1</a:t>
            </a:r>
            <a:r>
              <a:rPr lang="ja-JP" altLang="en-US" dirty="0"/>
              <a:t>ドル</a:t>
            </a:r>
            <a:r>
              <a:rPr lang="en-US" altLang="ja-JP" dirty="0"/>
              <a:t>/</a:t>
            </a:r>
            <a:r>
              <a:rPr lang="ja-JP" altLang="en-US" dirty="0"/>
              <a:t>トン（特定の税）です</a:t>
            </a:r>
            <a:endParaRPr lang="en-US" altLang="ja-JP" dirty="0"/>
          </a:p>
          <a:p>
            <a:pPr lvl="1"/>
            <a:r>
              <a:rPr lang="ja-JP" altLang="en-US" dirty="0"/>
              <a:t>年間</a:t>
            </a:r>
            <a:r>
              <a:rPr lang="en-US" altLang="ja-JP" dirty="0"/>
              <a:t>20,000</a:t>
            </a:r>
            <a:r>
              <a:rPr lang="ja-JP" altLang="en-US" dirty="0"/>
              <a:t>トンを超えるすべての輸入品の関税は</a:t>
            </a:r>
            <a:r>
              <a:rPr lang="en-US" altLang="ja-JP" dirty="0"/>
              <a:t>2</a:t>
            </a:r>
            <a:r>
              <a:rPr lang="ja-JP" altLang="en-US" dirty="0"/>
              <a:t>ドル</a:t>
            </a:r>
            <a:r>
              <a:rPr lang="en-US" altLang="ja-JP" dirty="0"/>
              <a:t>/</a:t>
            </a:r>
            <a:r>
              <a:rPr lang="ja-JP" altLang="en-US" dirty="0"/>
              <a:t>トンです</a:t>
            </a:r>
            <a:endParaRPr lang="en-US" altLang="ja-JP" dirty="0"/>
          </a:p>
          <a:p>
            <a:pPr lvl="1"/>
            <a:r>
              <a:rPr lang="ja-JP" altLang="en-US" dirty="0"/>
              <a:t>エコノミアが年間</a:t>
            </a:r>
            <a:r>
              <a:rPr lang="en-US" altLang="ja-JP" dirty="0"/>
              <a:t>3</a:t>
            </a:r>
            <a:r>
              <a:rPr lang="ja-JP" altLang="en-US" dirty="0"/>
              <a:t>万トンを輸入すると仮定します</a:t>
            </a:r>
            <a:endParaRPr lang="en-US" altLang="ja-JP" dirty="0"/>
          </a:p>
          <a:p>
            <a:pPr lvl="1"/>
            <a:r>
              <a:rPr lang="ja-JP" altLang="en-US" dirty="0"/>
              <a:t>課される総関税は次のようになります：</a:t>
            </a:r>
            <a:r>
              <a:rPr lang="en-US" altLang="ja-JP" dirty="0"/>
              <a:t>20,000 x $ 1 = $ 20,000</a:t>
            </a:r>
          </a:p>
          <a:p>
            <a:pPr lvl="1"/>
            <a:r>
              <a:rPr lang="ja-JP" altLang="en-US" dirty="0"/>
              <a:t>プラス</a:t>
            </a:r>
            <a:r>
              <a:rPr lang="en-US" altLang="ja-JP" dirty="0"/>
              <a:t>$ 2 x 10,000</a:t>
            </a:r>
            <a:r>
              <a:rPr lang="ja-JP" altLang="en-US" dirty="0"/>
              <a:t>（</a:t>
            </a:r>
            <a:r>
              <a:rPr lang="en-US" altLang="ja-JP" dirty="0"/>
              <a:t>30,000-20,000</a:t>
            </a:r>
            <a:r>
              <a:rPr lang="ja-JP" altLang="en-US" dirty="0"/>
              <a:t>）</a:t>
            </a:r>
            <a:r>
              <a:rPr lang="en-US" altLang="ja-JP" dirty="0"/>
              <a:t>= $ 20,000</a:t>
            </a:r>
          </a:p>
          <a:p>
            <a:pPr lvl="1"/>
            <a:r>
              <a:rPr lang="ja-JP" altLang="en-US" dirty="0"/>
              <a:t>したがって、</a:t>
            </a:r>
            <a:r>
              <a:rPr lang="en-US" altLang="ja-JP" dirty="0"/>
              <a:t>3</a:t>
            </a:r>
            <a:r>
              <a:rPr lang="ja-JP" altLang="en-US" dirty="0"/>
              <a:t>万トンの輸入パスタに対して徴収される関税の総額は</a:t>
            </a:r>
            <a:r>
              <a:rPr lang="en-US" altLang="ja-JP" dirty="0"/>
              <a:t>40,000</a:t>
            </a:r>
            <a:r>
              <a:rPr lang="ja-JP" altLang="en-US" dirty="0"/>
              <a:t>ドルになります</a:t>
            </a:r>
          </a:p>
          <a:p>
            <a:pPr lvl="1"/>
            <a:endParaRPr kumimoji="1" lang="ja-JP" altLang="en-US" dirty="0"/>
          </a:p>
        </p:txBody>
      </p:sp>
    </p:spTree>
    <p:extLst>
      <p:ext uri="{BB962C8B-B14F-4D97-AF65-F5344CB8AC3E}">
        <p14:creationId xmlns:p14="http://schemas.microsoft.com/office/powerpoint/2010/main" val="1413756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4D4F6C-80AE-43F6-8676-C3D67D210515}"/>
              </a:ext>
            </a:extLst>
          </p:cNvPr>
          <p:cNvSpPr>
            <a:spLocks noGrp="1"/>
          </p:cNvSpPr>
          <p:nvPr>
            <p:ph type="title"/>
          </p:nvPr>
        </p:nvSpPr>
        <p:spPr/>
        <p:txBody>
          <a:bodyPr/>
          <a:lstStyle/>
          <a:p>
            <a:r>
              <a:rPr lang="ja-JP" altLang="en-US" dirty="0"/>
              <a:t>関税割当制（または同様のもの）の例</a:t>
            </a:r>
            <a:br>
              <a:rPr lang="ja-JP" altLang="en-US" dirty="0"/>
            </a:br>
            <a:endParaRPr kumimoji="1" lang="ja-JP" altLang="en-US" dirty="0"/>
          </a:p>
        </p:txBody>
      </p:sp>
      <p:sp>
        <p:nvSpPr>
          <p:cNvPr id="3" name="コンテンツ プレースホルダー 2">
            <a:extLst>
              <a:ext uri="{FF2B5EF4-FFF2-40B4-BE49-F238E27FC236}">
                <a16:creationId xmlns:a16="http://schemas.microsoft.com/office/drawing/2014/main" id="{DEC64F94-2D2D-4146-9978-2439304A2D9E}"/>
              </a:ext>
            </a:extLst>
          </p:cNvPr>
          <p:cNvSpPr>
            <a:spLocks noGrp="1"/>
          </p:cNvSpPr>
          <p:nvPr>
            <p:ph idx="1"/>
          </p:nvPr>
        </p:nvSpPr>
        <p:spPr>
          <a:xfrm>
            <a:off x="838200" y="1395664"/>
            <a:ext cx="10515600" cy="5309936"/>
          </a:xfrm>
        </p:spPr>
        <p:txBody>
          <a:bodyPr>
            <a:normAutofit lnSpcReduction="10000"/>
          </a:bodyPr>
          <a:lstStyle/>
          <a:p>
            <a:r>
              <a:rPr lang="ja-JP" altLang="en-US" dirty="0"/>
              <a:t>日本には</a:t>
            </a:r>
            <a:r>
              <a:rPr lang="ja-JP" altLang="en-US" b="1" dirty="0"/>
              <a:t>牛肉</a:t>
            </a:r>
            <a:r>
              <a:rPr lang="ja-JP" altLang="en-US" dirty="0"/>
              <a:t>の関税割当制があります。 ただし、毎年の割当量を固定するのではなく、昨年の輸入量までのすべての輸入に低税率（歴史的には</a:t>
            </a:r>
            <a:r>
              <a:rPr lang="en-US" altLang="ja-JP" dirty="0"/>
              <a:t>38.5</a:t>
            </a:r>
            <a:r>
              <a:rPr lang="ja-JP" altLang="en-US" dirty="0"/>
              <a:t>％、</a:t>
            </a:r>
            <a:r>
              <a:rPr lang="en-US" altLang="ja-JP" dirty="0"/>
              <a:t>CP-TPP</a:t>
            </a:r>
            <a:r>
              <a:rPr lang="ja-JP" altLang="en-US" dirty="0"/>
              <a:t>以前）が適用されます</a:t>
            </a:r>
            <a:endParaRPr lang="en-US" altLang="ja-JP" dirty="0"/>
          </a:p>
          <a:p>
            <a:r>
              <a:rPr lang="ja-JP" altLang="en-US" dirty="0"/>
              <a:t>もし今年の輸入が昨年より</a:t>
            </a:r>
            <a:r>
              <a:rPr lang="en-US" altLang="ja-JP" dirty="0"/>
              <a:t>17</a:t>
            </a:r>
            <a:r>
              <a:rPr lang="ja-JP" altLang="en-US" dirty="0"/>
              <a:t>％以上多い場合、「超過」輸入にはより高い率</a:t>
            </a:r>
            <a:r>
              <a:rPr lang="en-US" altLang="ja-JP" dirty="0"/>
              <a:t>50</a:t>
            </a:r>
            <a:r>
              <a:rPr lang="ja-JP" altLang="en-US" dirty="0"/>
              <a:t>％が適用されます</a:t>
            </a:r>
            <a:endParaRPr lang="en-US" altLang="ja-JP" dirty="0"/>
          </a:p>
          <a:p>
            <a:r>
              <a:rPr lang="ja-JP" altLang="en-US" dirty="0"/>
              <a:t>米国には</a:t>
            </a:r>
            <a:r>
              <a:rPr lang="ja-JP" altLang="en-US" b="1" dirty="0"/>
              <a:t>砂糖</a:t>
            </a:r>
            <a:r>
              <a:rPr lang="ja-JP" altLang="en-US" dirty="0"/>
              <a:t>の関税割当制があります。 非常に複雑ですが、基本的には</a:t>
            </a:r>
            <a:r>
              <a:rPr lang="en-US" altLang="ja-JP" dirty="0"/>
              <a:t>TRQ</a:t>
            </a:r>
            <a:r>
              <a:rPr lang="ja-JP" altLang="en-US" dirty="0"/>
              <a:t>であり、「</a:t>
            </a:r>
            <a:r>
              <a:rPr lang="en-US" altLang="ja-JP" dirty="0"/>
              <a:t>TRQs</a:t>
            </a:r>
            <a:r>
              <a:rPr lang="ja-JP" altLang="en-US" dirty="0"/>
              <a:t>」と呼ばれます</a:t>
            </a:r>
            <a:endParaRPr lang="en-US" altLang="ja-JP" dirty="0"/>
          </a:p>
          <a:p>
            <a:r>
              <a:rPr lang="ja-JP" altLang="en-US" dirty="0"/>
              <a:t>米国でも牛肉の輸入に関税割当制があります！ しかし、米国は牛肉をほとんど輸入していないため、</a:t>
            </a:r>
            <a:r>
              <a:rPr lang="ja-JP" altLang="en-US" dirty="0">
                <a:solidFill>
                  <a:schemeClr val="accent1">
                    <a:lumMod val="75000"/>
                  </a:schemeClr>
                </a:solidFill>
              </a:rPr>
              <a:t>割当量を超えないので関係ありません</a:t>
            </a:r>
            <a:endParaRPr lang="en-US" altLang="ja-JP" dirty="0">
              <a:solidFill>
                <a:schemeClr val="accent1">
                  <a:lumMod val="75000"/>
                </a:schemeClr>
              </a:solidFill>
            </a:endParaRPr>
          </a:p>
          <a:p>
            <a:r>
              <a:rPr lang="en-US" altLang="ja-JP" dirty="0"/>
              <a:t>EU</a:t>
            </a:r>
            <a:r>
              <a:rPr lang="ja-JP" altLang="en-US" dirty="0"/>
              <a:t>には、生きた羊の輸入に関する関税割当制があります。 割当量までの輸入は</a:t>
            </a:r>
            <a:r>
              <a:rPr lang="en-US" altLang="ja-JP" dirty="0"/>
              <a:t>10</a:t>
            </a:r>
            <a:r>
              <a:rPr lang="ja-JP" altLang="en-US" dirty="0"/>
              <a:t>％（従価税）、それ以降は羊</a:t>
            </a:r>
            <a:r>
              <a:rPr lang="en-US" altLang="ja-JP" dirty="0"/>
              <a:t>1</a:t>
            </a:r>
            <a:r>
              <a:rPr lang="ja-JP" altLang="en-US" dirty="0"/>
              <a:t>トンあたり</a:t>
            </a:r>
            <a:r>
              <a:rPr lang="en-US" altLang="ja-JP" dirty="0"/>
              <a:t>835</a:t>
            </a:r>
            <a:r>
              <a:rPr lang="ja-JP" altLang="en-US" dirty="0"/>
              <a:t>ユーロ（特定関税）となります</a:t>
            </a:r>
          </a:p>
          <a:p>
            <a:endParaRPr kumimoji="1" lang="ja-JP" altLang="en-US" dirty="0"/>
          </a:p>
        </p:txBody>
      </p:sp>
    </p:spTree>
    <p:extLst>
      <p:ext uri="{BB962C8B-B14F-4D97-AF65-F5344CB8AC3E}">
        <p14:creationId xmlns:p14="http://schemas.microsoft.com/office/powerpoint/2010/main" val="145653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C6286D-4744-4350-AED4-0632945A1B71}"/>
              </a:ext>
            </a:extLst>
          </p:cNvPr>
          <p:cNvSpPr>
            <a:spLocks noGrp="1"/>
          </p:cNvSpPr>
          <p:nvPr>
            <p:ph type="title"/>
          </p:nvPr>
        </p:nvSpPr>
        <p:spPr>
          <a:xfrm>
            <a:off x="838200" y="681037"/>
            <a:ext cx="10515600" cy="1009650"/>
          </a:xfrm>
        </p:spPr>
        <p:txBody>
          <a:bodyPr>
            <a:normAutofit fontScale="90000"/>
          </a:bodyPr>
          <a:lstStyle/>
          <a:p>
            <a:r>
              <a:rPr lang="ja-JP" altLang="en-US" dirty="0"/>
              <a:t>関税割当制ライセンスはどのように割り当てられるのでしょうか？</a:t>
            </a:r>
            <a:br>
              <a:rPr lang="ja-JP" altLang="en-US" dirty="0"/>
            </a:br>
            <a:endParaRPr kumimoji="1" lang="ja-JP" altLang="en-US" dirty="0"/>
          </a:p>
        </p:txBody>
      </p:sp>
      <p:sp>
        <p:nvSpPr>
          <p:cNvPr id="3" name="コンテンツ プレースホルダー 2">
            <a:extLst>
              <a:ext uri="{FF2B5EF4-FFF2-40B4-BE49-F238E27FC236}">
                <a16:creationId xmlns:a16="http://schemas.microsoft.com/office/drawing/2014/main" id="{F4FD5DF8-064E-4314-93F8-CCB14B346659}"/>
              </a:ext>
            </a:extLst>
          </p:cNvPr>
          <p:cNvSpPr>
            <a:spLocks noGrp="1"/>
          </p:cNvSpPr>
          <p:nvPr>
            <p:ph idx="1"/>
          </p:nvPr>
        </p:nvSpPr>
        <p:spPr>
          <a:xfrm>
            <a:off x="838199" y="1825625"/>
            <a:ext cx="10647947" cy="4351338"/>
          </a:xfrm>
        </p:spPr>
        <p:txBody>
          <a:bodyPr>
            <a:normAutofit fontScale="92500"/>
          </a:bodyPr>
          <a:lstStyle/>
          <a:p>
            <a:r>
              <a:rPr lang="ja-JP" altLang="en-US" dirty="0"/>
              <a:t>割当と同様に政府が輸入割当を割り当てる方法はいくつかあります</a:t>
            </a:r>
            <a:endParaRPr lang="en-US" altLang="ja-JP" dirty="0"/>
          </a:p>
          <a:p>
            <a:r>
              <a:rPr lang="ja-JP" altLang="en-US" dirty="0"/>
              <a:t>「先着順」の場合もあれば、履歴ベースの場合もあります（昨年の主要な輸入業者は、今年も同じシェアを獲得します）</a:t>
            </a:r>
            <a:endParaRPr lang="en-US" altLang="ja-JP" dirty="0"/>
          </a:p>
          <a:p>
            <a:r>
              <a:rPr lang="ja-JP" altLang="en-US" dirty="0"/>
              <a:t>また、通常、割当のシェアは（総量の範囲で）国ごとに決められます</a:t>
            </a:r>
            <a:endParaRPr lang="en-US" altLang="ja-JP" dirty="0"/>
          </a:p>
          <a:p>
            <a:r>
              <a:rPr lang="ja-JP" altLang="en-US" dirty="0"/>
              <a:t>米国が各国に砂糖の割当をどのように割り当てたかを確認するには、こちらにアクセスしてください：</a:t>
            </a:r>
            <a:endParaRPr lang="en-US" altLang="ja-JP" dirty="0"/>
          </a:p>
          <a:p>
            <a:pPr marL="0" indent="0">
              <a:buNone/>
            </a:pPr>
            <a:endParaRPr lang="en-US" altLang="ja-JP" dirty="0"/>
          </a:p>
          <a:p>
            <a:r>
              <a:rPr lang="en-US" altLang="ja-JP" dirty="0"/>
              <a:t>https://www.federalregister.gov/documents/2018/07/18/2018-15266/fiscal-year-2019-tariff-rate-quota-allocations-for-raw-cane-sugar-refined-and-specialty-sugar-and</a:t>
            </a:r>
          </a:p>
          <a:p>
            <a:endParaRPr lang="ja-JP" altLang="en-US" dirty="0"/>
          </a:p>
          <a:p>
            <a:endParaRPr kumimoji="1" lang="ja-JP" altLang="en-US" dirty="0"/>
          </a:p>
        </p:txBody>
      </p:sp>
    </p:spTree>
    <p:extLst>
      <p:ext uri="{BB962C8B-B14F-4D97-AF65-F5344CB8AC3E}">
        <p14:creationId xmlns:p14="http://schemas.microsoft.com/office/powerpoint/2010/main" val="4147497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85A760-1194-4C7D-9891-757D0A1BFBCA}"/>
              </a:ext>
            </a:extLst>
          </p:cNvPr>
          <p:cNvSpPr>
            <a:spLocks noGrp="1"/>
          </p:cNvSpPr>
          <p:nvPr>
            <p:ph type="title"/>
          </p:nvPr>
        </p:nvSpPr>
        <p:spPr>
          <a:xfrm>
            <a:off x="838199" y="365125"/>
            <a:ext cx="10872537" cy="1325563"/>
          </a:xfrm>
        </p:spPr>
        <p:txBody>
          <a:bodyPr>
            <a:normAutofit fontScale="90000"/>
          </a:bodyPr>
          <a:lstStyle/>
          <a:p>
            <a:r>
              <a:rPr lang="ja-JP" altLang="en-US" dirty="0"/>
              <a:t>見てきたとおり、関税割当制は非常に複雑です</a:t>
            </a:r>
            <a:br>
              <a:rPr lang="ja-JP" altLang="en-US" dirty="0"/>
            </a:br>
            <a:endParaRPr kumimoji="1" lang="ja-JP" altLang="en-US" dirty="0"/>
          </a:p>
        </p:txBody>
      </p:sp>
      <p:sp>
        <p:nvSpPr>
          <p:cNvPr id="3" name="コンテンツ プレースホルダー 2">
            <a:extLst>
              <a:ext uri="{FF2B5EF4-FFF2-40B4-BE49-F238E27FC236}">
                <a16:creationId xmlns:a16="http://schemas.microsoft.com/office/drawing/2014/main" id="{1818AB38-23FC-4BA9-AF74-B5F3D7FD2D48}"/>
              </a:ext>
            </a:extLst>
          </p:cNvPr>
          <p:cNvSpPr>
            <a:spLocks noGrp="1"/>
          </p:cNvSpPr>
          <p:nvPr>
            <p:ph idx="1"/>
          </p:nvPr>
        </p:nvSpPr>
        <p:spPr/>
        <p:txBody>
          <a:bodyPr>
            <a:normAutofit/>
          </a:bodyPr>
          <a:lstStyle/>
          <a:p>
            <a:r>
              <a:rPr lang="ja-JP" altLang="en-US" dirty="0"/>
              <a:t>生産者、消費者、そして誰がレントを受け取るかについての正確な影響を理解するのは難しいかもしれません</a:t>
            </a:r>
            <a:endParaRPr lang="en-US" altLang="ja-JP" dirty="0"/>
          </a:p>
          <a:p>
            <a:r>
              <a:rPr lang="ja-JP" altLang="en-US" dirty="0"/>
              <a:t>しかし、基本的な効果は、関税と割当と同じです</a:t>
            </a:r>
          </a:p>
          <a:p>
            <a:pPr lvl="1"/>
            <a:r>
              <a:rPr lang="ja-JP" altLang="en-US" dirty="0"/>
              <a:t>輸入国では物価が上昇し、消費者余剰（余剰）が低下します</a:t>
            </a:r>
            <a:endParaRPr lang="en-US" altLang="ja-JP" dirty="0"/>
          </a:p>
          <a:p>
            <a:pPr lvl="1"/>
            <a:r>
              <a:rPr lang="ja-JP" altLang="en-US" dirty="0"/>
              <a:t>価格が上昇し、その商品の国内生産者に利益をもたらします。 生産者余剰が増えます</a:t>
            </a:r>
            <a:endParaRPr lang="en-US" altLang="ja-JP" dirty="0"/>
          </a:p>
          <a:p>
            <a:pPr lvl="1"/>
            <a:r>
              <a:rPr lang="ja-JP" altLang="en-US" dirty="0"/>
              <a:t>税収はありますが、関税割当制の設定や管理方法によっては、輸入業者や海外輸出業者へのレントもあります</a:t>
            </a:r>
            <a:endParaRPr lang="en-US" altLang="ja-JP" dirty="0"/>
          </a:p>
          <a:p>
            <a:pPr lvl="1"/>
            <a:r>
              <a:rPr lang="ja-JP" altLang="en-US" dirty="0"/>
              <a:t>関税割当制は、純粋な割当よりも柔軟性がありますが、関税よりは柔軟性がありません</a:t>
            </a:r>
          </a:p>
          <a:p>
            <a:endParaRPr kumimoji="1" lang="ja-JP" altLang="en-US" dirty="0"/>
          </a:p>
        </p:txBody>
      </p:sp>
    </p:spTree>
    <p:extLst>
      <p:ext uri="{BB962C8B-B14F-4D97-AF65-F5344CB8AC3E}">
        <p14:creationId xmlns:p14="http://schemas.microsoft.com/office/powerpoint/2010/main" val="3522664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AD0187-B2F8-48C5-95FA-1E5B483D82E0}"/>
              </a:ext>
            </a:extLst>
          </p:cNvPr>
          <p:cNvSpPr>
            <a:spLocks noGrp="1"/>
          </p:cNvSpPr>
          <p:nvPr>
            <p:ph type="title"/>
          </p:nvPr>
        </p:nvSpPr>
        <p:spPr>
          <a:xfrm>
            <a:off x="838199" y="365126"/>
            <a:ext cx="10840453" cy="982411"/>
          </a:xfrm>
        </p:spPr>
        <p:txBody>
          <a:bodyPr>
            <a:noAutofit/>
          </a:bodyPr>
          <a:lstStyle/>
          <a:p>
            <a:r>
              <a:rPr lang="ja-JP" altLang="en-US" sz="3600" dirty="0"/>
              <a:t>日本の食品輸入における他のいくつかの非関税障壁</a:t>
            </a:r>
            <a:br>
              <a:rPr lang="ja-JP" altLang="en-US" sz="3600" dirty="0"/>
            </a:br>
            <a:endParaRPr kumimoji="1" lang="ja-JP" altLang="en-US" sz="3600" dirty="0"/>
          </a:p>
        </p:txBody>
      </p:sp>
      <p:sp>
        <p:nvSpPr>
          <p:cNvPr id="3" name="コンテンツ プレースホルダー 2">
            <a:extLst>
              <a:ext uri="{FF2B5EF4-FFF2-40B4-BE49-F238E27FC236}">
                <a16:creationId xmlns:a16="http://schemas.microsoft.com/office/drawing/2014/main" id="{18169C56-B377-47B2-AF76-0E59C4563EF1}"/>
              </a:ext>
            </a:extLst>
          </p:cNvPr>
          <p:cNvSpPr>
            <a:spLocks noGrp="1"/>
          </p:cNvSpPr>
          <p:nvPr>
            <p:ph idx="1"/>
          </p:nvPr>
        </p:nvSpPr>
        <p:spPr>
          <a:xfrm>
            <a:off x="641838" y="1235242"/>
            <a:ext cx="11368454" cy="4840244"/>
          </a:xfrm>
        </p:spPr>
        <p:txBody>
          <a:bodyPr>
            <a:normAutofit fontScale="77500" lnSpcReduction="20000"/>
          </a:bodyPr>
          <a:lstStyle/>
          <a:p>
            <a:pPr>
              <a:lnSpc>
                <a:spcPct val="120000"/>
              </a:lnSpc>
            </a:pPr>
            <a:r>
              <a:rPr lang="ja-JP" altLang="en-US" sz="3100" dirty="0"/>
              <a:t>牛肉は、</a:t>
            </a:r>
            <a:r>
              <a:rPr lang="ja-JP" altLang="en-US" sz="3100" dirty="0">
                <a:solidFill>
                  <a:srgbClr val="111111"/>
                </a:solidFill>
                <a:effectLst/>
              </a:rPr>
              <a:t>口蹄疫</a:t>
            </a:r>
            <a:r>
              <a:rPr lang="ja-JP" altLang="en-US" sz="3100" dirty="0"/>
              <a:t>が懸念されるため、基本的に米国、カナダ、ニュージーランド、オーストラリアからの輸入に制限されています。 （これが輸入されたブラジル産鶏肉はよく見られるのに、ブラジル産牛肉は見られない理由です）</a:t>
            </a:r>
            <a:endParaRPr lang="en-US" altLang="ja-JP" sz="3100" dirty="0"/>
          </a:p>
          <a:p>
            <a:pPr>
              <a:lnSpc>
                <a:spcPct val="120000"/>
              </a:lnSpc>
            </a:pPr>
            <a:r>
              <a:rPr lang="ja-JP" altLang="en-US" sz="3100" dirty="0"/>
              <a:t>鶏肉にも関税割当制があります。 これも</a:t>
            </a:r>
            <a:r>
              <a:rPr lang="en-US" altLang="ja-JP" sz="3100" dirty="0"/>
              <a:t>CP-TPP</a:t>
            </a:r>
            <a:r>
              <a:rPr lang="ja-JP" altLang="en-US" sz="3100" dirty="0"/>
              <a:t>により緩和されつつあります。</a:t>
            </a:r>
            <a:endParaRPr lang="en-US" altLang="ja-JP" sz="3100" dirty="0"/>
          </a:p>
          <a:p>
            <a:pPr>
              <a:lnSpc>
                <a:spcPct val="120000"/>
              </a:lnSpc>
            </a:pPr>
            <a:r>
              <a:rPr lang="ja-JP" altLang="en-US" sz="3100" dirty="0"/>
              <a:t>豚肉には 非常に珍しい制度があります。日本ではいわゆる「差額関税制度（分岐点価格制度）」。 輸入豚肉の価格が分岐点価格を下回っている場合、関税はそれを相殺するように正確に設定されます。 </a:t>
            </a:r>
            <a:endParaRPr lang="en-US" altLang="ja-JP" sz="3100" dirty="0"/>
          </a:p>
          <a:p>
            <a:pPr marL="457200" lvl="1" indent="0">
              <a:lnSpc>
                <a:spcPct val="120000"/>
              </a:lnSpc>
              <a:buNone/>
            </a:pPr>
            <a:r>
              <a:rPr lang="ja-JP" altLang="en-US" sz="2300" dirty="0"/>
              <a:t>例： 日本政府が設定した「分岐点価格」が</a:t>
            </a:r>
            <a:r>
              <a:rPr lang="en-US" altLang="ja-JP" sz="2300" dirty="0"/>
              <a:t>100</a:t>
            </a:r>
            <a:r>
              <a:rPr lang="ja-JP" altLang="en-US" sz="2300" dirty="0"/>
              <a:t>円</a:t>
            </a:r>
            <a:r>
              <a:rPr lang="en-US" altLang="ja-JP" sz="2300" dirty="0"/>
              <a:t>/ 100g</a:t>
            </a:r>
            <a:r>
              <a:rPr lang="ja-JP" altLang="en-US" sz="2300" dirty="0"/>
              <a:t>だとします。 輸入豚肉の価格が９０円の場合、政府は関税を１０円（１００－９０ ＝ １０）に設定しています。 これはかつて「科学的関税」と呼ばれていたものの一例です。お分かりのとおり、貿易にとってこれは非常に破壊的です。</a:t>
            </a:r>
            <a:endParaRPr lang="en-US" altLang="ja-JP" sz="2300" dirty="0"/>
          </a:p>
          <a:p>
            <a:pPr>
              <a:lnSpc>
                <a:spcPct val="120000"/>
              </a:lnSpc>
            </a:pPr>
            <a:r>
              <a:rPr lang="en-US" altLang="ja-JP" sz="3100" dirty="0"/>
              <a:t>CP-TPP</a:t>
            </a:r>
            <a:r>
              <a:rPr lang="ja-JP" altLang="en-US" sz="3100" dirty="0"/>
              <a:t>（およびトランプが署名した日米協定）の下では、差額関税制度は事実上消滅します。 </a:t>
            </a:r>
            <a:r>
              <a:rPr lang="en-US" altLang="ja-JP" sz="3100" dirty="0"/>
              <a:t>9</a:t>
            </a:r>
            <a:r>
              <a:rPr lang="ja-JP" altLang="en-US" sz="3100" dirty="0"/>
              <a:t>（！）年で、関税は最大</a:t>
            </a:r>
            <a:r>
              <a:rPr lang="en-US" altLang="ja-JP" sz="3100" dirty="0"/>
              <a:t>5</a:t>
            </a:r>
            <a:r>
              <a:rPr lang="ja-JP" altLang="en-US" sz="3100" dirty="0"/>
              <a:t>円</a:t>
            </a:r>
            <a:r>
              <a:rPr lang="en-US" altLang="ja-JP" sz="3100" dirty="0"/>
              <a:t>/100g</a:t>
            </a:r>
            <a:r>
              <a:rPr lang="ja-JP" altLang="en-US" sz="3100" dirty="0"/>
              <a:t>になります。</a:t>
            </a:r>
          </a:p>
          <a:p>
            <a:endParaRPr kumimoji="1" lang="ja-JP" altLang="en-US" dirty="0"/>
          </a:p>
        </p:txBody>
      </p:sp>
    </p:spTree>
    <p:extLst>
      <p:ext uri="{BB962C8B-B14F-4D97-AF65-F5344CB8AC3E}">
        <p14:creationId xmlns:p14="http://schemas.microsoft.com/office/powerpoint/2010/main" val="51101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ACB052-DA06-4B00-839E-84C1EA66C63A}"/>
              </a:ext>
            </a:extLst>
          </p:cNvPr>
          <p:cNvSpPr>
            <a:spLocks noGrp="1"/>
          </p:cNvSpPr>
          <p:nvPr>
            <p:ph type="title"/>
          </p:nvPr>
        </p:nvSpPr>
        <p:spPr/>
        <p:txBody>
          <a:bodyPr/>
          <a:lstStyle/>
          <a:p>
            <a:r>
              <a:rPr lang="ja-JP" altLang="en-US" dirty="0"/>
              <a:t>その他の日本の食品輸入規則</a:t>
            </a:r>
            <a:br>
              <a:rPr lang="ja-JP" altLang="en-US" dirty="0"/>
            </a:br>
            <a:endParaRPr kumimoji="1" lang="ja-JP" altLang="en-US" dirty="0"/>
          </a:p>
        </p:txBody>
      </p:sp>
      <p:sp>
        <p:nvSpPr>
          <p:cNvPr id="3" name="コンテンツ プレースホルダー 2">
            <a:extLst>
              <a:ext uri="{FF2B5EF4-FFF2-40B4-BE49-F238E27FC236}">
                <a16:creationId xmlns:a16="http://schemas.microsoft.com/office/drawing/2014/main" id="{B7D3A77B-BE29-4016-8BC8-B3DA0DD11F3A}"/>
              </a:ext>
            </a:extLst>
          </p:cNvPr>
          <p:cNvSpPr>
            <a:spLocks noGrp="1"/>
          </p:cNvSpPr>
          <p:nvPr>
            <p:ph idx="1"/>
          </p:nvPr>
        </p:nvSpPr>
        <p:spPr>
          <a:xfrm>
            <a:off x="838199" y="1825625"/>
            <a:ext cx="10840453" cy="4351338"/>
          </a:xfrm>
        </p:spPr>
        <p:txBody>
          <a:bodyPr/>
          <a:lstStyle/>
          <a:p>
            <a:r>
              <a:rPr lang="ja-JP" altLang="en-US" dirty="0"/>
              <a:t>ジャガイモ。 外国のジャガイモ疫病菌（真菌）が日本のジャガイモ作物を破壊する懸念があるため、輸入が非常に難しい（違法）</a:t>
            </a:r>
            <a:endParaRPr lang="en-US" altLang="ja-JP" dirty="0"/>
          </a:p>
          <a:p>
            <a:r>
              <a:rPr lang="ja-JP" altLang="en-US" dirty="0"/>
              <a:t>フライドポテトの冷凍輸入は輸入できます。また、港に着いたらすぐにポテトチップスなどに加工するという条件でジャガイモを輸入できる港も日本にはいくつかあります。</a:t>
            </a:r>
            <a:br>
              <a:rPr lang="ja-JP" altLang="en-US" dirty="0"/>
            </a:br>
            <a:r>
              <a:rPr lang="ja-JP" altLang="en-US" dirty="0"/>
              <a:t>コメには関税割当制があります</a:t>
            </a:r>
            <a:endParaRPr lang="en-US" altLang="ja-JP" dirty="0"/>
          </a:p>
          <a:p>
            <a:r>
              <a:rPr lang="ja-JP" altLang="en-US" dirty="0"/>
              <a:t>などなど</a:t>
            </a:r>
          </a:p>
          <a:p>
            <a:endParaRPr kumimoji="1" lang="ja-JP" altLang="en-US" dirty="0"/>
          </a:p>
        </p:txBody>
      </p:sp>
    </p:spTree>
    <p:extLst>
      <p:ext uri="{BB962C8B-B14F-4D97-AF65-F5344CB8AC3E}">
        <p14:creationId xmlns:p14="http://schemas.microsoft.com/office/powerpoint/2010/main" val="33371251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TotalTime>
  <Words>2188</Words>
  <Application>Microsoft Office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游ゴシック</vt:lpstr>
      <vt:lpstr>游ゴシック Light</vt:lpstr>
      <vt:lpstr>Arial</vt:lpstr>
      <vt:lpstr>Office テーマ</vt:lpstr>
      <vt:lpstr>関税割当制（TRQs）</vt:lpstr>
      <vt:lpstr>関税割当制</vt:lpstr>
      <vt:lpstr>関税割当制はどのように機能するのでしょうか？ </vt:lpstr>
      <vt:lpstr>関税割当制の定型化された例 </vt:lpstr>
      <vt:lpstr>関税割当制（または同様のもの）の例 </vt:lpstr>
      <vt:lpstr>関税割当制ライセンスはどのように割り当てられるのでしょうか？ </vt:lpstr>
      <vt:lpstr>見てきたとおり、関税割当制は非常に複雑です </vt:lpstr>
      <vt:lpstr>日本の食品輸入における他のいくつかの非関税障壁 </vt:lpstr>
      <vt:lpstr>その他の日本の食品輸入規則 </vt:lpstr>
      <vt:lpstr>補足（CP-TPP）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関税割当（TRQs）</dc:title>
  <dc:creator>川部 佳枝</dc:creator>
  <cp:lastModifiedBy>parsons-craig-gj@ynu.ac.jp</cp:lastModifiedBy>
  <cp:revision>22</cp:revision>
  <dcterms:created xsi:type="dcterms:W3CDTF">2020-10-01T02:52:28Z</dcterms:created>
  <dcterms:modified xsi:type="dcterms:W3CDTF">2022-05-19T05:26:19Z</dcterms:modified>
</cp:coreProperties>
</file>