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raig%20Parsons%20YNU\Documents\YCU\AdvancesTopicsinEconomics\icecreamgasolineannualforR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7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raig%20Parsons%20YNU\Documents\YCU\AdvancesTopicsinEconomics\icecreamgasolineannual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Ice</a:t>
            </a:r>
            <a:r>
              <a:rPr lang="en-US" baseline="0"/>
              <a:t> Cream (blue) and Gas Price (orange)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icecreamgasolineannualforR!$B$2:$B$50</c:f>
              <c:numCache>
                <c:formatCode>General</c:formatCode>
                <c:ptCount val="49"/>
                <c:pt idx="0">
                  <c:v>939.8572999999999</c:v>
                </c:pt>
                <c:pt idx="1">
                  <c:v>999.03150000000016</c:v>
                </c:pt>
                <c:pt idx="2">
                  <c:v>1006.1434999999999</c:v>
                </c:pt>
                <c:pt idx="3">
                  <c:v>1035.8711999999998</c:v>
                </c:pt>
                <c:pt idx="4">
                  <c:v>1029.1446000000001</c:v>
                </c:pt>
                <c:pt idx="5">
                  <c:v>1054.0983000000001</c:v>
                </c:pt>
                <c:pt idx="6">
                  <c:v>1025.4160000000002</c:v>
                </c:pt>
                <c:pt idx="7">
                  <c:v>1042.7673</c:v>
                </c:pt>
                <c:pt idx="8">
                  <c:v>1034.2098000000001</c:v>
                </c:pt>
                <c:pt idx="9">
                  <c:v>1043.2671</c:v>
                </c:pt>
                <c:pt idx="10">
                  <c:v>1002.5112</c:v>
                </c:pt>
                <c:pt idx="11">
                  <c:v>1039.5592999999999</c:v>
                </c:pt>
                <c:pt idx="12">
                  <c:v>1183.4875999999999</c:v>
                </c:pt>
                <c:pt idx="13">
                  <c:v>1195.075</c:v>
                </c:pt>
                <c:pt idx="14">
                  <c:v>1182.7231999999999</c:v>
                </c:pt>
                <c:pt idx="15">
                  <c:v>1243</c:v>
                </c:pt>
                <c:pt idx="16">
                  <c:v>1372.4648</c:v>
                </c:pt>
                <c:pt idx="17">
                  <c:v>1347.2974000000002</c:v>
                </c:pt>
                <c:pt idx="18">
                  <c:v>1356.8781000000001</c:v>
                </c:pt>
                <c:pt idx="19">
                  <c:v>1403.0958000000001</c:v>
                </c:pt>
                <c:pt idx="20">
                  <c:v>1492.9143999999999</c:v>
                </c:pt>
                <c:pt idx="21">
                  <c:v>1550.1279999999999</c:v>
                </c:pt>
                <c:pt idx="22">
                  <c:v>1530.4609</c:v>
                </c:pt>
                <c:pt idx="23">
                  <c:v>1651.1907000000003</c:v>
                </c:pt>
                <c:pt idx="24">
                  <c:v>1645.5750000000005</c:v>
                </c:pt>
                <c:pt idx="25">
                  <c:v>1494.9293</c:v>
                </c:pt>
                <c:pt idx="26">
                  <c:v>1414.4885999999999</c:v>
                </c:pt>
                <c:pt idx="27">
                  <c:v>1256.2988</c:v>
                </c:pt>
                <c:pt idx="28">
                  <c:v>1446.2245</c:v>
                </c:pt>
                <c:pt idx="29">
                  <c:v>1488.9278000000002</c:v>
                </c:pt>
                <c:pt idx="30">
                  <c:v>1792.8205</c:v>
                </c:pt>
                <c:pt idx="31">
                  <c:v>1609.1733000000002</c:v>
                </c:pt>
                <c:pt idx="32">
                  <c:v>1670.3677999999998</c:v>
                </c:pt>
                <c:pt idx="33">
                  <c:v>1878.4666</c:v>
                </c:pt>
                <c:pt idx="34">
                  <c:v>1775.3584000000003</c:v>
                </c:pt>
                <c:pt idx="35">
                  <c:v>1729.5832999999998</c:v>
                </c:pt>
                <c:pt idx="36">
                  <c:v>1536.4670000000001</c:v>
                </c:pt>
                <c:pt idx="37">
                  <c:v>1423.7687999999998</c:v>
                </c:pt>
                <c:pt idx="38">
                  <c:v>1366.5236999999997</c:v>
                </c:pt>
                <c:pt idx="39">
                  <c:v>1242.568</c:v>
                </c:pt>
                <c:pt idx="40">
                  <c:v>1203.8371999999999</c:v>
                </c:pt>
                <c:pt idx="41">
                  <c:v>1190.3801000000001</c:v>
                </c:pt>
                <c:pt idx="42">
                  <c:v>1255.3649999999998</c:v>
                </c:pt>
                <c:pt idx="43">
                  <c:v>1207.5484999999996</c:v>
                </c:pt>
                <c:pt idx="44">
                  <c:v>1317.1956999999998</c:v>
                </c:pt>
                <c:pt idx="45">
                  <c:v>1200</c:v>
                </c:pt>
                <c:pt idx="46">
                  <c:v>1273.5105999999996</c:v>
                </c:pt>
                <c:pt idx="47">
                  <c:v>1221.1371999999999</c:v>
                </c:pt>
                <c:pt idx="48">
                  <c:v>1256.5999999999999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B43-4F65-8925-3004E8E3B78E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icecreamgasolineannualforR!$C$2:$C$50</c:f>
              <c:numCache>
                <c:formatCode>General</c:formatCode>
                <c:ptCount val="49"/>
                <c:pt idx="0">
                  <c:v>28.433333333333337</c:v>
                </c:pt>
                <c:pt idx="1">
                  <c:v>31.191666666666663</c:v>
                </c:pt>
                <c:pt idx="2">
                  <c:v>42.233333333333334</c:v>
                </c:pt>
                <c:pt idx="3">
                  <c:v>45.108333333333341</c:v>
                </c:pt>
                <c:pt idx="4">
                  <c:v>47</c:v>
                </c:pt>
                <c:pt idx="5">
                  <c:v>49.741666666666667</c:v>
                </c:pt>
                <c:pt idx="6">
                  <c:v>51.9</c:v>
                </c:pt>
                <c:pt idx="7">
                  <c:v>70.141666666666652</c:v>
                </c:pt>
                <c:pt idx="8">
                  <c:v>97.466666666666654</c:v>
                </c:pt>
                <c:pt idx="9">
                  <c:v>108.51666666666667</c:v>
                </c:pt>
                <c:pt idx="10">
                  <c:v>102.81666666666666</c:v>
                </c:pt>
                <c:pt idx="11">
                  <c:v>99.399999999999991</c:v>
                </c:pt>
                <c:pt idx="12">
                  <c:v>97.783333333333346</c:v>
                </c:pt>
                <c:pt idx="13">
                  <c:v>98.566666666666677</c:v>
                </c:pt>
                <c:pt idx="14">
                  <c:v>77.125</c:v>
                </c:pt>
                <c:pt idx="15">
                  <c:v>80.075000000000003</c:v>
                </c:pt>
                <c:pt idx="16">
                  <c:v>80.775000000000006</c:v>
                </c:pt>
                <c:pt idx="17">
                  <c:v>88.408333333333346</c:v>
                </c:pt>
                <c:pt idx="18">
                  <c:v>100.85833333333331</c:v>
                </c:pt>
                <c:pt idx="19">
                  <c:v>99.266666666666652</c:v>
                </c:pt>
                <c:pt idx="20">
                  <c:v>98.966666666666654</c:v>
                </c:pt>
                <c:pt idx="21">
                  <c:v>97.825000000000003</c:v>
                </c:pt>
                <c:pt idx="22">
                  <c:v>98.199999999999989</c:v>
                </c:pt>
                <c:pt idx="23">
                  <c:v>99.791666666666686</c:v>
                </c:pt>
                <c:pt idx="24">
                  <c:v>105.85000000000001</c:v>
                </c:pt>
                <c:pt idx="25">
                  <c:v>105.80000000000001</c:v>
                </c:pt>
                <c:pt idx="26">
                  <c:v>91.658333333333317</c:v>
                </c:pt>
                <c:pt idx="27">
                  <c:v>100.13333333333333</c:v>
                </c:pt>
                <c:pt idx="28">
                  <c:v>128.53333333333333</c:v>
                </c:pt>
                <c:pt idx="29">
                  <c:v>123.76666666666667</c:v>
                </c:pt>
                <c:pt idx="30">
                  <c:v>115.96666666666665</c:v>
                </c:pt>
                <c:pt idx="31">
                  <c:v>135.52500000000001</c:v>
                </c:pt>
                <c:pt idx="32">
                  <c:v>159.80000000000001</c:v>
                </c:pt>
                <c:pt idx="33">
                  <c:v>194.82500000000002</c:v>
                </c:pt>
                <c:pt idx="34">
                  <c:v>219.49166666666667</c:v>
                </c:pt>
                <c:pt idx="35">
                  <c:v>238.03516666666667</c:v>
                </c:pt>
                <c:pt idx="36">
                  <c:v>276.42958333333337</c:v>
                </c:pt>
                <c:pt idx="37">
                  <c:v>202.16058333333334</c:v>
                </c:pt>
                <c:pt idx="38">
                  <c:v>239.11183333333335</c:v>
                </c:pt>
                <c:pt idx="39">
                  <c:v>301.29983333333331</c:v>
                </c:pt>
                <c:pt idx="40">
                  <c:v>311.29575</c:v>
                </c:pt>
                <c:pt idx="41">
                  <c:v>302.37983333333335</c:v>
                </c:pt>
                <c:pt idx="42">
                  <c:v>290.27758333333333</c:v>
                </c:pt>
                <c:pt idx="43">
                  <c:v>211.44716666666667</c:v>
                </c:pt>
                <c:pt idx="44">
                  <c:v>187.53200000000001</c:v>
                </c:pt>
                <c:pt idx="45">
                  <c:v>212.14433333333338</c:v>
                </c:pt>
                <c:pt idx="46">
                  <c:v>240.46641666666667</c:v>
                </c:pt>
                <c:pt idx="47">
                  <c:v>231.90050000000005</c:v>
                </c:pt>
                <c:pt idx="48">
                  <c:v>194.86924999999999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B43-4F65-8925-3004E8E3B7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03501760"/>
        <c:axId val="1503502720"/>
      </c:lineChart>
      <c:catAx>
        <c:axId val="150350176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3502720"/>
        <c:crosses val="autoZero"/>
        <c:auto val="1"/>
        <c:lblAlgn val="ctr"/>
        <c:lblOffset val="100"/>
        <c:noMultiLvlLbl val="0"/>
      </c:catAx>
      <c:valAx>
        <c:axId val="1503502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3501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ln(Ice)</a:t>
            </a:r>
            <a:r>
              <a:rPr lang="en-US" baseline="0"/>
              <a:t> and Ln(Gas)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lnicelngas!$C$1</c:f>
              <c:strCache>
                <c:ptCount val="1"/>
                <c:pt idx="0">
                  <c:v>lnice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lnicelngas!$C$2:$C$50</c:f>
              <c:numCache>
                <c:formatCode>General</c:formatCode>
                <c:ptCount val="49"/>
                <c:pt idx="0">
                  <c:v>6.8457280552293325</c:v>
                </c:pt>
                <c:pt idx="1">
                  <c:v>6.9067863096829774</c:v>
                </c:pt>
                <c:pt idx="2">
                  <c:v>6.9138799846221657</c:v>
                </c:pt>
                <c:pt idx="3">
                  <c:v>6.9429980907661948</c:v>
                </c:pt>
                <c:pt idx="4">
                  <c:v>6.9364832507427083</c:v>
                </c:pt>
                <c:pt idx="5">
                  <c:v>6.9604409885096299</c:v>
                </c:pt>
                <c:pt idx="6">
                  <c:v>6.9328536628947264</c:v>
                </c:pt>
                <c:pt idx="7">
                  <c:v>6.9496333236850543</c:v>
                </c:pt>
                <c:pt idx="8">
                  <c:v>6.9413929358406437</c:v>
                </c:pt>
                <c:pt idx="9">
                  <c:v>6.9501125104228798</c:v>
                </c:pt>
                <c:pt idx="10">
                  <c:v>6.9102633311881423</c:v>
                </c:pt>
                <c:pt idx="11">
                  <c:v>6.9465521523280156</c:v>
                </c:pt>
                <c:pt idx="12">
                  <c:v>7.0762209515016004</c:v>
                </c:pt>
                <c:pt idx="13">
                  <c:v>7.0859642239024661</c:v>
                </c:pt>
                <c:pt idx="14">
                  <c:v>7.0755748551972557</c:v>
                </c:pt>
                <c:pt idx="15">
                  <c:v>7.1252830915107115</c:v>
                </c:pt>
                <c:pt idx="16">
                  <c:v>7.2243635264245682</c:v>
                </c:pt>
                <c:pt idx="17">
                  <c:v>7.2058559389744437</c:v>
                </c:pt>
                <c:pt idx="18">
                  <c:v>7.2129418252913933</c:v>
                </c:pt>
                <c:pt idx="19">
                  <c:v>7.246436360023651</c:v>
                </c:pt>
                <c:pt idx="20">
                  <c:v>7.3084854616691306</c:v>
                </c:pt>
                <c:pt idx="21">
                  <c:v>7.3460927871488595</c:v>
                </c:pt>
                <c:pt idx="22">
                  <c:v>7.3333242108523367</c:v>
                </c:pt>
                <c:pt idx="23">
                  <c:v>7.409251943003941</c:v>
                </c:pt>
                <c:pt idx="24">
                  <c:v>7.4058451461961239</c:v>
                </c:pt>
                <c:pt idx="25">
                  <c:v>7.3098341937366342</c:v>
                </c:pt>
                <c:pt idx="26">
                  <c:v>7.2545233313242035</c:v>
                </c:pt>
                <c:pt idx="27">
                  <c:v>7.1359252168240523</c:v>
                </c:pt>
                <c:pt idx="28">
                  <c:v>7.2767116465460484</c:v>
                </c:pt>
                <c:pt idx="29">
                  <c:v>7.3058115425896464</c:v>
                </c:pt>
                <c:pt idx="30">
                  <c:v>7.4915453570487411</c:v>
                </c:pt>
                <c:pt idx="31">
                  <c:v>7.383475847842532</c:v>
                </c:pt>
                <c:pt idx="32">
                  <c:v>7.4207991206825961</c:v>
                </c:pt>
                <c:pt idx="33">
                  <c:v>7.5382110847122235</c:v>
                </c:pt>
                <c:pt idx="34">
                  <c:v>7.4817575970202848</c:v>
                </c:pt>
                <c:pt idx="35">
                  <c:v>7.4556357914266744</c:v>
                </c:pt>
                <c:pt idx="36">
                  <c:v>7.337240903956233</c:v>
                </c:pt>
                <c:pt idx="37">
                  <c:v>7.2610627192396207</c:v>
                </c:pt>
                <c:pt idx="38">
                  <c:v>7.2200253487962094</c:v>
                </c:pt>
                <c:pt idx="39">
                  <c:v>7.1249354848434621</c:v>
                </c:pt>
                <c:pt idx="40">
                  <c:v>7.0932694007794224</c:v>
                </c:pt>
                <c:pt idx="41">
                  <c:v>7.0820279468692036</c:v>
                </c:pt>
                <c:pt idx="42">
                  <c:v>7.1351816459344892</c:v>
                </c:pt>
                <c:pt idx="43">
                  <c:v>7.09634755035158</c:v>
                </c:pt>
                <c:pt idx="44">
                  <c:v>7.1832602859964254</c:v>
                </c:pt>
                <c:pt idx="45">
                  <c:v>7.0900768357760917</c:v>
                </c:pt>
                <c:pt idx="46">
                  <c:v>7.149532617902735</c:v>
                </c:pt>
                <c:pt idx="47">
                  <c:v>7.1075378347103833</c:v>
                </c:pt>
                <c:pt idx="48">
                  <c:v>7.1361649399688467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9E8-4A8F-940B-3BDD1EB93E33}"/>
            </c:ext>
          </c:extLst>
        </c:ser>
        <c:ser>
          <c:idx val="1"/>
          <c:order val="1"/>
          <c:tx>
            <c:strRef>
              <c:f>lnicelngas!$D$1</c:f>
              <c:strCache>
                <c:ptCount val="1"/>
                <c:pt idx="0">
                  <c:v>lngas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lnicelngas!$D$2:$D$50</c:f>
              <c:numCache>
                <c:formatCode>General</c:formatCode>
                <c:ptCount val="49"/>
                <c:pt idx="0">
                  <c:v>3.3475621658295238</c:v>
                </c:pt>
                <c:pt idx="1">
                  <c:v>3.4401509651223829</c:v>
                </c:pt>
                <c:pt idx="2">
                  <c:v>3.7432097986589836</c:v>
                </c:pt>
                <c:pt idx="3">
                  <c:v>3.8090670040149321</c:v>
                </c:pt>
                <c:pt idx="4">
                  <c:v>3.8501476017100584</c:v>
                </c:pt>
                <c:pt idx="5">
                  <c:v>3.9068429453866038</c:v>
                </c:pt>
                <c:pt idx="6">
                  <c:v>3.949318790171843</c:v>
                </c:pt>
                <c:pt idx="7">
                  <c:v>4.2505170064295301</c:v>
                </c:pt>
                <c:pt idx="8">
                  <c:v>4.5795104392075139</c:v>
                </c:pt>
                <c:pt idx="9">
                  <c:v>4.6869037710147614</c:v>
                </c:pt>
                <c:pt idx="10">
                  <c:v>4.6329474669875381</c:v>
                </c:pt>
                <c:pt idx="11">
                  <c:v>4.5991521136625284</c:v>
                </c:pt>
                <c:pt idx="12">
                  <c:v>4.5827541467037589</c:v>
                </c:pt>
                <c:pt idx="13">
                  <c:v>4.5907331381903216</c:v>
                </c:pt>
                <c:pt idx="14">
                  <c:v>4.3454274822255519</c:v>
                </c:pt>
                <c:pt idx="15">
                  <c:v>4.3829636954952216</c:v>
                </c:pt>
                <c:pt idx="16">
                  <c:v>4.3916675117105619</c:v>
                </c:pt>
                <c:pt idx="17">
                  <c:v>4.4819662336772259</c:v>
                </c:pt>
                <c:pt idx="18">
                  <c:v>4.6137168919565577</c:v>
                </c:pt>
                <c:pt idx="19">
                  <c:v>4.5978098315817988</c:v>
                </c:pt>
                <c:pt idx="20">
                  <c:v>4.5947830931016043</c:v>
                </c:pt>
                <c:pt idx="21">
                  <c:v>4.5831801680964759</c:v>
                </c:pt>
                <c:pt idx="22">
                  <c:v>4.5870062153604199</c:v>
                </c:pt>
                <c:pt idx="23">
                  <c:v>4.6030846794970701</c:v>
                </c:pt>
                <c:pt idx="24">
                  <c:v>4.6620229975808742</c:v>
                </c:pt>
                <c:pt idx="25">
                  <c:v>4.6615505194241988</c:v>
                </c:pt>
                <c:pt idx="26">
                  <c:v>4.5180678957750704</c:v>
                </c:pt>
                <c:pt idx="27">
                  <c:v>4.6065026312218702</c:v>
                </c:pt>
                <c:pt idx="28">
                  <c:v>4.8561882740682805</c:v>
                </c:pt>
                <c:pt idx="29">
                  <c:v>4.8183980725149249</c:v>
                </c:pt>
                <c:pt idx="30">
                  <c:v>4.7533027934897865</c:v>
                </c:pt>
                <c:pt idx="31">
                  <c:v>4.909156125146402</c:v>
                </c:pt>
                <c:pt idx="32">
                  <c:v>5.0739230333321741</c:v>
                </c:pt>
                <c:pt idx="33">
                  <c:v>5.2721017197296245</c:v>
                </c:pt>
                <c:pt idx="34">
                  <c:v>5.391314266722401</c:v>
                </c:pt>
                <c:pt idx="35">
                  <c:v>5.4724184218598149</c:v>
                </c:pt>
                <c:pt idx="36">
                  <c:v>5.6219561170392502</c:v>
                </c:pt>
                <c:pt idx="37">
                  <c:v>5.3090623485790074</c:v>
                </c:pt>
                <c:pt idx="38">
                  <c:v>5.4769313643869912</c:v>
                </c:pt>
                <c:pt idx="39">
                  <c:v>5.7081058929775672</c:v>
                </c:pt>
                <c:pt idx="40">
                  <c:v>5.7407434249290539</c:v>
                </c:pt>
                <c:pt idx="41">
                  <c:v>5.7116839533690653</c:v>
                </c:pt>
                <c:pt idx="42">
                  <c:v>5.6708376490801635</c:v>
                </c:pt>
                <c:pt idx="43">
                  <c:v>5.3539751642858837</c:v>
                </c:pt>
                <c:pt idx="44">
                  <c:v>5.2339494975152334</c:v>
                </c:pt>
                <c:pt idx="45">
                  <c:v>5.3572668606309017</c:v>
                </c:pt>
                <c:pt idx="46">
                  <c:v>5.4825804401556537</c:v>
                </c:pt>
                <c:pt idx="47">
                  <c:v>5.4463084003609294</c:v>
                </c:pt>
                <c:pt idx="48">
                  <c:v>5.2723288208489771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9E8-4A8F-940B-3BDD1EB93E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25761520"/>
        <c:axId val="725764880"/>
      </c:lineChart>
      <c:catAx>
        <c:axId val="72576152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5764880"/>
        <c:crosses val="autoZero"/>
        <c:auto val="1"/>
        <c:lblAlgn val="ctr"/>
        <c:lblOffset val="100"/>
        <c:noMultiLvlLbl val="0"/>
      </c:catAx>
      <c:valAx>
        <c:axId val="725764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5761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1st</a:t>
            </a:r>
            <a:r>
              <a:rPr lang="en-US" baseline="0"/>
              <a:t> difference of Ice &amp; 1st difference of Gas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annualiceprodgasprice!$E$3:$E$50</c:f>
              <c:numCache>
                <c:formatCode>General</c:formatCode>
                <c:ptCount val="48"/>
                <c:pt idx="0">
                  <c:v>59.174200000000269</c:v>
                </c:pt>
                <c:pt idx="1">
                  <c:v>7.111999999999739</c:v>
                </c:pt>
                <c:pt idx="2">
                  <c:v>29.727699999999913</c:v>
                </c:pt>
                <c:pt idx="3">
                  <c:v>-6.7265999999997348</c:v>
                </c:pt>
                <c:pt idx="4">
                  <c:v>24.953700000000026</c:v>
                </c:pt>
                <c:pt idx="5">
                  <c:v>-28.682299999999941</c:v>
                </c:pt>
                <c:pt idx="6">
                  <c:v>17.35129999999981</c:v>
                </c:pt>
                <c:pt idx="7">
                  <c:v>-8.5574999999998909</c:v>
                </c:pt>
                <c:pt idx="8">
                  <c:v>9.0572999999999411</c:v>
                </c:pt>
                <c:pt idx="9">
                  <c:v>-40.755899999999997</c:v>
                </c:pt>
                <c:pt idx="10">
                  <c:v>37.048099999999863</c:v>
                </c:pt>
                <c:pt idx="11">
                  <c:v>143.92830000000004</c:v>
                </c:pt>
                <c:pt idx="12">
                  <c:v>11.587400000000116</c:v>
                </c:pt>
                <c:pt idx="13">
                  <c:v>-12.351800000000139</c:v>
                </c:pt>
                <c:pt idx="14">
                  <c:v>60.27370000000019</c:v>
                </c:pt>
                <c:pt idx="15">
                  <c:v>129.46789999999987</c:v>
                </c:pt>
                <c:pt idx="16">
                  <c:v>-25.167399999999816</c:v>
                </c:pt>
                <c:pt idx="17">
                  <c:v>9.5806999999999789</c:v>
                </c:pt>
                <c:pt idx="18">
                  <c:v>46.217699999999923</c:v>
                </c:pt>
                <c:pt idx="19">
                  <c:v>89.818599999999833</c:v>
                </c:pt>
                <c:pt idx="20">
                  <c:v>57.213600000000042</c:v>
                </c:pt>
                <c:pt idx="21">
                  <c:v>-19.667099999999891</c:v>
                </c:pt>
                <c:pt idx="22">
                  <c:v>120.7298000000003</c:v>
                </c:pt>
                <c:pt idx="23">
                  <c:v>-5.6156999999998334</c:v>
                </c:pt>
                <c:pt idx="24">
                  <c:v>-150.64570000000049</c:v>
                </c:pt>
                <c:pt idx="25">
                  <c:v>-80.440700000000106</c:v>
                </c:pt>
                <c:pt idx="26">
                  <c:v>-158.18979999999988</c:v>
                </c:pt>
                <c:pt idx="27">
                  <c:v>189.92570000000001</c:v>
                </c:pt>
                <c:pt idx="28">
                  <c:v>42.703300000000127</c:v>
                </c:pt>
                <c:pt idx="29">
                  <c:v>303.89269999999988</c:v>
                </c:pt>
                <c:pt idx="30">
                  <c:v>-183.64719999999988</c:v>
                </c:pt>
                <c:pt idx="31">
                  <c:v>61.194499999999607</c:v>
                </c:pt>
                <c:pt idx="32">
                  <c:v>208.09880000000021</c:v>
                </c:pt>
                <c:pt idx="33">
                  <c:v>-103.10819999999967</c:v>
                </c:pt>
                <c:pt idx="34">
                  <c:v>-45.775100000000521</c:v>
                </c:pt>
                <c:pt idx="35">
                  <c:v>-193.11629999999968</c:v>
                </c:pt>
                <c:pt idx="36">
                  <c:v>-112.69820000000027</c:v>
                </c:pt>
                <c:pt idx="37">
                  <c:v>-57.245100000000093</c:v>
                </c:pt>
                <c:pt idx="38">
                  <c:v>-123.95569999999975</c:v>
                </c:pt>
                <c:pt idx="39">
                  <c:v>-38.730800000000045</c:v>
                </c:pt>
                <c:pt idx="40">
                  <c:v>-13.457099999999855</c:v>
                </c:pt>
                <c:pt idx="41">
                  <c:v>64.984899999999698</c:v>
                </c:pt>
                <c:pt idx="42">
                  <c:v>-47.816500000000133</c:v>
                </c:pt>
                <c:pt idx="43">
                  <c:v>109.64720000000011</c:v>
                </c:pt>
                <c:pt idx="44">
                  <c:v>-117.19569999999976</c:v>
                </c:pt>
                <c:pt idx="45">
                  <c:v>73.510599999999613</c:v>
                </c:pt>
                <c:pt idx="46">
                  <c:v>-52.37339999999972</c:v>
                </c:pt>
                <c:pt idx="47">
                  <c:v>35.462800000000016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C83-4C9B-9288-B1538E492961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annualiceprodgasprice!$F$3:$F$50</c:f>
              <c:numCache>
                <c:formatCode>General</c:formatCode>
                <c:ptCount val="48"/>
                <c:pt idx="0">
                  <c:v>2.7583333333333258</c:v>
                </c:pt>
                <c:pt idx="1">
                  <c:v>11.041666666666671</c:v>
                </c:pt>
                <c:pt idx="2">
                  <c:v>2.8750000000000071</c:v>
                </c:pt>
                <c:pt idx="3">
                  <c:v>1.8916666666666586</c:v>
                </c:pt>
                <c:pt idx="4">
                  <c:v>2.7416666666666671</c:v>
                </c:pt>
                <c:pt idx="5">
                  <c:v>2.1583333333333314</c:v>
                </c:pt>
                <c:pt idx="6">
                  <c:v>18.241666666666653</c:v>
                </c:pt>
                <c:pt idx="7">
                  <c:v>27.325000000000003</c:v>
                </c:pt>
                <c:pt idx="8">
                  <c:v>11.050000000000011</c:v>
                </c:pt>
                <c:pt idx="9">
                  <c:v>-5.7000000000000028</c:v>
                </c:pt>
                <c:pt idx="10">
                  <c:v>-3.4166666666666714</c:v>
                </c:pt>
                <c:pt idx="11">
                  <c:v>-1.6166666666666458</c:v>
                </c:pt>
                <c:pt idx="12">
                  <c:v>0.78333333333333144</c:v>
                </c:pt>
                <c:pt idx="13">
                  <c:v>-21.441666666666677</c:v>
                </c:pt>
                <c:pt idx="14">
                  <c:v>2.9500000000000028</c:v>
                </c:pt>
                <c:pt idx="15">
                  <c:v>0.70000000000000284</c:v>
                </c:pt>
                <c:pt idx="16">
                  <c:v>7.63333333333334</c:v>
                </c:pt>
                <c:pt idx="17">
                  <c:v>12.44999999999996</c:v>
                </c:pt>
                <c:pt idx="18">
                  <c:v>-1.5916666666666544</c:v>
                </c:pt>
                <c:pt idx="19">
                  <c:v>-0.29999999999999716</c:v>
                </c:pt>
                <c:pt idx="20">
                  <c:v>-1.1416666666666515</c:v>
                </c:pt>
                <c:pt idx="21">
                  <c:v>0.37499999999998579</c:v>
                </c:pt>
                <c:pt idx="22">
                  <c:v>1.591666666666697</c:v>
                </c:pt>
                <c:pt idx="23">
                  <c:v>6.0583333333333229</c:v>
                </c:pt>
                <c:pt idx="24">
                  <c:v>-4.9999999999997158E-2</c:v>
                </c:pt>
                <c:pt idx="25">
                  <c:v>-14.141666666666694</c:v>
                </c:pt>
                <c:pt idx="26">
                  <c:v>8.4750000000000085</c:v>
                </c:pt>
                <c:pt idx="27">
                  <c:v>28.400000000000006</c:v>
                </c:pt>
                <c:pt idx="28">
                  <c:v>-4.7666666666666657</c:v>
                </c:pt>
                <c:pt idx="29">
                  <c:v>-7.8000000000000114</c:v>
                </c:pt>
                <c:pt idx="30">
                  <c:v>19.558333333333351</c:v>
                </c:pt>
                <c:pt idx="31">
                  <c:v>24.275000000000006</c:v>
                </c:pt>
                <c:pt idx="32">
                  <c:v>35.025000000000006</c:v>
                </c:pt>
                <c:pt idx="33">
                  <c:v>24.666666666666657</c:v>
                </c:pt>
                <c:pt idx="34">
                  <c:v>18.543499999999995</c:v>
                </c:pt>
                <c:pt idx="35">
                  <c:v>38.3944166666667</c:v>
                </c:pt>
                <c:pt idx="36">
                  <c:v>-74.269000000000034</c:v>
                </c:pt>
                <c:pt idx="37">
                  <c:v>36.951250000000016</c:v>
                </c:pt>
                <c:pt idx="38">
                  <c:v>62.18799999999996</c:v>
                </c:pt>
                <c:pt idx="39">
                  <c:v>9.9959166666666874</c:v>
                </c:pt>
                <c:pt idx="40">
                  <c:v>-8.9159166666666465</c:v>
                </c:pt>
                <c:pt idx="41">
                  <c:v>-12.102250000000026</c:v>
                </c:pt>
                <c:pt idx="42">
                  <c:v>-78.83041666666665</c:v>
                </c:pt>
                <c:pt idx="43">
                  <c:v>-23.915166666666664</c:v>
                </c:pt>
                <c:pt idx="44">
                  <c:v>24.612333333333368</c:v>
                </c:pt>
                <c:pt idx="45">
                  <c:v>28.322083333333296</c:v>
                </c:pt>
                <c:pt idx="46">
                  <c:v>-8.5659166666666238</c:v>
                </c:pt>
                <c:pt idx="47">
                  <c:v>-37.031250000000057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C83-4C9B-9288-B1538E4929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9190208"/>
        <c:axId val="319192128"/>
      </c:lineChart>
      <c:catAx>
        <c:axId val="31919020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9192128"/>
        <c:crosses val="autoZero"/>
        <c:auto val="1"/>
        <c:lblAlgn val="ctr"/>
        <c:lblOffset val="100"/>
        <c:noMultiLvlLbl val="0"/>
      </c:catAx>
      <c:valAx>
        <c:axId val="319192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9190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02BBC-3EBA-17C3-4EC2-E61ED436DE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9D7FB0-CD21-ED25-4C5B-21B71E34AB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5E6F3-27AE-7CCE-BF66-589119AD4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B023-4C54-445A-9B85-443A4FDDE90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59B0A-09A6-0F18-75B4-3000C7412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F2AE3C-10A1-9D0C-2736-F2E25A22A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5BC73-21A6-4DB8-9ECE-60084B88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799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3C48A-3C04-8342-49C6-953FA2DF1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6C76B8-90F2-175A-A256-F4D4C79523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549A5-959F-1827-3837-DF26AE750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B023-4C54-445A-9B85-443A4FDDE90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46D01-088A-0A80-2759-229809701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EE3D2-4E07-737B-A999-AE87EBD28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5BC73-21A6-4DB8-9ECE-60084B88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266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134298-F716-4580-5648-1022A341CA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9D63A5-ED31-8E31-B13F-3CD74606AA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FAE635-D752-1DF6-F1B4-A21A51CC5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B023-4C54-445A-9B85-443A4FDDE90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67406-9B9D-B3FC-DECB-DDFB4BBAC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12D26-2A14-6EAC-C157-9A6E71FFF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5BC73-21A6-4DB8-9ECE-60084B88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982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8F68D-C365-8AA3-D4B4-1B2FCF910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46EDF-F4CA-2FF5-F639-69C63553D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55B7F-1493-4364-2526-2FE667300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B023-4C54-445A-9B85-443A4FDDE90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44335-4B69-C87C-CA3F-D585C9889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A60A2-7B1B-D6AA-1DB3-B663306E5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5BC73-21A6-4DB8-9ECE-60084B88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997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D4682-242C-03F8-C6E1-8B7C762B3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F6ADE-A5A3-F722-4FD3-693B78E14C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DFA8F-0F96-9E2C-5F92-45863E598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B023-4C54-445A-9B85-443A4FDDE90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A32E3-3009-8ED9-DBFF-7F2A4E649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9501A-3DB9-B11C-1BF8-690935D3B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5BC73-21A6-4DB8-9ECE-60084B88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10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71A60-45A7-92F7-93B1-3C317CA24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A059C-D8B5-0F23-8E1D-D019D8A2DF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3E9DFB-D60B-C40C-E617-98C736E182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D1E147-CCC8-CD8C-28D2-A9BD12916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B023-4C54-445A-9B85-443A4FDDE90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02561-663E-9EBA-85B1-6FAA1A606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6E7173-171E-F522-4CA5-7E7BDB0B3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5BC73-21A6-4DB8-9ECE-60084B88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48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775E0-D28F-274A-A971-7D0A63AAB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198B1E-3E1E-E45C-556C-AB7C95996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273278-DBD6-EC34-00AA-3E9A526D20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CC9ADF-A5AE-5A5D-6CB8-ED8036FED8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02118F-81CB-DA89-D840-5A8FAD91CC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68CADA-3DF5-DD06-40E2-26101B8A8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B023-4C54-445A-9B85-443A4FDDE90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48F7E9-F6D3-A0B0-44EF-045969477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F295AC-1315-848E-28B0-102ABD9C7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5BC73-21A6-4DB8-9ECE-60084B88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44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7BB24-E6D1-ACEC-FD69-D00C0CC34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DE906E-C44E-1F04-51E6-2958C04A5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B023-4C54-445A-9B85-443A4FDDE90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D62DA0-B9A1-A587-6B93-C0ABE82A2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02A930-763F-2A00-A863-D23EF8CEB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5BC73-21A6-4DB8-9ECE-60084B88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13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A43BFC-CDEB-EC1A-6EEA-DE3427846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B023-4C54-445A-9B85-443A4FDDE90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CC64C9-D233-606E-33F5-5E06D7DB0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8546D2-2F92-AC02-0974-8017BB625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5BC73-21A6-4DB8-9ECE-60084B88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37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0AE7D-ACE7-A0C8-BA12-D48B754AA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17FD6-B75B-BCE7-415C-7076CEB71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0D5A66-3998-869B-9735-62A0ECB12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8875F5-88CD-1219-237C-C3F5F7BFF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B023-4C54-445A-9B85-443A4FDDE90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750D7A-BEA7-7CB1-52FE-180A11A69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825EEE-B78E-5860-8AC5-148BF4B67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5BC73-21A6-4DB8-9ECE-60084B88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7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BCD4F-56ED-FCBF-E38E-95E03BAB3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0B82B5-1432-E49F-834C-D5D5982877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2B348-DD34-7F69-8A02-06172FADF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BFC45D-4833-DFA7-2E9C-8098A8B8C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B023-4C54-445A-9B85-443A4FDDE90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667295-4E7E-73AD-252A-809CB489F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B73323-8DD5-2D38-00C1-780619DAF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5BC73-21A6-4DB8-9ECE-60084B88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8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1DFBC3-C732-44DA-FA53-720EF22E2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A88101-4674-C492-EFE1-735FA7BB5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8E456-2321-EFB2-1586-1DD2E096BD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4B023-4C54-445A-9B85-443A4FDDE90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28116-C075-71B5-7119-999B009ADC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839C3-5978-C6B8-3D74-0DF086D682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5BC73-21A6-4DB8-9ECE-60084B88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59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CB79D-31CA-C54D-D80D-10C3F4144F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Spurious Correlation with Trending Time Series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F61FF4-AF40-E206-75E7-8FE95688CE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Parsons, </a:t>
            </a:r>
          </a:p>
          <a:p>
            <a:r>
              <a:rPr lang="en-US" dirty="0"/>
              <a:t>June 30, 2023</a:t>
            </a:r>
          </a:p>
        </p:txBody>
      </p:sp>
    </p:spTree>
    <p:extLst>
      <p:ext uri="{BB962C8B-B14F-4D97-AF65-F5344CB8AC3E}">
        <p14:creationId xmlns:p14="http://schemas.microsoft.com/office/powerpoint/2010/main" val="3187564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74531-1948-B4DD-3A79-3AF667F41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confirm by doing regression “in first differences”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F5E73-ED7A-E054-930C-46F22030C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difficegas</a:t>
            </a:r>
            <a:r>
              <a:rPr lang="en-US" dirty="0">
                <a:solidFill>
                  <a:srgbClr val="FF0000"/>
                </a:solidFill>
              </a:rPr>
              <a:t>&lt;-read.csv("difficediffgas.csv")</a:t>
            </a:r>
          </a:p>
          <a:p>
            <a:r>
              <a:rPr lang="en-US" dirty="0">
                <a:solidFill>
                  <a:srgbClr val="FF0000"/>
                </a:solidFill>
              </a:rPr>
              <a:t>olsdifficegas&lt;-</a:t>
            </a:r>
            <a:r>
              <a:rPr lang="en-US" dirty="0" err="1">
                <a:solidFill>
                  <a:srgbClr val="FF0000"/>
                </a:solidFill>
              </a:rPr>
              <a:t>lm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difficegas$difficeprod~difficegas$diffgasprice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r>
              <a:rPr lang="en-US" dirty="0">
                <a:solidFill>
                  <a:srgbClr val="FF0000"/>
                </a:solidFill>
              </a:rPr>
              <a:t>summary(olsdifficegas)</a:t>
            </a:r>
          </a:p>
          <a:p>
            <a:r>
              <a:rPr lang="en-US" dirty="0">
                <a:solidFill>
                  <a:srgbClr val="FF0000"/>
                </a:solidFill>
              </a:rPr>
              <a:t>Coefficients:</a:t>
            </a:r>
          </a:p>
          <a:p>
            <a:r>
              <a:rPr lang="en-US" dirty="0"/>
              <a:t>                                       Estimate    Std. Error    t value    </a:t>
            </a:r>
            <a:r>
              <a:rPr lang="en-US" dirty="0" err="1"/>
              <a:t>Pr</a:t>
            </a:r>
            <a:r>
              <a:rPr lang="en-US" dirty="0"/>
              <a:t>(&gt;|t|)</a:t>
            </a:r>
          </a:p>
          <a:p>
            <a:r>
              <a:rPr lang="en-US" dirty="0"/>
              <a:t>(Intercept)                        7.3769    14.6831      0.502    0.618</a:t>
            </a:r>
          </a:p>
          <a:p>
            <a:r>
              <a:rPr lang="en-US" dirty="0" err="1"/>
              <a:t>difficegas$diffgasprice</a:t>
            </a:r>
            <a:r>
              <a:rPr lang="en-US" dirty="0"/>
              <a:t>  -0.2244     0.6012     -0.373    </a:t>
            </a:r>
            <a:r>
              <a:rPr lang="en-US" dirty="0">
                <a:highlight>
                  <a:srgbClr val="FF00FF"/>
                </a:highlight>
              </a:rPr>
              <a:t>0.711</a:t>
            </a:r>
          </a:p>
          <a:p>
            <a:endParaRPr lang="en-US" dirty="0"/>
          </a:p>
          <a:p>
            <a:r>
              <a:rPr lang="en-US" dirty="0"/>
              <a:t>Residual standard error: 100.7 on 46 degrees of freedom</a:t>
            </a:r>
          </a:p>
          <a:p>
            <a:r>
              <a:rPr lang="en-US" dirty="0"/>
              <a:t>Multiple R-squared:  0.003019,  Adjusted R-squared:  -0.01865 </a:t>
            </a:r>
          </a:p>
          <a:p>
            <a:r>
              <a:rPr lang="en-US" dirty="0"/>
              <a:t>F-statistic: 0.1393 on 1 and 46 DF,  p-value: 0.7107</a:t>
            </a:r>
          </a:p>
          <a:p>
            <a:r>
              <a:rPr lang="en-US" dirty="0">
                <a:solidFill>
                  <a:srgbClr val="00B0F0"/>
                </a:solidFill>
              </a:rPr>
              <a:t>No correlation. The first regression in levels was “spurious”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360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E7279-609C-DB84-284A-83F948DCE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“Spurious” means “false”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31E00-1FB2-5DF9-DC11-EBF1556D4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spurious correlation is one in which two or more variables seem to related, after conducted basic regression analysis, but are, in fact, NOT related at all. </a:t>
            </a:r>
          </a:p>
          <a:p>
            <a:r>
              <a:rPr lang="en-US" dirty="0"/>
              <a:t>That is to say, they may be ‘correlated’ , </a:t>
            </a:r>
            <a:r>
              <a:rPr lang="en-US" i="1" dirty="0"/>
              <a:t>but there is no causal effect between them.</a:t>
            </a:r>
          </a:p>
          <a:p>
            <a:r>
              <a:rPr lang="en-US" i="1" dirty="0"/>
              <a:t>Let’s look at an example, ice cream production and gasoline prices.</a:t>
            </a:r>
          </a:p>
        </p:txBody>
      </p:sp>
    </p:spTree>
    <p:extLst>
      <p:ext uri="{BB962C8B-B14F-4D97-AF65-F5344CB8AC3E}">
        <p14:creationId xmlns:p14="http://schemas.microsoft.com/office/powerpoint/2010/main" val="857434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A316D-3473-4C7B-3674-B1EB257CF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data (from FRED.gov)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58FB7FD-E051-FEA1-BC07-81BD702FD1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0809465"/>
              </p:ext>
            </p:extLst>
          </p:nvPr>
        </p:nvGraphicFramePr>
        <p:xfrm>
          <a:off x="5209309" y="1533237"/>
          <a:ext cx="2210666" cy="4667551"/>
        </p:xfrm>
        <a:graphic>
          <a:graphicData uri="http://schemas.openxmlformats.org/drawingml/2006/table">
            <a:tbl>
              <a:tblPr/>
              <a:tblGrid>
                <a:gridCol w="624189">
                  <a:extLst>
                    <a:ext uri="{9D8B030D-6E8A-4147-A177-3AD203B41FA5}">
                      <a16:colId xmlns:a16="http://schemas.microsoft.com/office/drawing/2014/main" val="3770111246"/>
                    </a:ext>
                  </a:extLst>
                </a:gridCol>
                <a:gridCol w="962288">
                  <a:extLst>
                    <a:ext uri="{9D8B030D-6E8A-4147-A177-3AD203B41FA5}">
                      <a16:colId xmlns:a16="http://schemas.microsoft.com/office/drawing/2014/main" val="2795447255"/>
                    </a:ext>
                  </a:extLst>
                </a:gridCol>
                <a:gridCol w="624189">
                  <a:extLst>
                    <a:ext uri="{9D8B030D-6E8A-4147-A177-3AD203B41FA5}">
                      <a16:colId xmlns:a16="http://schemas.microsoft.com/office/drawing/2014/main" val="4233719050"/>
                    </a:ext>
                  </a:extLst>
                </a:gridCol>
              </a:tblGrid>
              <a:tr h="17101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year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anniceprod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anngasprice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7604394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1972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939.8573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28.43333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6329537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1973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999.0315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31.19167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542748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1974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1006.1435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42.23333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6745533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1975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1035.8712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45.10833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6647812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1976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1029.1446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2877761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1977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1054.0983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49.74167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2236158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1978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1025.416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51.9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7308334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1979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1042.7673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70.14167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9238508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1980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1034.2098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97.46667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7018094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1981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1043.2671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108.5167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8042665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1982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1002.5112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102.8167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876702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1983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1039.5593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99.4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3662462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1984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1183.4876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97.78333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7833674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1985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1195.075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98.56667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7981753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1986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1182.7232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77.125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5611525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1987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103.583075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80.075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439551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1988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1372.4648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80.775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7918807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1989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1347.2974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88.40833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8505218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1990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1356.8781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100.8583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76403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1991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1403.0958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99.26667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15447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1992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1492.9144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98.96667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381340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1993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1550.128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97.825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740152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1994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1530.4609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98.2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3891148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1995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1651.1907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99.79167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9861589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1996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1645.575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105.85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1324660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1997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1494.9293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105.8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1562932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1998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1414.4886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91.65833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071720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1999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1256.2988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100.1333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980560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2000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1446.2245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128.5333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1388214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2001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1488.9278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123.7667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6641640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2002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1792.8205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115.9667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8868800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2003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1609.1733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135.525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2965659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2004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1670.3678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159.8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1203500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2005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1878.4666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194.825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1528698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2006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1775.3584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219.4917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5671599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2007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1729.5833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238.0352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8641023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2008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1536.467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276.4296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8094306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2009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1423.7688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202.1606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1865787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2010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1366.5237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239.1118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226978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2011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1242.568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301.2998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1422809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2012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1203.8372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311.2958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8505182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2013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1190.3801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302.3798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944547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1255.365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290.2776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8941557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1207.5485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211.4472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9236051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1317.1957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187.532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4159449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1200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212.1443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7899304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1273.5106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240.4664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526318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1221.1372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231.9005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207011"/>
                  </a:ext>
                </a:extLst>
              </a:tr>
              <a:tr h="9176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effectLst/>
                          <a:latin typeface="Arial" panose="020B0604020202020204" pitchFamily="34" charset="0"/>
                        </a:rPr>
                        <a:t>1256.6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 dirty="0">
                          <a:effectLst/>
                          <a:latin typeface="Arial" panose="020B0604020202020204" pitchFamily="34" charset="0"/>
                        </a:rPr>
                        <a:t>194.8693</a:t>
                      </a:r>
                    </a:p>
                  </a:txBody>
                  <a:tcPr marL="3889" marR="3889" marT="3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7938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731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A1E2A-A534-0A01-E0C5-11CC839C2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a graph over time…(hard to compare)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E2E475F-D8BB-AEF1-2034-A5A28D59EF4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1073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72425-B1A0-92BB-5283-8E1CE4AB7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look at in log(</a:t>
            </a:r>
            <a:r>
              <a:rPr lang="en-US" dirty="0" err="1"/>
              <a:t>icecream</a:t>
            </a:r>
            <a:r>
              <a:rPr lang="en-US" dirty="0"/>
              <a:t>) and log(</a:t>
            </a:r>
            <a:r>
              <a:rPr lang="en-US" dirty="0" err="1"/>
              <a:t>gasprice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47BD3B3-0A56-7F2C-3F7C-F4F648E814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466319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7187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1B216-3C75-2ABD-66D0-1F2F9E0FE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there a correlation? Let’s run a regression in R (csv file is called “lnicelngs.csv”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2AF38-CE59-2CAC-539C-F35E8FCB6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setwd</a:t>
            </a:r>
            <a:r>
              <a:rPr lang="en-US" dirty="0">
                <a:solidFill>
                  <a:srgbClr val="FF0000"/>
                </a:solidFill>
              </a:rPr>
              <a:t>("C:/Users/Craig Parsons YNU/Documents/</a:t>
            </a:r>
            <a:r>
              <a:rPr lang="en-US" dirty="0" err="1">
                <a:solidFill>
                  <a:srgbClr val="FF0000"/>
                </a:solidFill>
              </a:rPr>
              <a:t>ImaiDSS</a:t>
            </a:r>
            <a:r>
              <a:rPr lang="en-US" dirty="0">
                <a:solidFill>
                  <a:srgbClr val="FF0000"/>
                </a:solidFill>
              </a:rPr>
              <a:t>/DSS")</a:t>
            </a:r>
          </a:p>
          <a:p>
            <a:r>
              <a:rPr lang="en-US" dirty="0" err="1">
                <a:solidFill>
                  <a:srgbClr val="FF0000"/>
                </a:solidFill>
              </a:rPr>
              <a:t>icegas</a:t>
            </a:r>
            <a:r>
              <a:rPr lang="en-US" dirty="0">
                <a:solidFill>
                  <a:srgbClr val="FF0000"/>
                </a:solidFill>
              </a:rPr>
              <a:t>&lt;-read.csv("lnicelngas.csv")</a:t>
            </a:r>
          </a:p>
          <a:p>
            <a:r>
              <a:rPr lang="en-US" dirty="0" err="1">
                <a:solidFill>
                  <a:srgbClr val="FF0000"/>
                </a:solidFill>
              </a:rPr>
              <a:t>olsicegas</a:t>
            </a:r>
            <a:r>
              <a:rPr lang="en-US" dirty="0">
                <a:solidFill>
                  <a:srgbClr val="FF0000"/>
                </a:solidFill>
              </a:rPr>
              <a:t>&lt;-</a:t>
            </a:r>
            <a:r>
              <a:rPr lang="en-US" dirty="0" err="1">
                <a:solidFill>
                  <a:srgbClr val="FF0000"/>
                </a:solidFill>
              </a:rPr>
              <a:t>lm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icegas$anniceprod~icegas$anngasprice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r>
              <a:rPr lang="en-US" dirty="0">
                <a:solidFill>
                  <a:srgbClr val="FF0000"/>
                </a:solidFill>
              </a:rPr>
              <a:t>summary(</a:t>
            </a:r>
            <a:r>
              <a:rPr lang="en-US" dirty="0" err="1">
                <a:solidFill>
                  <a:srgbClr val="FF0000"/>
                </a:solidFill>
              </a:rPr>
              <a:t>olsicegas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Output looks like this:</a:t>
            </a:r>
          </a:p>
        </p:txBody>
      </p:sp>
    </p:spTree>
    <p:extLst>
      <p:ext uri="{BB962C8B-B14F-4D97-AF65-F5344CB8AC3E}">
        <p14:creationId xmlns:p14="http://schemas.microsoft.com/office/powerpoint/2010/main" val="4040787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85D32-6C20-E8DA-1A08-02ACAD93A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Ice cream production (in “levels”) on gas price (in “levels”)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2BD5E-809C-F64D-C64A-60EACB769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Coefficients:</a:t>
            </a:r>
          </a:p>
          <a:p>
            <a:r>
              <a:rPr lang="en-US" dirty="0"/>
              <a:t>                    </a:t>
            </a:r>
            <a:r>
              <a:rPr lang="en-US" dirty="0">
                <a:highlight>
                  <a:srgbClr val="FFFF00"/>
                </a:highlight>
              </a:rPr>
              <a:t>Estimate</a:t>
            </a:r>
            <a:r>
              <a:rPr lang="en-US" dirty="0"/>
              <a:t> Std. Error </a:t>
            </a:r>
            <a:r>
              <a:rPr lang="en-US" dirty="0">
                <a:highlight>
                  <a:srgbClr val="00FF00"/>
                </a:highlight>
              </a:rPr>
              <a:t>t value </a:t>
            </a:r>
            <a:r>
              <a:rPr lang="en-US" dirty="0" err="1">
                <a:highlight>
                  <a:srgbClr val="C0C0C0"/>
                </a:highlight>
              </a:rPr>
              <a:t>Pr</a:t>
            </a:r>
            <a:r>
              <a:rPr lang="en-US" dirty="0">
                <a:highlight>
                  <a:srgbClr val="C0C0C0"/>
                </a:highlight>
              </a:rPr>
              <a:t>(&gt;|t|)    </a:t>
            </a:r>
          </a:p>
          <a:p>
            <a:r>
              <a:rPr lang="en-US" dirty="0"/>
              <a:t>(Intercept)        1194.2939    68.2763  17.492   &lt;2e-16 ***</a:t>
            </a:r>
          </a:p>
          <a:p>
            <a:r>
              <a:rPr lang="en-US" dirty="0" err="1"/>
              <a:t>icegas$anngasprice</a:t>
            </a:r>
            <a:r>
              <a:rPr lang="en-US" dirty="0"/>
              <a:t>    </a:t>
            </a:r>
            <a:r>
              <a:rPr lang="en-US" dirty="0">
                <a:highlight>
                  <a:srgbClr val="FFFF00"/>
                </a:highlight>
              </a:rPr>
              <a:t>0.9009</a:t>
            </a:r>
            <a:r>
              <a:rPr lang="en-US" dirty="0"/>
              <a:t>     0.4275   </a:t>
            </a:r>
            <a:r>
              <a:rPr lang="en-US" dirty="0">
                <a:highlight>
                  <a:srgbClr val="00FF00"/>
                </a:highlight>
              </a:rPr>
              <a:t>2.107</a:t>
            </a:r>
            <a:r>
              <a:rPr lang="en-US" dirty="0"/>
              <a:t>   </a:t>
            </a:r>
            <a:r>
              <a:rPr lang="en-US" dirty="0">
                <a:highlight>
                  <a:srgbClr val="C0C0C0"/>
                </a:highlight>
              </a:rPr>
              <a:t>0.0405 *</a:t>
            </a:r>
            <a:r>
              <a:rPr lang="en-US" dirty="0"/>
              <a:t>  </a:t>
            </a:r>
          </a:p>
          <a:p>
            <a:r>
              <a:rPr lang="en-US" dirty="0"/>
              <a:t>---</a:t>
            </a:r>
          </a:p>
          <a:p>
            <a:r>
              <a:rPr lang="en-US" dirty="0" err="1"/>
              <a:t>Signif</a:t>
            </a:r>
            <a:r>
              <a:rPr lang="en-US" dirty="0"/>
              <a:t>. codes:  0 ‘***’ 0.001 ‘**’ 0.01 ‘*’ 0.05 ‘.’ 0.1 ‘ ’ 1</a:t>
            </a:r>
          </a:p>
          <a:p>
            <a:endParaRPr lang="en-US" dirty="0"/>
          </a:p>
          <a:p>
            <a:r>
              <a:rPr lang="en-US" dirty="0"/>
              <a:t>Residual standard error: 235.2 on 47 degrees of freedom</a:t>
            </a:r>
          </a:p>
          <a:p>
            <a:r>
              <a:rPr lang="en-US" dirty="0"/>
              <a:t>Multiple R-squared:  </a:t>
            </a:r>
            <a:r>
              <a:rPr lang="en-US" dirty="0">
                <a:highlight>
                  <a:srgbClr val="C0C0C0"/>
                </a:highlight>
              </a:rPr>
              <a:t>0.08632</a:t>
            </a:r>
            <a:r>
              <a:rPr lang="en-US" dirty="0"/>
              <a:t>,   Adjusted R-squared:  0.06688 </a:t>
            </a:r>
          </a:p>
          <a:p>
            <a:r>
              <a:rPr lang="en-US" b="1" dirty="0">
                <a:solidFill>
                  <a:srgbClr val="00B0F0"/>
                </a:solidFill>
              </a:rPr>
              <a:t>There seems to a POSITIVE and SIGNIFICANT relationship. Is there?</a:t>
            </a:r>
          </a:p>
        </p:txBody>
      </p:sp>
    </p:spTree>
    <p:extLst>
      <p:ext uri="{BB962C8B-B14F-4D97-AF65-F5344CB8AC3E}">
        <p14:creationId xmlns:p14="http://schemas.microsoft.com/office/powerpoint/2010/main" val="1200753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AC416-4C07-249D-3AA3-F51DCEA10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there is a truly a relationship, there should also be a relationship in “</a:t>
            </a:r>
            <a:r>
              <a:rPr lang="en-US" dirty="0">
                <a:solidFill>
                  <a:srgbClr val="00B0F0"/>
                </a:solidFill>
              </a:rPr>
              <a:t>first differences</a:t>
            </a:r>
            <a:r>
              <a:rPr lang="en-US" dirty="0"/>
              <a:t>”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3F551CF-8948-9BAB-F650-5B30CFEE75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5210207"/>
              </p:ext>
            </p:extLst>
          </p:nvPr>
        </p:nvGraphicFramePr>
        <p:xfrm>
          <a:off x="2200274" y="2162174"/>
          <a:ext cx="7305674" cy="3876677"/>
        </p:xfrm>
        <a:graphic>
          <a:graphicData uri="http://schemas.openxmlformats.org/drawingml/2006/table">
            <a:tbl>
              <a:tblPr/>
              <a:tblGrid>
                <a:gridCol w="1192763">
                  <a:extLst>
                    <a:ext uri="{9D8B030D-6E8A-4147-A177-3AD203B41FA5}">
                      <a16:colId xmlns:a16="http://schemas.microsoft.com/office/drawing/2014/main" val="2593495476"/>
                    </a:ext>
                  </a:extLst>
                </a:gridCol>
                <a:gridCol w="1838844">
                  <a:extLst>
                    <a:ext uri="{9D8B030D-6E8A-4147-A177-3AD203B41FA5}">
                      <a16:colId xmlns:a16="http://schemas.microsoft.com/office/drawing/2014/main" val="391365946"/>
                    </a:ext>
                  </a:extLst>
                </a:gridCol>
                <a:gridCol w="1888541">
                  <a:extLst>
                    <a:ext uri="{9D8B030D-6E8A-4147-A177-3AD203B41FA5}">
                      <a16:colId xmlns:a16="http://schemas.microsoft.com/office/drawing/2014/main" val="1503615889"/>
                    </a:ext>
                  </a:extLst>
                </a:gridCol>
                <a:gridCol w="1192763">
                  <a:extLst>
                    <a:ext uri="{9D8B030D-6E8A-4147-A177-3AD203B41FA5}">
                      <a16:colId xmlns:a16="http://schemas.microsoft.com/office/drawing/2014/main" val="3432081795"/>
                    </a:ext>
                  </a:extLst>
                </a:gridCol>
                <a:gridCol w="1192763">
                  <a:extLst>
                    <a:ext uri="{9D8B030D-6E8A-4147-A177-3AD203B41FA5}">
                      <a16:colId xmlns:a16="http://schemas.microsoft.com/office/drawing/2014/main" val="4231710295"/>
                    </a:ext>
                  </a:extLst>
                </a:gridCol>
              </a:tblGrid>
              <a:tr h="6650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year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anniceprod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anngasprice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difficeprod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diffgasprice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351905"/>
                  </a:ext>
                </a:extLst>
              </a:tr>
              <a:tr h="35684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1972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939.8573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28.43333333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210608"/>
                  </a:ext>
                </a:extLst>
              </a:tr>
              <a:tr h="35684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1973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999.0315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31.19166667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59.1742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2.758333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113664"/>
                  </a:ext>
                </a:extLst>
              </a:tr>
              <a:tr h="35684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1974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1006.1435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42.23333333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7.112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11.04167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95099"/>
                  </a:ext>
                </a:extLst>
              </a:tr>
              <a:tr h="35684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1975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1035.8712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45.10833333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29.7277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2.875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100476"/>
                  </a:ext>
                </a:extLst>
              </a:tr>
              <a:tr h="35684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1976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1029.1446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-6.7266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1.891667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423313"/>
                  </a:ext>
                </a:extLst>
              </a:tr>
              <a:tr h="35684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1977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1054.0983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49.74166667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24.9537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2.741667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943233"/>
                  </a:ext>
                </a:extLst>
              </a:tr>
              <a:tr h="35684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1978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1025.416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51.9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-28.6823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2.158333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676353"/>
                  </a:ext>
                </a:extLst>
              </a:tr>
              <a:tr h="35684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1979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1042.7673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70.14166667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17.3513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18.24167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310910"/>
                  </a:ext>
                </a:extLst>
              </a:tr>
              <a:tr h="35684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1980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1034.2098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97.46666667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-8.5575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27.325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548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898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153B0-ECAD-63FB-B701-D0C98764A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First, let’s graph the “diff of ice” on “diff of gas”. There does NOT seem to be a correlation…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D3BD548-E131-817A-4299-F887946B1C0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2610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665</Words>
  <Application>Microsoft Office PowerPoint</Application>
  <PresentationFormat>Widescreen</PresentationFormat>
  <Paragraphs>247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Spurious Correlation with Trending Time Series Data</vt:lpstr>
      <vt:lpstr>“Spurious” means “false”</vt:lpstr>
      <vt:lpstr>The data (from FRED.gov)</vt:lpstr>
      <vt:lpstr>In a graph over time…(hard to compare)</vt:lpstr>
      <vt:lpstr>Let’s look at in log(icecream) and log(gasprice) </vt:lpstr>
      <vt:lpstr>Is there a correlation? Let’s run a regression in R (csv file is called “lnicelngs.csv”</vt:lpstr>
      <vt:lpstr>Ice cream production (in “levels”) on gas price (in “levels”)</vt:lpstr>
      <vt:lpstr>If there is a truly a relationship, there should also be a relationship in “first differences”</vt:lpstr>
      <vt:lpstr>First, let’s graph the “diff of ice” on “diff of gas”. There does NOT seem to be a correlation…</vt:lpstr>
      <vt:lpstr>Let’s confirm by doing regression “in first differences”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Spurious Correlation with Trending Time Series Data</dc:title>
  <dc:creator>parsons-craig-gj@ynu.ac.jp</dc:creator>
  <cp:lastModifiedBy>parsons-craig-gj@ynu.ac.jp</cp:lastModifiedBy>
  <cp:revision>1</cp:revision>
  <dcterms:created xsi:type="dcterms:W3CDTF">2023-06-29T23:13:33Z</dcterms:created>
  <dcterms:modified xsi:type="dcterms:W3CDTF">2023-06-30T02:28:29Z</dcterms:modified>
</cp:coreProperties>
</file>