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31" autoAdjust="0"/>
    <p:restoredTop sz="94660"/>
  </p:normalViewPr>
  <p:slideViewPr>
    <p:cSldViewPr snapToGrid="0">
      <p:cViewPr varScale="1">
        <p:scale>
          <a:sx n="85" d="100"/>
          <a:sy n="85" d="100"/>
        </p:scale>
        <p:origin x="144" y="84"/>
      </p:cViewPr>
      <p:guideLst/>
    </p:cSldViewPr>
  </p:slideViewPr>
  <p:notesTextViewPr>
    <p:cViewPr>
      <p:scale>
        <a:sx n="1" d="1"/>
        <a:sy n="1" d="1"/>
      </p:scale>
      <p:origin x="0" y="0"/>
    </p:cViewPr>
  </p:notesTextViewPr>
  <p:notesViewPr>
    <p:cSldViewPr snapToGrid="0">
      <p:cViewPr varScale="1">
        <p:scale>
          <a:sx n="66" d="100"/>
          <a:sy n="66" d="100"/>
        </p:scale>
        <p:origin x="3130"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E47A50-BBEC-49E9-9E8B-627C8E014DB9}" type="datetimeFigureOut">
              <a:rPr lang="en-US" smtClean="0"/>
              <a:t>1/12/2021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1A44DC-140D-47A9-97F2-22B163EA74FD}" type="slidenum">
              <a:rPr lang="en-US" smtClean="0"/>
              <a:t>‹#›</a:t>
            </a:fld>
            <a:endParaRPr lang="en-US"/>
          </a:p>
        </p:txBody>
      </p:sp>
    </p:spTree>
    <p:extLst>
      <p:ext uri="{BB962C8B-B14F-4D97-AF65-F5344CB8AC3E}">
        <p14:creationId xmlns:p14="http://schemas.microsoft.com/office/powerpoint/2010/main" val="993628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F1A44DC-140D-47A9-97F2-22B163EA74FD}" type="slidenum">
              <a:rPr lang="en-US" smtClean="0"/>
              <a:t>9</a:t>
            </a:fld>
            <a:endParaRPr lang="en-US"/>
          </a:p>
        </p:txBody>
      </p:sp>
    </p:spTree>
    <p:extLst>
      <p:ext uri="{BB962C8B-B14F-4D97-AF65-F5344CB8AC3E}">
        <p14:creationId xmlns:p14="http://schemas.microsoft.com/office/powerpoint/2010/main" val="2811441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3864F-5C62-47E9-A5E5-B6C173E643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65FE72-3D56-461D-AD72-CAA1462E5F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77716D-FDD9-4121-A30D-91ED9573A11E}"/>
              </a:ext>
            </a:extLst>
          </p:cNvPr>
          <p:cNvSpPr>
            <a:spLocks noGrp="1"/>
          </p:cNvSpPr>
          <p:nvPr>
            <p:ph type="dt" sz="half" idx="10"/>
          </p:nvPr>
        </p:nvSpPr>
        <p:spPr/>
        <p:txBody>
          <a:bodyPr/>
          <a:lstStyle/>
          <a:p>
            <a:fld id="{0C768A4D-DD41-4367-A12E-B3F212DC4D8D}" type="datetime1">
              <a:rPr lang="en-US" smtClean="0"/>
              <a:t>1/12/2021</a:t>
            </a:fld>
            <a:endParaRPr lang="en-US"/>
          </a:p>
        </p:txBody>
      </p:sp>
      <p:sp>
        <p:nvSpPr>
          <p:cNvPr id="5" name="Footer Placeholder 4">
            <a:extLst>
              <a:ext uri="{FF2B5EF4-FFF2-40B4-BE49-F238E27FC236}">
                <a16:creationId xmlns:a16="http://schemas.microsoft.com/office/drawing/2014/main" id="{425718DC-BD03-40B4-8BDA-D56F6E0C81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89A4E6-BCF4-49FB-81D0-4715F378BE06}"/>
              </a:ext>
            </a:extLst>
          </p:cNvPr>
          <p:cNvSpPr>
            <a:spLocks noGrp="1"/>
          </p:cNvSpPr>
          <p:nvPr>
            <p:ph type="sldNum" sz="quarter" idx="12"/>
          </p:nvPr>
        </p:nvSpPr>
        <p:spPr/>
        <p:txBody>
          <a:bodyPr/>
          <a:lstStyle/>
          <a:p>
            <a:fld id="{F83BBA6F-CDEA-447F-A6F6-C0A0963A164C}" type="slidenum">
              <a:rPr lang="en-US" smtClean="0"/>
              <a:t>‹#›</a:t>
            </a:fld>
            <a:endParaRPr lang="en-US"/>
          </a:p>
        </p:txBody>
      </p:sp>
    </p:spTree>
    <p:extLst>
      <p:ext uri="{BB962C8B-B14F-4D97-AF65-F5344CB8AC3E}">
        <p14:creationId xmlns:p14="http://schemas.microsoft.com/office/powerpoint/2010/main" val="3722039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A725F-94AF-4E49-82C8-83D3C76E5E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4B455F-EF43-4120-8592-6F7C2B9F4B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A2299F-0D7E-4927-8EAA-F3FD08D75D52}"/>
              </a:ext>
            </a:extLst>
          </p:cNvPr>
          <p:cNvSpPr>
            <a:spLocks noGrp="1"/>
          </p:cNvSpPr>
          <p:nvPr>
            <p:ph type="dt" sz="half" idx="10"/>
          </p:nvPr>
        </p:nvSpPr>
        <p:spPr/>
        <p:txBody>
          <a:bodyPr/>
          <a:lstStyle/>
          <a:p>
            <a:fld id="{46F6B69A-F678-4936-8451-20E66F6C963B}" type="datetime1">
              <a:rPr lang="en-US" smtClean="0"/>
              <a:t>1/12/2021</a:t>
            </a:fld>
            <a:endParaRPr lang="en-US"/>
          </a:p>
        </p:txBody>
      </p:sp>
      <p:sp>
        <p:nvSpPr>
          <p:cNvPr id="5" name="Footer Placeholder 4">
            <a:extLst>
              <a:ext uri="{FF2B5EF4-FFF2-40B4-BE49-F238E27FC236}">
                <a16:creationId xmlns:a16="http://schemas.microsoft.com/office/drawing/2014/main" id="{565A2267-D752-4F40-907F-597653A75F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17C18E-DA65-4DFE-BA31-8A149667B9FF}"/>
              </a:ext>
            </a:extLst>
          </p:cNvPr>
          <p:cNvSpPr>
            <a:spLocks noGrp="1"/>
          </p:cNvSpPr>
          <p:nvPr>
            <p:ph type="sldNum" sz="quarter" idx="12"/>
          </p:nvPr>
        </p:nvSpPr>
        <p:spPr/>
        <p:txBody>
          <a:bodyPr/>
          <a:lstStyle/>
          <a:p>
            <a:fld id="{F83BBA6F-CDEA-447F-A6F6-C0A0963A164C}" type="slidenum">
              <a:rPr lang="en-US" smtClean="0"/>
              <a:t>‹#›</a:t>
            </a:fld>
            <a:endParaRPr lang="en-US"/>
          </a:p>
        </p:txBody>
      </p:sp>
    </p:spTree>
    <p:extLst>
      <p:ext uri="{BB962C8B-B14F-4D97-AF65-F5344CB8AC3E}">
        <p14:creationId xmlns:p14="http://schemas.microsoft.com/office/powerpoint/2010/main" val="1626474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A1E8AB-AB5D-4EDA-BD01-5CCDFBFAF2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4521F8-7C0E-4F55-A209-83DD9A1D26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A85F53-2530-4DD4-ACDA-D83442D77BD3}"/>
              </a:ext>
            </a:extLst>
          </p:cNvPr>
          <p:cNvSpPr>
            <a:spLocks noGrp="1"/>
          </p:cNvSpPr>
          <p:nvPr>
            <p:ph type="dt" sz="half" idx="10"/>
          </p:nvPr>
        </p:nvSpPr>
        <p:spPr/>
        <p:txBody>
          <a:bodyPr/>
          <a:lstStyle/>
          <a:p>
            <a:fld id="{C65650AB-7FF4-4384-B3FA-5C7E981D1564}" type="datetime1">
              <a:rPr lang="en-US" smtClean="0"/>
              <a:t>1/12/2021</a:t>
            </a:fld>
            <a:endParaRPr lang="en-US"/>
          </a:p>
        </p:txBody>
      </p:sp>
      <p:sp>
        <p:nvSpPr>
          <p:cNvPr id="5" name="Footer Placeholder 4">
            <a:extLst>
              <a:ext uri="{FF2B5EF4-FFF2-40B4-BE49-F238E27FC236}">
                <a16:creationId xmlns:a16="http://schemas.microsoft.com/office/drawing/2014/main" id="{AC4DA29A-E742-4DDF-8A67-5454D398B6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B8A27-E581-4889-AE24-A582BC433550}"/>
              </a:ext>
            </a:extLst>
          </p:cNvPr>
          <p:cNvSpPr>
            <a:spLocks noGrp="1"/>
          </p:cNvSpPr>
          <p:nvPr>
            <p:ph type="sldNum" sz="quarter" idx="12"/>
          </p:nvPr>
        </p:nvSpPr>
        <p:spPr/>
        <p:txBody>
          <a:bodyPr/>
          <a:lstStyle/>
          <a:p>
            <a:fld id="{F83BBA6F-CDEA-447F-A6F6-C0A0963A164C}" type="slidenum">
              <a:rPr lang="en-US" smtClean="0"/>
              <a:t>‹#›</a:t>
            </a:fld>
            <a:endParaRPr lang="en-US"/>
          </a:p>
        </p:txBody>
      </p:sp>
    </p:spTree>
    <p:extLst>
      <p:ext uri="{BB962C8B-B14F-4D97-AF65-F5344CB8AC3E}">
        <p14:creationId xmlns:p14="http://schemas.microsoft.com/office/powerpoint/2010/main" val="55567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580B6-FADA-4EE7-B8F8-C1A838E77F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809BA9-BC01-4421-B9CC-43330C775F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ADE86D-11A4-4445-AABC-3B421BD74D55}"/>
              </a:ext>
            </a:extLst>
          </p:cNvPr>
          <p:cNvSpPr>
            <a:spLocks noGrp="1"/>
          </p:cNvSpPr>
          <p:nvPr>
            <p:ph type="dt" sz="half" idx="10"/>
          </p:nvPr>
        </p:nvSpPr>
        <p:spPr/>
        <p:txBody>
          <a:bodyPr/>
          <a:lstStyle/>
          <a:p>
            <a:fld id="{5469A370-0FD8-4824-89F3-A0140777FEEF}" type="datetime1">
              <a:rPr lang="en-US" smtClean="0"/>
              <a:t>1/12/2021</a:t>
            </a:fld>
            <a:endParaRPr lang="en-US"/>
          </a:p>
        </p:txBody>
      </p:sp>
      <p:sp>
        <p:nvSpPr>
          <p:cNvPr id="5" name="Footer Placeholder 4">
            <a:extLst>
              <a:ext uri="{FF2B5EF4-FFF2-40B4-BE49-F238E27FC236}">
                <a16:creationId xmlns:a16="http://schemas.microsoft.com/office/drawing/2014/main" id="{C2A19821-F619-47F2-AE7D-DFDF45184F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1F38B2-8BEB-4FF2-9657-78B78E3649A6}"/>
              </a:ext>
            </a:extLst>
          </p:cNvPr>
          <p:cNvSpPr>
            <a:spLocks noGrp="1"/>
          </p:cNvSpPr>
          <p:nvPr>
            <p:ph type="sldNum" sz="quarter" idx="12"/>
          </p:nvPr>
        </p:nvSpPr>
        <p:spPr/>
        <p:txBody>
          <a:bodyPr/>
          <a:lstStyle/>
          <a:p>
            <a:fld id="{F83BBA6F-CDEA-447F-A6F6-C0A0963A164C}" type="slidenum">
              <a:rPr lang="en-US" smtClean="0"/>
              <a:t>‹#›</a:t>
            </a:fld>
            <a:endParaRPr lang="en-US"/>
          </a:p>
        </p:txBody>
      </p:sp>
    </p:spTree>
    <p:extLst>
      <p:ext uri="{BB962C8B-B14F-4D97-AF65-F5344CB8AC3E}">
        <p14:creationId xmlns:p14="http://schemas.microsoft.com/office/powerpoint/2010/main" val="2287047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BB583-91A1-4C24-91AC-0AA365CA97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68069F-A512-4274-95ED-44ADA5ACAE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32A216-D7DD-4EDE-A09E-369944611713}"/>
              </a:ext>
            </a:extLst>
          </p:cNvPr>
          <p:cNvSpPr>
            <a:spLocks noGrp="1"/>
          </p:cNvSpPr>
          <p:nvPr>
            <p:ph type="dt" sz="half" idx="10"/>
          </p:nvPr>
        </p:nvSpPr>
        <p:spPr/>
        <p:txBody>
          <a:bodyPr/>
          <a:lstStyle/>
          <a:p>
            <a:fld id="{A30207FF-BDEE-4C29-A619-3B5D88E674F2}" type="datetime1">
              <a:rPr lang="en-US" smtClean="0"/>
              <a:t>1/12/2021</a:t>
            </a:fld>
            <a:endParaRPr lang="en-US"/>
          </a:p>
        </p:txBody>
      </p:sp>
      <p:sp>
        <p:nvSpPr>
          <p:cNvPr id="5" name="Footer Placeholder 4">
            <a:extLst>
              <a:ext uri="{FF2B5EF4-FFF2-40B4-BE49-F238E27FC236}">
                <a16:creationId xmlns:a16="http://schemas.microsoft.com/office/drawing/2014/main" id="{1FD9CF70-6071-484F-8A70-D972FBE198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6ABB5E-DB80-4FB3-A94D-AB550DE715B9}"/>
              </a:ext>
            </a:extLst>
          </p:cNvPr>
          <p:cNvSpPr>
            <a:spLocks noGrp="1"/>
          </p:cNvSpPr>
          <p:nvPr>
            <p:ph type="sldNum" sz="quarter" idx="12"/>
          </p:nvPr>
        </p:nvSpPr>
        <p:spPr/>
        <p:txBody>
          <a:bodyPr/>
          <a:lstStyle/>
          <a:p>
            <a:fld id="{F83BBA6F-CDEA-447F-A6F6-C0A0963A164C}" type="slidenum">
              <a:rPr lang="en-US" smtClean="0"/>
              <a:t>‹#›</a:t>
            </a:fld>
            <a:endParaRPr lang="en-US"/>
          </a:p>
        </p:txBody>
      </p:sp>
    </p:spTree>
    <p:extLst>
      <p:ext uri="{BB962C8B-B14F-4D97-AF65-F5344CB8AC3E}">
        <p14:creationId xmlns:p14="http://schemas.microsoft.com/office/powerpoint/2010/main" val="221974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0B353-9E51-437E-A348-FE41ED0031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40D307-4652-487D-BAB7-46699C1562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FD6ED9-4983-4D1B-869F-8FDD61FDB6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D48747-999B-4A44-A16E-21901D10F148}"/>
              </a:ext>
            </a:extLst>
          </p:cNvPr>
          <p:cNvSpPr>
            <a:spLocks noGrp="1"/>
          </p:cNvSpPr>
          <p:nvPr>
            <p:ph type="dt" sz="half" idx="10"/>
          </p:nvPr>
        </p:nvSpPr>
        <p:spPr/>
        <p:txBody>
          <a:bodyPr/>
          <a:lstStyle/>
          <a:p>
            <a:fld id="{13253E67-064F-4ECF-88BE-7E37A37366CA}" type="datetime1">
              <a:rPr lang="en-US" smtClean="0"/>
              <a:t>1/12/2021</a:t>
            </a:fld>
            <a:endParaRPr lang="en-US"/>
          </a:p>
        </p:txBody>
      </p:sp>
      <p:sp>
        <p:nvSpPr>
          <p:cNvPr id="6" name="Footer Placeholder 5">
            <a:extLst>
              <a:ext uri="{FF2B5EF4-FFF2-40B4-BE49-F238E27FC236}">
                <a16:creationId xmlns:a16="http://schemas.microsoft.com/office/drawing/2014/main" id="{0445CA5B-7349-44A0-886D-4034D647DC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CC44CC-1DBB-475E-B0F3-739E758BB580}"/>
              </a:ext>
            </a:extLst>
          </p:cNvPr>
          <p:cNvSpPr>
            <a:spLocks noGrp="1"/>
          </p:cNvSpPr>
          <p:nvPr>
            <p:ph type="sldNum" sz="quarter" idx="12"/>
          </p:nvPr>
        </p:nvSpPr>
        <p:spPr/>
        <p:txBody>
          <a:bodyPr/>
          <a:lstStyle/>
          <a:p>
            <a:fld id="{F83BBA6F-CDEA-447F-A6F6-C0A0963A164C}" type="slidenum">
              <a:rPr lang="en-US" smtClean="0"/>
              <a:t>‹#›</a:t>
            </a:fld>
            <a:endParaRPr lang="en-US"/>
          </a:p>
        </p:txBody>
      </p:sp>
    </p:spTree>
    <p:extLst>
      <p:ext uri="{BB962C8B-B14F-4D97-AF65-F5344CB8AC3E}">
        <p14:creationId xmlns:p14="http://schemas.microsoft.com/office/powerpoint/2010/main" val="335342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55263-B4D2-4B39-B851-1BF8CD459B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467025-F1B6-40BA-999C-0E474E3FC6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75847E-549E-4275-AADA-494897CB49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30B4FB-B9F3-435F-B3D3-D16DB7D63D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2E665F-6BD0-486C-81DB-8D4A227389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E76886-0B75-4EA3-9B4A-BF3E50E8E96C}"/>
              </a:ext>
            </a:extLst>
          </p:cNvPr>
          <p:cNvSpPr>
            <a:spLocks noGrp="1"/>
          </p:cNvSpPr>
          <p:nvPr>
            <p:ph type="dt" sz="half" idx="10"/>
          </p:nvPr>
        </p:nvSpPr>
        <p:spPr/>
        <p:txBody>
          <a:bodyPr/>
          <a:lstStyle/>
          <a:p>
            <a:fld id="{C80D1D62-1110-41E6-8469-382180E44164}" type="datetime1">
              <a:rPr lang="en-US" smtClean="0"/>
              <a:t>1/12/2021</a:t>
            </a:fld>
            <a:endParaRPr lang="en-US"/>
          </a:p>
        </p:txBody>
      </p:sp>
      <p:sp>
        <p:nvSpPr>
          <p:cNvPr id="8" name="Footer Placeholder 7">
            <a:extLst>
              <a:ext uri="{FF2B5EF4-FFF2-40B4-BE49-F238E27FC236}">
                <a16:creationId xmlns:a16="http://schemas.microsoft.com/office/drawing/2014/main" id="{6FA765C0-F2B2-46B6-B51D-02BF135DC5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D23EFC-AAD6-48F1-9AD8-61D98D3961AE}"/>
              </a:ext>
            </a:extLst>
          </p:cNvPr>
          <p:cNvSpPr>
            <a:spLocks noGrp="1"/>
          </p:cNvSpPr>
          <p:nvPr>
            <p:ph type="sldNum" sz="quarter" idx="12"/>
          </p:nvPr>
        </p:nvSpPr>
        <p:spPr/>
        <p:txBody>
          <a:bodyPr/>
          <a:lstStyle/>
          <a:p>
            <a:fld id="{F83BBA6F-CDEA-447F-A6F6-C0A0963A164C}" type="slidenum">
              <a:rPr lang="en-US" smtClean="0"/>
              <a:t>‹#›</a:t>
            </a:fld>
            <a:endParaRPr lang="en-US"/>
          </a:p>
        </p:txBody>
      </p:sp>
    </p:spTree>
    <p:extLst>
      <p:ext uri="{BB962C8B-B14F-4D97-AF65-F5344CB8AC3E}">
        <p14:creationId xmlns:p14="http://schemas.microsoft.com/office/powerpoint/2010/main" val="338011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51A0B-69EA-46F6-BE6C-654A6ECF37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B14E5F-4019-4F32-A5D9-0D68C98D280F}"/>
              </a:ext>
            </a:extLst>
          </p:cNvPr>
          <p:cNvSpPr>
            <a:spLocks noGrp="1"/>
          </p:cNvSpPr>
          <p:nvPr>
            <p:ph type="dt" sz="half" idx="10"/>
          </p:nvPr>
        </p:nvSpPr>
        <p:spPr/>
        <p:txBody>
          <a:bodyPr/>
          <a:lstStyle/>
          <a:p>
            <a:fld id="{96C1689E-C698-4C75-8F42-FFF1F9C07F95}" type="datetime1">
              <a:rPr lang="en-US" smtClean="0"/>
              <a:t>1/12/2021</a:t>
            </a:fld>
            <a:endParaRPr lang="en-US"/>
          </a:p>
        </p:txBody>
      </p:sp>
      <p:sp>
        <p:nvSpPr>
          <p:cNvPr id="4" name="Footer Placeholder 3">
            <a:extLst>
              <a:ext uri="{FF2B5EF4-FFF2-40B4-BE49-F238E27FC236}">
                <a16:creationId xmlns:a16="http://schemas.microsoft.com/office/drawing/2014/main" id="{3B04D824-48B1-4889-A0A5-E325EB8982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520FA0-B647-42A8-9E3D-015105A9875A}"/>
              </a:ext>
            </a:extLst>
          </p:cNvPr>
          <p:cNvSpPr>
            <a:spLocks noGrp="1"/>
          </p:cNvSpPr>
          <p:nvPr>
            <p:ph type="sldNum" sz="quarter" idx="12"/>
          </p:nvPr>
        </p:nvSpPr>
        <p:spPr/>
        <p:txBody>
          <a:bodyPr/>
          <a:lstStyle/>
          <a:p>
            <a:fld id="{F83BBA6F-CDEA-447F-A6F6-C0A0963A164C}" type="slidenum">
              <a:rPr lang="en-US" smtClean="0"/>
              <a:t>‹#›</a:t>
            </a:fld>
            <a:endParaRPr lang="en-US"/>
          </a:p>
        </p:txBody>
      </p:sp>
    </p:spTree>
    <p:extLst>
      <p:ext uri="{BB962C8B-B14F-4D97-AF65-F5344CB8AC3E}">
        <p14:creationId xmlns:p14="http://schemas.microsoft.com/office/powerpoint/2010/main" val="2280683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B04FF7-1500-4A4B-89F5-62F4128C9EAF}"/>
              </a:ext>
            </a:extLst>
          </p:cNvPr>
          <p:cNvSpPr>
            <a:spLocks noGrp="1"/>
          </p:cNvSpPr>
          <p:nvPr>
            <p:ph type="dt" sz="half" idx="10"/>
          </p:nvPr>
        </p:nvSpPr>
        <p:spPr/>
        <p:txBody>
          <a:bodyPr/>
          <a:lstStyle/>
          <a:p>
            <a:fld id="{31BBF8AD-5415-4F46-97BE-B7D0AAA37707}" type="datetime1">
              <a:rPr lang="en-US" smtClean="0"/>
              <a:t>1/12/2021</a:t>
            </a:fld>
            <a:endParaRPr lang="en-US"/>
          </a:p>
        </p:txBody>
      </p:sp>
      <p:sp>
        <p:nvSpPr>
          <p:cNvPr id="3" name="Footer Placeholder 2">
            <a:extLst>
              <a:ext uri="{FF2B5EF4-FFF2-40B4-BE49-F238E27FC236}">
                <a16:creationId xmlns:a16="http://schemas.microsoft.com/office/drawing/2014/main" id="{A251F252-CD54-490F-AE00-2EE91AE93C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62C681-81E6-4C5E-BC72-A2DA5E192D27}"/>
              </a:ext>
            </a:extLst>
          </p:cNvPr>
          <p:cNvSpPr>
            <a:spLocks noGrp="1"/>
          </p:cNvSpPr>
          <p:nvPr>
            <p:ph type="sldNum" sz="quarter" idx="12"/>
          </p:nvPr>
        </p:nvSpPr>
        <p:spPr/>
        <p:txBody>
          <a:bodyPr/>
          <a:lstStyle/>
          <a:p>
            <a:fld id="{F83BBA6F-CDEA-447F-A6F6-C0A0963A164C}" type="slidenum">
              <a:rPr lang="en-US" smtClean="0"/>
              <a:t>‹#›</a:t>
            </a:fld>
            <a:endParaRPr lang="en-US"/>
          </a:p>
        </p:txBody>
      </p:sp>
    </p:spTree>
    <p:extLst>
      <p:ext uri="{BB962C8B-B14F-4D97-AF65-F5344CB8AC3E}">
        <p14:creationId xmlns:p14="http://schemas.microsoft.com/office/powerpoint/2010/main" val="1869287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3F49E-D87C-4292-A490-DF2B061270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D20BB6-96E4-47C3-96FD-B1265D9D8D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432FB9-3820-40FD-8CED-BF7DE43567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D3CF26-0BB4-41C0-B442-019384D8FC2B}"/>
              </a:ext>
            </a:extLst>
          </p:cNvPr>
          <p:cNvSpPr>
            <a:spLocks noGrp="1"/>
          </p:cNvSpPr>
          <p:nvPr>
            <p:ph type="dt" sz="half" idx="10"/>
          </p:nvPr>
        </p:nvSpPr>
        <p:spPr/>
        <p:txBody>
          <a:bodyPr/>
          <a:lstStyle/>
          <a:p>
            <a:fld id="{267FEED4-007E-46FE-9FF4-22F7329219C5}" type="datetime1">
              <a:rPr lang="en-US" smtClean="0"/>
              <a:t>1/12/2021</a:t>
            </a:fld>
            <a:endParaRPr lang="en-US"/>
          </a:p>
        </p:txBody>
      </p:sp>
      <p:sp>
        <p:nvSpPr>
          <p:cNvPr id="6" name="Footer Placeholder 5">
            <a:extLst>
              <a:ext uri="{FF2B5EF4-FFF2-40B4-BE49-F238E27FC236}">
                <a16:creationId xmlns:a16="http://schemas.microsoft.com/office/drawing/2014/main" id="{EDE64242-95E6-4981-8E11-354E50BD53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863FFE-A80C-4D7D-A1B2-19DBEB493BA9}"/>
              </a:ext>
            </a:extLst>
          </p:cNvPr>
          <p:cNvSpPr>
            <a:spLocks noGrp="1"/>
          </p:cNvSpPr>
          <p:nvPr>
            <p:ph type="sldNum" sz="quarter" idx="12"/>
          </p:nvPr>
        </p:nvSpPr>
        <p:spPr/>
        <p:txBody>
          <a:bodyPr/>
          <a:lstStyle/>
          <a:p>
            <a:fld id="{F83BBA6F-CDEA-447F-A6F6-C0A0963A164C}" type="slidenum">
              <a:rPr lang="en-US" smtClean="0"/>
              <a:t>‹#›</a:t>
            </a:fld>
            <a:endParaRPr lang="en-US"/>
          </a:p>
        </p:txBody>
      </p:sp>
    </p:spTree>
    <p:extLst>
      <p:ext uri="{BB962C8B-B14F-4D97-AF65-F5344CB8AC3E}">
        <p14:creationId xmlns:p14="http://schemas.microsoft.com/office/powerpoint/2010/main" val="4193443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44ADD-691C-4AED-A84F-5A7F2BF5AF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E3560C-10EA-4B26-A858-8AE0686AD7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3E3D79-E7E1-4F08-9775-3A3689D6A4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463062-FEFA-40AF-AECD-CCE591B2434D}"/>
              </a:ext>
            </a:extLst>
          </p:cNvPr>
          <p:cNvSpPr>
            <a:spLocks noGrp="1"/>
          </p:cNvSpPr>
          <p:nvPr>
            <p:ph type="dt" sz="half" idx="10"/>
          </p:nvPr>
        </p:nvSpPr>
        <p:spPr/>
        <p:txBody>
          <a:bodyPr/>
          <a:lstStyle/>
          <a:p>
            <a:fld id="{581B2869-00E9-431F-AD74-551FE13749F6}" type="datetime1">
              <a:rPr lang="en-US" smtClean="0"/>
              <a:t>1/12/2021</a:t>
            </a:fld>
            <a:endParaRPr lang="en-US"/>
          </a:p>
        </p:txBody>
      </p:sp>
      <p:sp>
        <p:nvSpPr>
          <p:cNvPr id="6" name="Footer Placeholder 5">
            <a:extLst>
              <a:ext uri="{FF2B5EF4-FFF2-40B4-BE49-F238E27FC236}">
                <a16:creationId xmlns:a16="http://schemas.microsoft.com/office/drawing/2014/main" id="{8204BE54-B9B6-4910-9BF4-D713ECDCB8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EE3900-3C82-4EC5-A084-28BB032A2AE6}"/>
              </a:ext>
            </a:extLst>
          </p:cNvPr>
          <p:cNvSpPr>
            <a:spLocks noGrp="1"/>
          </p:cNvSpPr>
          <p:nvPr>
            <p:ph type="sldNum" sz="quarter" idx="12"/>
          </p:nvPr>
        </p:nvSpPr>
        <p:spPr/>
        <p:txBody>
          <a:bodyPr/>
          <a:lstStyle/>
          <a:p>
            <a:fld id="{F83BBA6F-CDEA-447F-A6F6-C0A0963A164C}" type="slidenum">
              <a:rPr lang="en-US" smtClean="0"/>
              <a:t>‹#›</a:t>
            </a:fld>
            <a:endParaRPr lang="en-US"/>
          </a:p>
        </p:txBody>
      </p:sp>
    </p:spTree>
    <p:extLst>
      <p:ext uri="{BB962C8B-B14F-4D97-AF65-F5344CB8AC3E}">
        <p14:creationId xmlns:p14="http://schemas.microsoft.com/office/powerpoint/2010/main" val="371644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F79961-0157-43E0-BFAB-857BD806F1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793005-87BD-4F7C-A23B-422362E6D3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A6514C-6ED8-4A25-89A5-1C83689FCA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B43399-677F-453F-980E-2E25EE41BE2E}" type="datetime1">
              <a:rPr lang="en-US" smtClean="0"/>
              <a:t>1/12/2021</a:t>
            </a:fld>
            <a:endParaRPr lang="en-US"/>
          </a:p>
        </p:txBody>
      </p:sp>
      <p:sp>
        <p:nvSpPr>
          <p:cNvPr id="5" name="Footer Placeholder 4">
            <a:extLst>
              <a:ext uri="{FF2B5EF4-FFF2-40B4-BE49-F238E27FC236}">
                <a16:creationId xmlns:a16="http://schemas.microsoft.com/office/drawing/2014/main" id="{B6D3AF3E-C027-4028-9F2D-DFD94F6129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2269F37-0CCE-4B8E-A2CA-83E528543C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3BBA6F-CDEA-447F-A6F6-C0A0963A164C}" type="slidenum">
              <a:rPr lang="en-US" smtClean="0"/>
              <a:t>‹#›</a:t>
            </a:fld>
            <a:endParaRPr lang="en-US"/>
          </a:p>
        </p:txBody>
      </p:sp>
    </p:spTree>
    <p:extLst>
      <p:ext uri="{BB962C8B-B14F-4D97-AF65-F5344CB8AC3E}">
        <p14:creationId xmlns:p14="http://schemas.microsoft.com/office/powerpoint/2010/main" val="3450721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FDD2C-A06C-4CE1-A4DA-184F853E5409}"/>
              </a:ext>
            </a:extLst>
          </p:cNvPr>
          <p:cNvSpPr>
            <a:spLocks noGrp="1"/>
          </p:cNvSpPr>
          <p:nvPr>
            <p:ph type="ctrTitle"/>
          </p:nvPr>
        </p:nvSpPr>
        <p:spPr/>
        <p:txBody>
          <a:bodyPr/>
          <a:lstStyle/>
          <a:p>
            <a:r>
              <a:rPr lang="en-US" dirty="0"/>
              <a:t>US 1964 and 1974 Trade Acts </a:t>
            </a:r>
            <a:br>
              <a:rPr lang="en-US" dirty="0"/>
            </a:br>
            <a:r>
              <a:rPr lang="en-US" dirty="0"/>
              <a:t>(Section 201, 232,301)</a:t>
            </a:r>
          </a:p>
        </p:txBody>
      </p:sp>
      <p:sp>
        <p:nvSpPr>
          <p:cNvPr id="3" name="Subtitle 2">
            <a:extLst>
              <a:ext uri="{FF2B5EF4-FFF2-40B4-BE49-F238E27FC236}">
                <a16:creationId xmlns:a16="http://schemas.microsoft.com/office/drawing/2014/main" id="{0F02C79D-F5E6-43BB-BD01-D8FAECBE3533}"/>
              </a:ext>
            </a:extLst>
          </p:cNvPr>
          <p:cNvSpPr>
            <a:spLocks noGrp="1"/>
          </p:cNvSpPr>
          <p:nvPr>
            <p:ph type="subTitle" idx="1"/>
          </p:nvPr>
        </p:nvSpPr>
        <p:spPr/>
        <p:txBody>
          <a:bodyPr/>
          <a:lstStyle/>
          <a:p>
            <a:r>
              <a:rPr lang="en-US" dirty="0"/>
              <a:t>Parsons, Fall 2020</a:t>
            </a:r>
          </a:p>
        </p:txBody>
      </p:sp>
      <p:sp>
        <p:nvSpPr>
          <p:cNvPr id="4" name="Slide Number Placeholder 3">
            <a:extLst>
              <a:ext uri="{FF2B5EF4-FFF2-40B4-BE49-F238E27FC236}">
                <a16:creationId xmlns:a16="http://schemas.microsoft.com/office/drawing/2014/main" id="{277DAE1E-8E8B-400D-AC5B-E0D00643C3A8}"/>
              </a:ext>
            </a:extLst>
          </p:cNvPr>
          <p:cNvSpPr>
            <a:spLocks noGrp="1"/>
          </p:cNvSpPr>
          <p:nvPr>
            <p:ph type="sldNum" sz="quarter" idx="12"/>
          </p:nvPr>
        </p:nvSpPr>
        <p:spPr/>
        <p:txBody>
          <a:bodyPr/>
          <a:lstStyle/>
          <a:p>
            <a:fld id="{F83BBA6F-CDEA-447F-A6F6-C0A0963A164C}" type="slidenum">
              <a:rPr lang="en-US" smtClean="0"/>
              <a:t>1</a:t>
            </a:fld>
            <a:endParaRPr lang="en-US"/>
          </a:p>
        </p:txBody>
      </p:sp>
    </p:spTree>
    <p:extLst>
      <p:ext uri="{BB962C8B-B14F-4D97-AF65-F5344CB8AC3E}">
        <p14:creationId xmlns:p14="http://schemas.microsoft.com/office/powerpoint/2010/main" val="962915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セクション</a:t>
            </a:r>
            <a:r>
              <a:rPr kumimoji="1" lang="en-US" altLang="ja-JP" dirty="0"/>
              <a:t>232</a:t>
            </a:r>
            <a:r>
              <a:rPr kumimoji="1" lang="ja-JP" altLang="en-US" dirty="0"/>
              <a:t>（国家安全保障のため）</a:t>
            </a:r>
          </a:p>
        </p:txBody>
      </p:sp>
      <p:sp>
        <p:nvSpPr>
          <p:cNvPr id="3" name="コンテンツ プレースホルダー 2"/>
          <p:cNvSpPr>
            <a:spLocks noGrp="1"/>
          </p:cNvSpPr>
          <p:nvPr>
            <p:ph idx="1"/>
          </p:nvPr>
        </p:nvSpPr>
        <p:spPr>
          <a:xfrm>
            <a:off x="838200" y="1825625"/>
            <a:ext cx="10792326" cy="4351338"/>
          </a:xfrm>
        </p:spPr>
        <p:txBody>
          <a:bodyPr>
            <a:normAutofit/>
          </a:bodyPr>
          <a:lstStyle/>
          <a:p>
            <a:r>
              <a:rPr kumimoji="1" lang="ja-JP" altLang="en-US" dirty="0"/>
              <a:t>あまり使われない</a:t>
            </a:r>
            <a:endParaRPr kumimoji="1" lang="en-US" altLang="ja-JP" dirty="0"/>
          </a:p>
          <a:p>
            <a:pPr marL="0" indent="0">
              <a:buNone/>
            </a:pPr>
            <a:endParaRPr kumimoji="1" lang="en-US" altLang="ja-JP" dirty="0"/>
          </a:p>
          <a:p>
            <a:r>
              <a:rPr kumimoji="1" lang="ja-JP" altLang="en-US" dirty="0"/>
              <a:t>最近ではトランプ政権が中国や他の国々からの鉄鋼に使いました</a:t>
            </a:r>
            <a:endParaRPr kumimoji="1" lang="en-US" altLang="ja-JP" dirty="0"/>
          </a:p>
          <a:p>
            <a:pPr marL="0" indent="0">
              <a:buNone/>
            </a:pPr>
            <a:endParaRPr kumimoji="1" lang="en-US" altLang="ja-JP" dirty="0"/>
          </a:p>
          <a:p>
            <a:r>
              <a:rPr lang="ja-JP" altLang="en-US" dirty="0"/>
              <a:t>「</a:t>
            </a:r>
            <a:r>
              <a:rPr lang="ja-JP" altLang="ja-JP" dirty="0"/>
              <a:t>1962年の米国通商拡大法のこのセクションは、商務省が国家安全保障に対する輸入の影響を調査することを許可しています。開始から270日以内に大統領に報告しなければならず、輸入を制限するための行動を推奨するかもしれない。」</a:t>
            </a:r>
            <a:r>
              <a:rPr lang="en-US" altLang="ja-JP" dirty="0" err="1"/>
              <a:t>Deardorff</a:t>
            </a:r>
            <a:r>
              <a:rPr lang="ja-JP" altLang="en-US" dirty="0"/>
              <a:t>より</a:t>
            </a:r>
            <a:endParaRPr kumimoji="1"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F83BBA6F-CDEA-447F-A6F6-C0A0963A164C}" type="slidenum">
              <a:rPr lang="en-US" smtClean="0"/>
              <a:t>10</a:t>
            </a:fld>
            <a:endParaRPr lang="en-US"/>
          </a:p>
        </p:txBody>
      </p:sp>
    </p:spTree>
    <p:extLst>
      <p:ext uri="{BB962C8B-B14F-4D97-AF65-F5344CB8AC3E}">
        <p14:creationId xmlns:p14="http://schemas.microsoft.com/office/powerpoint/2010/main" val="2654298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セクション</a:t>
            </a:r>
            <a:r>
              <a:rPr kumimoji="1" lang="en-US" altLang="ja-JP" dirty="0"/>
              <a:t>301</a:t>
            </a:r>
            <a:r>
              <a:rPr kumimoji="1" lang="ja-JP" altLang="en-US" dirty="0"/>
              <a:t>（</a:t>
            </a:r>
            <a:r>
              <a:rPr kumimoji="1" lang="en-US" altLang="ja-JP" dirty="0"/>
              <a:t>1974</a:t>
            </a:r>
            <a:r>
              <a:rPr kumimoji="1" lang="ja-JP" altLang="en-US" dirty="0"/>
              <a:t>年の通商法より）</a:t>
            </a:r>
          </a:p>
        </p:txBody>
      </p:sp>
      <p:sp>
        <p:nvSpPr>
          <p:cNvPr id="3" name="コンテンツ プレースホルダー 2"/>
          <p:cNvSpPr>
            <a:spLocks noGrp="1"/>
          </p:cNvSpPr>
          <p:nvPr>
            <p:ph idx="1"/>
          </p:nvPr>
        </p:nvSpPr>
        <p:spPr/>
        <p:txBody>
          <a:bodyPr/>
          <a:lstStyle/>
          <a:p>
            <a:r>
              <a:rPr kumimoji="1" lang="ja-JP" altLang="en-US" dirty="0"/>
              <a:t>外国政府の</a:t>
            </a:r>
            <a:r>
              <a:rPr kumimoji="1" lang="ja-JP" altLang="en-US" b="1" dirty="0"/>
              <a:t>違法または不公正な行動</a:t>
            </a:r>
            <a:r>
              <a:rPr kumimoji="1" lang="ja-JP" altLang="en-US" dirty="0"/>
              <a:t>によって商業的利益が損なわれた場合に、民間団体が米国政府を通じて救済を求めることを許可する米国貿易法の規定。（</a:t>
            </a:r>
            <a:r>
              <a:rPr kumimoji="1" lang="en-US" altLang="ja-JP" dirty="0" err="1"/>
              <a:t>Deardorff</a:t>
            </a:r>
            <a:r>
              <a:rPr kumimoji="1" lang="ja-JP" altLang="en-US" dirty="0"/>
              <a:t>より）</a:t>
            </a:r>
            <a:endParaRPr kumimoji="1" lang="en-US" altLang="ja-JP" dirty="0"/>
          </a:p>
          <a:p>
            <a:r>
              <a:rPr kumimoji="1" lang="ja-JP" altLang="en-US" dirty="0"/>
              <a:t>使用頻度は低いです。</a:t>
            </a:r>
            <a:r>
              <a:rPr kumimoji="1" lang="en-US" altLang="ja-JP" dirty="0"/>
              <a:t>1980</a:t>
            </a:r>
            <a:r>
              <a:rPr kumimoji="1" lang="ja-JP" altLang="en-US" dirty="0"/>
              <a:t>年代に日本のたばこや半導体に対して使われました。</a:t>
            </a:r>
            <a:endParaRPr kumimoji="1" lang="en-US" altLang="ja-JP" dirty="0"/>
          </a:p>
          <a:p>
            <a:r>
              <a:rPr kumimoji="1" lang="ja-JP" altLang="en-US" dirty="0"/>
              <a:t>最近ではトランプ政権により中国に対して使われました。これは、中国が企業秘密を米国から中国企業または中国政府に不当に譲渡しているという非難に一部基づいています。 （強制的な技術移転。「</a:t>
            </a:r>
            <a:r>
              <a:rPr kumimoji="1" lang="en-US" altLang="ja-JP" dirty="0"/>
              <a:t>FTT</a:t>
            </a:r>
            <a:r>
              <a:rPr kumimoji="1" lang="ja-JP" altLang="en-US" dirty="0"/>
              <a:t>」および中国の注記を参照。）</a:t>
            </a:r>
          </a:p>
        </p:txBody>
      </p:sp>
      <p:sp>
        <p:nvSpPr>
          <p:cNvPr id="4" name="スライド番号プレースホルダー 3"/>
          <p:cNvSpPr>
            <a:spLocks noGrp="1"/>
          </p:cNvSpPr>
          <p:nvPr>
            <p:ph type="sldNum" sz="quarter" idx="12"/>
          </p:nvPr>
        </p:nvSpPr>
        <p:spPr/>
        <p:txBody>
          <a:bodyPr/>
          <a:lstStyle/>
          <a:p>
            <a:fld id="{F83BBA6F-CDEA-447F-A6F6-C0A0963A164C}" type="slidenum">
              <a:rPr lang="en-US" smtClean="0"/>
              <a:t>11</a:t>
            </a:fld>
            <a:endParaRPr lang="en-US"/>
          </a:p>
        </p:txBody>
      </p:sp>
    </p:spTree>
    <p:extLst>
      <p:ext uri="{BB962C8B-B14F-4D97-AF65-F5344CB8AC3E}">
        <p14:creationId xmlns:p14="http://schemas.microsoft.com/office/powerpoint/2010/main" val="67303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ADD</a:t>
            </a:r>
            <a:r>
              <a:rPr kumimoji="1" lang="ja-JP" altLang="en-US" dirty="0"/>
              <a:t>については私のノートを、</a:t>
            </a:r>
            <a:r>
              <a:rPr kumimoji="1" lang="en-US" altLang="ja-JP" dirty="0"/>
              <a:t>CVDs</a:t>
            </a:r>
            <a:r>
              <a:rPr kumimoji="1" lang="ja-JP" altLang="en-US" dirty="0"/>
              <a:t>については小田の第</a:t>
            </a:r>
            <a:r>
              <a:rPr kumimoji="1" lang="en-US" altLang="ja-JP" dirty="0"/>
              <a:t>10</a:t>
            </a:r>
            <a:r>
              <a:rPr kumimoji="1" lang="ja-JP" altLang="en-US" dirty="0"/>
              <a:t>章を参照のこと）</a:t>
            </a:r>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F83BBA6F-CDEA-447F-A6F6-C0A0963A164C}" type="slidenum">
              <a:rPr lang="en-US" smtClean="0"/>
              <a:t>12</a:t>
            </a:fld>
            <a:endParaRPr lang="en-US"/>
          </a:p>
        </p:txBody>
      </p:sp>
    </p:spTree>
    <p:extLst>
      <p:ext uri="{BB962C8B-B14F-4D97-AF65-F5344CB8AC3E}">
        <p14:creationId xmlns:p14="http://schemas.microsoft.com/office/powerpoint/2010/main" val="754056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E1254-BF53-401C-825A-F80FD5E2C765}"/>
              </a:ext>
            </a:extLst>
          </p:cNvPr>
          <p:cNvSpPr>
            <a:spLocks noGrp="1"/>
          </p:cNvSpPr>
          <p:nvPr>
            <p:ph type="title"/>
          </p:nvPr>
        </p:nvSpPr>
        <p:spPr/>
        <p:txBody>
          <a:bodyPr/>
          <a:lstStyle/>
          <a:p>
            <a:r>
              <a:rPr lang="en-US" dirty="0"/>
              <a:t>There are various ‘sections’ of 1974 Act</a:t>
            </a:r>
          </a:p>
        </p:txBody>
      </p:sp>
      <p:sp>
        <p:nvSpPr>
          <p:cNvPr id="3" name="Content Placeholder 2">
            <a:extLst>
              <a:ext uri="{FF2B5EF4-FFF2-40B4-BE49-F238E27FC236}">
                <a16:creationId xmlns:a16="http://schemas.microsoft.com/office/drawing/2014/main" id="{AEB4F6EF-8011-44F1-ABFE-905283A8F2B7}"/>
              </a:ext>
            </a:extLst>
          </p:cNvPr>
          <p:cNvSpPr>
            <a:spLocks noGrp="1"/>
          </p:cNvSpPr>
          <p:nvPr>
            <p:ph idx="1"/>
          </p:nvPr>
        </p:nvSpPr>
        <p:spPr/>
        <p:txBody>
          <a:bodyPr>
            <a:normAutofit lnSpcReduction="10000"/>
          </a:bodyPr>
          <a:lstStyle/>
          <a:p>
            <a:r>
              <a:rPr lang="en-US" dirty="0"/>
              <a:t>These `Sections` allow for special circumstances where the US can temporarily raise tariffs against a specific country or product from a specific country.</a:t>
            </a:r>
          </a:p>
          <a:p>
            <a:r>
              <a:rPr lang="en-US" dirty="0"/>
              <a:t>These are different from ADDs and CVDs, but are similar in many ways. </a:t>
            </a:r>
          </a:p>
          <a:p>
            <a:r>
              <a:rPr lang="en-US" dirty="0"/>
              <a:t>They are sometimes called `Temporary Trade Barriers` (TTBs)</a:t>
            </a:r>
          </a:p>
          <a:p>
            <a:r>
              <a:rPr lang="en-US" dirty="0"/>
              <a:t>In summary, Sections 201, 232, and 301 of the 1974 Trade Act, but also ADD and CVDs are all considered `TTBs`</a:t>
            </a:r>
          </a:p>
          <a:p>
            <a:r>
              <a:rPr lang="en-US" dirty="0"/>
              <a:t>Section, 201, 232, and 301 are also sometimes called `safeguard` measures` (in GATT/WTO).</a:t>
            </a:r>
          </a:p>
        </p:txBody>
      </p:sp>
      <p:sp>
        <p:nvSpPr>
          <p:cNvPr id="4" name="Slide Number Placeholder 3">
            <a:extLst>
              <a:ext uri="{FF2B5EF4-FFF2-40B4-BE49-F238E27FC236}">
                <a16:creationId xmlns:a16="http://schemas.microsoft.com/office/drawing/2014/main" id="{E792BAF4-56D7-4BDE-A772-FF1D83B45E5B}"/>
              </a:ext>
            </a:extLst>
          </p:cNvPr>
          <p:cNvSpPr>
            <a:spLocks noGrp="1"/>
          </p:cNvSpPr>
          <p:nvPr>
            <p:ph type="sldNum" sz="quarter" idx="12"/>
          </p:nvPr>
        </p:nvSpPr>
        <p:spPr/>
        <p:txBody>
          <a:bodyPr/>
          <a:lstStyle/>
          <a:p>
            <a:fld id="{F83BBA6F-CDEA-447F-A6F6-C0A0963A164C}" type="slidenum">
              <a:rPr lang="en-US" smtClean="0"/>
              <a:t>2</a:t>
            </a:fld>
            <a:endParaRPr lang="en-US"/>
          </a:p>
        </p:txBody>
      </p:sp>
    </p:spTree>
    <p:extLst>
      <p:ext uri="{BB962C8B-B14F-4D97-AF65-F5344CB8AC3E}">
        <p14:creationId xmlns:p14="http://schemas.microsoft.com/office/powerpoint/2010/main" val="1143857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9EE6F-A6B2-4C03-B772-5316F4F08CA0}"/>
              </a:ext>
            </a:extLst>
          </p:cNvPr>
          <p:cNvSpPr>
            <a:spLocks noGrp="1"/>
          </p:cNvSpPr>
          <p:nvPr>
            <p:ph type="title"/>
          </p:nvPr>
        </p:nvSpPr>
        <p:spPr/>
        <p:txBody>
          <a:bodyPr/>
          <a:lstStyle/>
          <a:p>
            <a:r>
              <a:rPr lang="en-US" dirty="0"/>
              <a:t>Section 201 (escape clause)</a:t>
            </a:r>
          </a:p>
        </p:txBody>
      </p:sp>
      <p:sp>
        <p:nvSpPr>
          <p:cNvPr id="3" name="Content Placeholder 2">
            <a:extLst>
              <a:ext uri="{FF2B5EF4-FFF2-40B4-BE49-F238E27FC236}">
                <a16:creationId xmlns:a16="http://schemas.microsoft.com/office/drawing/2014/main" id="{37B47510-7904-4072-9D4A-0C894971CA15}"/>
              </a:ext>
            </a:extLst>
          </p:cNvPr>
          <p:cNvSpPr>
            <a:spLocks noGrp="1"/>
          </p:cNvSpPr>
          <p:nvPr>
            <p:ph idx="1"/>
          </p:nvPr>
        </p:nvSpPr>
        <p:spPr/>
        <p:txBody>
          <a:bodyPr>
            <a:normAutofit/>
          </a:bodyPr>
          <a:lstStyle/>
          <a:p>
            <a:r>
              <a:rPr lang="en-US" dirty="0"/>
              <a:t>US used this several times (against Japanese steel in 2001) and more recently against Chinese solar panels in 2017.</a:t>
            </a:r>
          </a:p>
          <a:p>
            <a:endParaRPr lang="en-US" dirty="0"/>
          </a:p>
          <a:p>
            <a:r>
              <a:rPr lang="en-US" dirty="0"/>
              <a:t>“The U.S. statute (section 201, 1974 trade act) that permits imports to be restricted, for a limited time and on a nondiscriminatory basis, if they have caused injury to U.S. firms or workers. The escape clause accords with the Safeguards Clause (Article XIX) of the GATT.” </a:t>
            </a:r>
            <a:r>
              <a:rPr lang="en-US" i="1" dirty="0"/>
              <a:t>From Deardorff`s Glossary</a:t>
            </a:r>
            <a:r>
              <a:rPr lang="en-US" dirty="0"/>
              <a:t>:</a:t>
            </a:r>
          </a:p>
          <a:p>
            <a:r>
              <a:rPr lang="en-US" dirty="0"/>
              <a:t>http://www-personal.umich.edu/~alandear/glossary/s.html#Section232</a:t>
            </a:r>
          </a:p>
        </p:txBody>
      </p:sp>
      <p:sp>
        <p:nvSpPr>
          <p:cNvPr id="4" name="Slide Number Placeholder 3">
            <a:extLst>
              <a:ext uri="{FF2B5EF4-FFF2-40B4-BE49-F238E27FC236}">
                <a16:creationId xmlns:a16="http://schemas.microsoft.com/office/drawing/2014/main" id="{043F9ED2-C516-4EEC-90B5-9801BCE1A309}"/>
              </a:ext>
            </a:extLst>
          </p:cNvPr>
          <p:cNvSpPr>
            <a:spLocks noGrp="1"/>
          </p:cNvSpPr>
          <p:nvPr>
            <p:ph type="sldNum" sz="quarter" idx="12"/>
          </p:nvPr>
        </p:nvSpPr>
        <p:spPr/>
        <p:txBody>
          <a:bodyPr/>
          <a:lstStyle/>
          <a:p>
            <a:fld id="{F83BBA6F-CDEA-447F-A6F6-C0A0963A164C}" type="slidenum">
              <a:rPr lang="en-US" smtClean="0"/>
              <a:t>3</a:t>
            </a:fld>
            <a:endParaRPr lang="en-US"/>
          </a:p>
        </p:txBody>
      </p:sp>
    </p:spTree>
    <p:extLst>
      <p:ext uri="{BB962C8B-B14F-4D97-AF65-F5344CB8AC3E}">
        <p14:creationId xmlns:p14="http://schemas.microsoft.com/office/powerpoint/2010/main" val="3214911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C7197-BBAF-47FD-9A17-5C68D2B87E52}"/>
              </a:ext>
            </a:extLst>
          </p:cNvPr>
          <p:cNvSpPr>
            <a:spLocks noGrp="1"/>
          </p:cNvSpPr>
          <p:nvPr>
            <p:ph type="title"/>
          </p:nvPr>
        </p:nvSpPr>
        <p:spPr/>
        <p:txBody>
          <a:bodyPr/>
          <a:lstStyle/>
          <a:p>
            <a:r>
              <a:rPr lang="en-US" dirty="0"/>
              <a:t>Section 232 (for reasons of National Security)</a:t>
            </a:r>
          </a:p>
        </p:txBody>
      </p:sp>
      <p:sp>
        <p:nvSpPr>
          <p:cNvPr id="3" name="Content Placeholder 2">
            <a:extLst>
              <a:ext uri="{FF2B5EF4-FFF2-40B4-BE49-F238E27FC236}">
                <a16:creationId xmlns:a16="http://schemas.microsoft.com/office/drawing/2014/main" id="{5BC5887A-8D54-4ECE-B70C-4251782A142A}"/>
              </a:ext>
            </a:extLst>
          </p:cNvPr>
          <p:cNvSpPr>
            <a:spLocks noGrp="1"/>
          </p:cNvSpPr>
          <p:nvPr>
            <p:ph idx="1"/>
          </p:nvPr>
        </p:nvSpPr>
        <p:spPr/>
        <p:txBody>
          <a:bodyPr/>
          <a:lstStyle/>
          <a:p>
            <a:r>
              <a:rPr lang="en-US" dirty="0"/>
              <a:t>Less often used.</a:t>
            </a:r>
          </a:p>
          <a:p>
            <a:r>
              <a:rPr lang="en-US" dirty="0"/>
              <a:t>Used recently by Trump administration on imports of Steel from China, but other countries as well.</a:t>
            </a:r>
          </a:p>
          <a:p>
            <a:r>
              <a:rPr lang="en-US" dirty="0"/>
              <a:t>“This section of the US Trade Expansion Act of </a:t>
            </a:r>
            <a:r>
              <a:rPr lang="en-US" b="1" dirty="0"/>
              <a:t>1962 </a:t>
            </a:r>
            <a:r>
              <a:rPr lang="en-US" dirty="0"/>
              <a:t>authorizes the Department of Commerce to investigate the effect of imports on </a:t>
            </a:r>
            <a:r>
              <a:rPr lang="en-US" b="1" dirty="0"/>
              <a:t>national security</a:t>
            </a:r>
            <a:r>
              <a:rPr lang="en-US" dirty="0"/>
              <a:t>. It must report to the President within 270 days of initiation and may recommend action to limit imports.” </a:t>
            </a:r>
            <a:r>
              <a:rPr lang="en-US" i="1" dirty="0"/>
              <a:t>from Deardorff</a:t>
            </a:r>
          </a:p>
        </p:txBody>
      </p:sp>
      <p:sp>
        <p:nvSpPr>
          <p:cNvPr id="4" name="Slide Number Placeholder 3">
            <a:extLst>
              <a:ext uri="{FF2B5EF4-FFF2-40B4-BE49-F238E27FC236}">
                <a16:creationId xmlns:a16="http://schemas.microsoft.com/office/drawing/2014/main" id="{DB909303-7747-4E9E-8AE3-1B720DBBA7F4}"/>
              </a:ext>
            </a:extLst>
          </p:cNvPr>
          <p:cNvSpPr>
            <a:spLocks noGrp="1"/>
          </p:cNvSpPr>
          <p:nvPr>
            <p:ph type="sldNum" sz="quarter" idx="12"/>
          </p:nvPr>
        </p:nvSpPr>
        <p:spPr/>
        <p:txBody>
          <a:bodyPr/>
          <a:lstStyle/>
          <a:p>
            <a:fld id="{F83BBA6F-CDEA-447F-A6F6-C0A0963A164C}" type="slidenum">
              <a:rPr lang="en-US" smtClean="0"/>
              <a:t>4</a:t>
            </a:fld>
            <a:endParaRPr lang="en-US"/>
          </a:p>
        </p:txBody>
      </p:sp>
    </p:spTree>
    <p:extLst>
      <p:ext uri="{BB962C8B-B14F-4D97-AF65-F5344CB8AC3E}">
        <p14:creationId xmlns:p14="http://schemas.microsoft.com/office/powerpoint/2010/main" val="3309163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D52D5-E984-47B4-94DE-3A9D8B7CAD0A}"/>
              </a:ext>
            </a:extLst>
          </p:cNvPr>
          <p:cNvSpPr>
            <a:spLocks noGrp="1"/>
          </p:cNvSpPr>
          <p:nvPr>
            <p:ph type="title"/>
          </p:nvPr>
        </p:nvSpPr>
        <p:spPr/>
        <p:txBody>
          <a:bodyPr/>
          <a:lstStyle/>
          <a:p>
            <a:r>
              <a:rPr lang="en-US" dirty="0"/>
              <a:t>Section 301 (also from 1974 Act)</a:t>
            </a:r>
          </a:p>
        </p:txBody>
      </p:sp>
      <p:sp>
        <p:nvSpPr>
          <p:cNvPr id="3" name="Content Placeholder 2">
            <a:extLst>
              <a:ext uri="{FF2B5EF4-FFF2-40B4-BE49-F238E27FC236}">
                <a16:creationId xmlns:a16="http://schemas.microsoft.com/office/drawing/2014/main" id="{2EE739E7-D80B-4061-86A1-2AA71014420D}"/>
              </a:ext>
            </a:extLst>
          </p:cNvPr>
          <p:cNvSpPr>
            <a:spLocks noGrp="1"/>
          </p:cNvSpPr>
          <p:nvPr>
            <p:ph idx="1"/>
          </p:nvPr>
        </p:nvSpPr>
        <p:spPr/>
        <p:txBody>
          <a:bodyPr/>
          <a:lstStyle/>
          <a:p>
            <a:r>
              <a:rPr lang="en-US" dirty="0"/>
              <a:t>	“The provision of U.S. trade law that permits private parties to seek redress through the U.S. government if their commercial interests have been harmed by </a:t>
            </a:r>
            <a:r>
              <a:rPr lang="en-US" b="1" dirty="0"/>
              <a:t>illegal or unfair actions </a:t>
            </a:r>
            <a:r>
              <a:rPr lang="en-US" dirty="0"/>
              <a:t>of foreign governments.” </a:t>
            </a:r>
            <a:r>
              <a:rPr lang="en-US" i="1" dirty="0"/>
              <a:t>(from Deardorff)</a:t>
            </a:r>
          </a:p>
          <a:p>
            <a:r>
              <a:rPr lang="en-US" dirty="0"/>
              <a:t>Used infrequently. Used against Japan in late 1980s (in cigars and also in semiconductors)</a:t>
            </a:r>
          </a:p>
          <a:p>
            <a:r>
              <a:rPr lang="en-US" dirty="0"/>
              <a:t>Used currently by Trump administration against China, in part based on accusations that China is unfairly transferring company secrets from US to Chinese firms or the Chinese government. (Forced Technology Transfer. See `FTT` and China notes.)</a:t>
            </a:r>
          </a:p>
        </p:txBody>
      </p:sp>
      <p:sp>
        <p:nvSpPr>
          <p:cNvPr id="4" name="Slide Number Placeholder 3">
            <a:extLst>
              <a:ext uri="{FF2B5EF4-FFF2-40B4-BE49-F238E27FC236}">
                <a16:creationId xmlns:a16="http://schemas.microsoft.com/office/drawing/2014/main" id="{8CE4965C-0614-4E0F-8885-93471E16B7F3}"/>
              </a:ext>
            </a:extLst>
          </p:cNvPr>
          <p:cNvSpPr>
            <a:spLocks noGrp="1"/>
          </p:cNvSpPr>
          <p:nvPr>
            <p:ph type="sldNum" sz="quarter" idx="12"/>
          </p:nvPr>
        </p:nvSpPr>
        <p:spPr/>
        <p:txBody>
          <a:bodyPr/>
          <a:lstStyle/>
          <a:p>
            <a:fld id="{F83BBA6F-CDEA-447F-A6F6-C0A0963A164C}" type="slidenum">
              <a:rPr lang="en-US" smtClean="0"/>
              <a:t>5</a:t>
            </a:fld>
            <a:endParaRPr lang="en-US"/>
          </a:p>
        </p:txBody>
      </p:sp>
    </p:spTree>
    <p:extLst>
      <p:ext uri="{BB962C8B-B14F-4D97-AF65-F5344CB8AC3E}">
        <p14:creationId xmlns:p14="http://schemas.microsoft.com/office/powerpoint/2010/main" val="1586149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DD553-4C8B-4ADF-9A4E-4EA1D7DFC288}"/>
              </a:ext>
            </a:extLst>
          </p:cNvPr>
          <p:cNvSpPr>
            <a:spLocks noGrp="1"/>
          </p:cNvSpPr>
          <p:nvPr>
            <p:ph type="title"/>
          </p:nvPr>
        </p:nvSpPr>
        <p:spPr/>
        <p:txBody>
          <a:bodyPr/>
          <a:lstStyle/>
          <a:p>
            <a:r>
              <a:rPr lang="en-US" dirty="0"/>
              <a:t>For ADD, see my notes, for CVDs (see Oda Chapter 10)</a:t>
            </a:r>
          </a:p>
        </p:txBody>
      </p:sp>
      <p:sp>
        <p:nvSpPr>
          <p:cNvPr id="3" name="Content Placeholder 2">
            <a:extLst>
              <a:ext uri="{FF2B5EF4-FFF2-40B4-BE49-F238E27FC236}">
                <a16:creationId xmlns:a16="http://schemas.microsoft.com/office/drawing/2014/main" id="{6EF6DF50-74E3-4C45-9B7E-6C190C99A5D9}"/>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211A06B2-72A9-4CB9-88E5-BADB27316707}"/>
              </a:ext>
            </a:extLst>
          </p:cNvPr>
          <p:cNvSpPr>
            <a:spLocks noGrp="1"/>
          </p:cNvSpPr>
          <p:nvPr>
            <p:ph type="sldNum" sz="quarter" idx="12"/>
          </p:nvPr>
        </p:nvSpPr>
        <p:spPr/>
        <p:txBody>
          <a:bodyPr/>
          <a:lstStyle/>
          <a:p>
            <a:fld id="{F83BBA6F-CDEA-447F-A6F6-C0A0963A164C}" type="slidenum">
              <a:rPr lang="en-US" smtClean="0"/>
              <a:t>6</a:t>
            </a:fld>
            <a:endParaRPr lang="en-US"/>
          </a:p>
        </p:txBody>
      </p:sp>
    </p:spTree>
    <p:extLst>
      <p:ext uri="{BB962C8B-B14F-4D97-AF65-F5344CB8AC3E}">
        <p14:creationId xmlns:p14="http://schemas.microsoft.com/office/powerpoint/2010/main" val="988792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11945B-E148-4B02-86E9-8B4F4514A38D}"/>
              </a:ext>
            </a:extLst>
          </p:cNvPr>
          <p:cNvSpPr>
            <a:spLocks noGrp="1"/>
          </p:cNvSpPr>
          <p:nvPr>
            <p:ph type="title"/>
          </p:nvPr>
        </p:nvSpPr>
        <p:spPr>
          <a:xfrm>
            <a:off x="838200" y="1322773"/>
            <a:ext cx="10515600" cy="2858610"/>
          </a:xfrm>
        </p:spPr>
        <p:txBody>
          <a:bodyPr>
            <a:normAutofit/>
          </a:bodyPr>
          <a:lstStyle/>
          <a:p>
            <a:pPr algn="ctr"/>
            <a:r>
              <a:rPr lang="ja-JP" altLang="ja-JP" dirty="0">
                <a:effectLst/>
                <a:latin typeface="Roboto"/>
              </a:rPr>
              <a:t>米国の1964年および1974年の</a:t>
            </a:r>
            <a:r>
              <a:rPr lang="ja-JP" altLang="en-US" dirty="0">
                <a:effectLst/>
                <a:latin typeface="Roboto"/>
              </a:rPr>
              <a:t>通商</a:t>
            </a:r>
            <a:r>
              <a:rPr lang="ja-JP" altLang="ja-JP" dirty="0">
                <a:effectLst/>
                <a:latin typeface="Roboto"/>
              </a:rPr>
              <a:t>法</a:t>
            </a:r>
            <a:br>
              <a:rPr lang="en-US" altLang="ja-JP" dirty="0">
                <a:effectLst/>
                <a:latin typeface="Roboto"/>
              </a:rPr>
            </a:br>
            <a:r>
              <a:rPr lang="ja-JP" altLang="en-US" dirty="0">
                <a:effectLst/>
                <a:latin typeface="Roboto"/>
              </a:rPr>
              <a:t>（</a:t>
            </a:r>
            <a:r>
              <a:rPr lang="ja-JP" altLang="ja-JP" dirty="0">
                <a:effectLst/>
                <a:latin typeface="Roboto"/>
              </a:rPr>
              <a:t>セクション201、232、301</a:t>
            </a:r>
            <a:r>
              <a:rPr lang="ja-JP" altLang="en-US" dirty="0">
                <a:effectLst/>
                <a:latin typeface="Roboto"/>
              </a:rPr>
              <a:t>）</a:t>
            </a:r>
            <a:br>
              <a:rPr kumimoji="1" lang="ja-JP" altLang="en-US" dirty="0"/>
            </a:br>
            <a:endParaRPr kumimoji="1" lang="ja-JP" altLang="en-US" dirty="0"/>
          </a:p>
        </p:txBody>
      </p:sp>
      <p:sp>
        <p:nvSpPr>
          <p:cNvPr id="3" name="コンテンツ プレースホルダー 2">
            <a:extLst>
              <a:ext uri="{FF2B5EF4-FFF2-40B4-BE49-F238E27FC236}">
                <a16:creationId xmlns:a16="http://schemas.microsoft.com/office/drawing/2014/main" id="{CA16441F-5851-4FD1-AC5D-48E9BDD58BE2}"/>
              </a:ext>
            </a:extLst>
          </p:cNvPr>
          <p:cNvSpPr>
            <a:spLocks noGrp="1"/>
          </p:cNvSpPr>
          <p:nvPr>
            <p:ph idx="1"/>
          </p:nvPr>
        </p:nvSpPr>
        <p:spPr>
          <a:xfrm>
            <a:off x="838200" y="4669653"/>
            <a:ext cx="10515600" cy="656949"/>
          </a:xfrm>
        </p:spPr>
        <p:txBody>
          <a:bodyPr/>
          <a:lstStyle/>
          <a:p>
            <a:pPr marL="0" indent="0" algn="ctr">
              <a:buNone/>
            </a:pPr>
            <a:r>
              <a:rPr kumimoji="1" lang="ja-JP" altLang="en-US" dirty="0"/>
              <a:t>パーソンズ　</a:t>
            </a:r>
            <a:r>
              <a:rPr kumimoji="1" lang="en-US" altLang="ja-JP" dirty="0"/>
              <a:t>2020</a:t>
            </a:r>
            <a:r>
              <a:rPr kumimoji="1" lang="ja-JP" altLang="en-US" dirty="0"/>
              <a:t>年　秋学期</a:t>
            </a:r>
          </a:p>
        </p:txBody>
      </p:sp>
      <p:sp>
        <p:nvSpPr>
          <p:cNvPr id="4" name="スライド番号プレースホルダー 3">
            <a:extLst>
              <a:ext uri="{FF2B5EF4-FFF2-40B4-BE49-F238E27FC236}">
                <a16:creationId xmlns:a16="http://schemas.microsoft.com/office/drawing/2014/main" id="{7F9AB9BB-5D34-47B8-A71E-D39E92F325A0}"/>
              </a:ext>
            </a:extLst>
          </p:cNvPr>
          <p:cNvSpPr>
            <a:spLocks noGrp="1"/>
          </p:cNvSpPr>
          <p:nvPr>
            <p:ph type="sldNum" sz="quarter" idx="12"/>
          </p:nvPr>
        </p:nvSpPr>
        <p:spPr/>
        <p:txBody>
          <a:bodyPr/>
          <a:lstStyle/>
          <a:p>
            <a:fld id="{F83BBA6F-CDEA-447F-A6F6-C0A0963A164C}" type="slidenum">
              <a:rPr lang="en-US" smtClean="0"/>
              <a:t>7</a:t>
            </a:fld>
            <a:endParaRPr lang="en-US"/>
          </a:p>
        </p:txBody>
      </p:sp>
    </p:spTree>
    <p:extLst>
      <p:ext uri="{BB962C8B-B14F-4D97-AF65-F5344CB8AC3E}">
        <p14:creationId xmlns:p14="http://schemas.microsoft.com/office/powerpoint/2010/main" val="604058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0C1A35-2F00-4180-A244-4DFDE4F025AD}"/>
              </a:ext>
            </a:extLst>
          </p:cNvPr>
          <p:cNvSpPr>
            <a:spLocks noGrp="1"/>
          </p:cNvSpPr>
          <p:nvPr>
            <p:ph type="title"/>
          </p:nvPr>
        </p:nvSpPr>
        <p:spPr>
          <a:xfrm>
            <a:off x="838199" y="541538"/>
            <a:ext cx="10871447" cy="754602"/>
          </a:xfrm>
        </p:spPr>
        <p:txBody>
          <a:bodyPr>
            <a:noAutofit/>
          </a:bodyPr>
          <a:lstStyle/>
          <a:p>
            <a:r>
              <a:rPr lang="ja-JP" altLang="ja-JP" sz="3200" dirty="0">
                <a:effectLst/>
                <a:latin typeface="Roboto"/>
              </a:rPr>
              <a:t>1974年</a:t>
            </a:r>
            <a:r>
              <a:rPr lang="ja-JP" altLang="en-US" sz="3200" dirty="0">
                <a:effectLst/>
                <a:latin typeface="Roboto"/>
              </a:rPr>
              <a:t>の通商</a:t>
            </a:r>
            <a:r>
              <a:rPr lang="ja-JP" altLang="ja-JP" sz="3200" dirty="0">
                <a:effectLst/>
                <a:latin typeface="Roboto"/>
              </a:rPr>
              <a:t>法にはさまざまな「セクション」があります</a:t>
            </a:r>
            <a:endParaRPr kumimoji="1" lang="ja-JP" altLang="en-US" sz="3200" dirty="0"/>
          </a:p>
        </p:txBody>
      </p:sp>
      <p:sp>
        <p:nvSpPr>
          <p:cNvPr id="3" name="コンテンツ プレースホルダー 2">
            <a:extLst>
              <a:ext uri="{FF2B5EF4-FFF2-40B4-BE49-F238E27FC236}">
                <a16:creationId xmlns:a16="http://schemas.microsoft.com/office/drawing/2014/main" id="{3006298F-AA92-4B6A-976B-29FC4DD1C46C}"/>
              </a:ext>
            </a:extLst>
          </p:cNvPr>
          <p:cNvSpPr>
            <a:spLocks noGrp="1"/>
          </p:cNvSpPr>
          <p:nvPr>
            <p:ph idx="1"/>
          </p:nvPr>
        </p:nvSpPr>
        <p:spPr>
          <a:xfrm>
            <a:off x="838200" y="1589103"/>
            <a:ext cx="10515600" cy="4587860"/>
          </a:xfrm>
        </p:spPr>
        <p:txBody>
          <a:bodyPr/>
          <a:lstStyle/>
          <a:p>
            <a:r>
              <a:rPr lang="ja-JP" altLang="ja-JP" dirty="0">
                <a:effectLst/>
                <a:latin typeface="Roboto"/>
              </a:rPr>
              <a:t>この「セクション」は、米国が特定の国または特定の国の製品に対して一時的に関税を引き上げることができる特別な状況を考慮に入れています。</a:t>
            </a:r>
            <a:endParaRPr lang="en-US" altLang="ja-JP" dirty="0">
              <a:effectLst/>
              <a:latin typeface="Roboto"/>
            </a:endParaRPr>
          </a:p>
          <a:p>
            <a:r>
              <a:rPr lang="ja-JP" altLang="ja-JP" dirty="0">
                <a:effectLst/>
                <a:latin typeface="Roboto"/>
              </a:rPr>
              <a:t>これらはADDやCVDとは異なりますが、多くの点で類似しています。</a:t>
            </a:r>
            <a:endParaRPr lang="en-US" altLang="ja-JP" dirty="0">
              <a:effectLst/>
              <a:latin typeface="Roboto"/>
            </a:endParaRPr>
          </a:p>
          <a:p>
            <a:r>
              <a:rPr lang="ja-JP" altLang="ja-JP" dirty="0">
                <a:effectLst/>
                <a:latin typeface="Roboto"/>
              </a:rPr>
              <a:t>「一時的な貿易障壁」（TTB）と呼ばれることもあります</a:t>
            </a:r>
            <a:r>
              <a:rPr lang="ja-JP" altLang="en-US" dirty="0">
                <a:effectLst/>
                <a:latin typeface="Roboto"/>
              </a:rPr>
              <a:t>。</a:t>
            </a:r>
            <a:endParaRPr lang="en-US" altLang="ja-JP" dirty="0">
              <a:effectLst/>
              <a:latin typeface="Roboto"/>
            </a:endParaRPr>
          </a:p>
          <a:p>
            <a:r>
              <a:rPr lang="ja-JP" altLang="ja-JP" dirty="0">
                <a:effectLst/>
                <a:latin typeface="Roboto"/>
              </a:rPr>
              <a:t>要約すると、1974年通商法のセクション201、232、および301だけでなく、ADDおよびCVDもすべて「TTB」と見なされます。</a:t>
            </a:r>
            <a:endParaRPr lang="en-US" altLang="ja-JP" dirty="0">
              <a:effectLst/>
              <a:latin typeface="Roboto"/>
            </a:endParaRPr>
          </a:p>
          <a:p>
            <a:r>
              <a:rPr lang="ja-JP" altLang="ja-JP" dirty="0">
                <a:effectLst/>
                <a:latin typeface="Roboto"/>
              </a:rPr>
              <a:t>セクション201、232、および301は、「セーフガード」措置と呼ばれることもあります</a:t>
            </a:r>
            <a:r>
              <a:rPr lang="en-US" altLang="ja-JP" dirty="0">
                <a:effectLst/>
                <a:latin typeface="Roboto"/>
              </a:rPr>
              <a:t> (GATT/WTO</a:t>
            </a:r>
            <a:r>
              <a:rPr lang="ja-JP" altLang="en-US" dirty="0">
                <a:latin typeface="Roboto"/>
              </a:rPr>
              <a:t>規則に基づく</a:t>
            </a:r>
            <a:r>
              <a:rPr lang="ja-JP" altLang="ja-JP" dirty="0">
                <a:effectLst/>
                <a:latin typeface="Roboto"/>
              </a:rPr>
              <a:t>。</a:t>
            </a:r>
            <a:endParaRPr lang="en-US" altLang="ja-JP" dirty="0">
              <a:effectLst/>
              <a:latin typeface="Roboto"/>
            </a:endParaRPr>
          </a:p>
          <a:p>
            <a:endParaRPr lang="en-US" altLang="ja-JP" dirty="0">
              <a:effectLst/>
              <a:latin typeface="Roboto"/>
            </a:endParaRPr>
          </a:p>
          <a:p>
            <a:endParaRPr lang="en-US" altLang="ja-JP" dirty="0">
              <a:effectLst/>
              <a:latin typeface="Roboto"/>
            </a:endParaRPr>
          </a:p>
          <a:p>
            <a:endParaRPr kumimoji="1" lang="ja-JP" altLang="en-US" dirty="0"/>
          </a:p>
        </p:txBody>
      </p:sp>
      <p:sp>
        <p:nvSpPr>
          <p:cNvPr id="4" name="スライド番号プレースホルダー 3">
            <a:extLst>
              <a:ext uri="{FF2B5EF4-FFF2-40B4-BE49-F238E27FC236}">
                <a16:creationId xmlns:a16="http://schemas.microsoft.com/office/drawing/2014/main" id="{272AC057-08FE-4D9D-A9C9-204C0C0DD5A6}"/>
              </a:ext>
            </a:extLst>
          </p:cNvPr>
          <p:cNvSpPr>
            <a:spLocks noGrp="1"/>
          </p:cNvSpPr>
          <p:nvPr>
            <p:ph type="sldNum" sz="quarter" idx="12"/>
          </p:nvPr>
        </p:nvSpPr>
        <p:spPr/>
        <p:txBody>
          <a:bodyPr/>
          <a:lstStyle/>
          <a:p>
            <a:fld id="{F83BBA6F-CDEA-447F-A6F6-C0A0963A164C}" type="slidenum">
              <a:rPr lang="en-US" smtClean="0"/>
              <a:t>8</a:t>
            </a:fld>
            <a:endParaRPr lang="en-US"/>
          </a:p>
        </p:txBody>
      </p:sp>
    </p:spTree>
    <p:extLst>
      <p:ext uri="{BB962C8B-B14F-4D97-AF65-F5344CB8AC3E}">
        <p14:creationId xmlns:p14="http://schemas.microsoft.com/office/powerpoint/2010/main" val="3689338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0CB335-C419-4066-A99E-364C8077EA03}"/>
              </a:ext>
            </a:extLst>
          </p:cNvPr>
          <p:cNvSpPr>
            <a:spLocks noGrp="1"/>
          </p:cNvSpPr>
          <p:nvPr>
            <p:ph type="title"/>
          </p:nvPr>
        </p:nvSpPr>
        <p:spPr/>
        <p:txBody>
          <a:bodyPr/>
          <a:lstStyle/>
          <a:p>
            <a:r>
              <a:rPr lang="ja-JP" altLang="ja-JP" dirty="0">
                <a:effectLst/>
                <a:latin typeface="Roboto"/>
              </a:rPr>
              <a:t>セクション201（</a:t>
            </a:r>
            <a:r>
              <a:rPr lang="ja-JP" altLang="en-US" dirty="0">
                <a:latin typeface="Roboto"/>
              </a:rPr>
              <a:t>免責条項</a:t>
            </a:r>
            <a:r>
              <a:rPr lang="ja-JP" altLang="ja-JP" dirty="0">
                <a:effectLst/>
                <a:latin typeface="Roboto"/>
              </a:rPr>
              <a:t>）</a:t>
            </a:r>
            <a:endParaRPr kumimoji="1" lang="ja-JP" altLang="en-US" dirty="0"/>
          </a:p>
        </p:txBody>
      </p:sp>
      <p:sp>
        <p:nvSpPr>
          <p:cNvPr id="3" name="コンテンツ プレースホルダー 2">
            <a:extLst>
              <a:ext uri="{FF2B5EF4-FFF2-40B4-BE49-F238E27FC236}">
                <a16:creationId xmlns:a16="http://schemas.microsoft.com/office/drawing/2014/main" id="{0B480505-27C1-4B7B-9504-53080E27486C}"/>
              </a:ext>
            </a:extLst>
          </p:cNvPr>
          <p:cNvSpPr>
            <a:spLocks noGrp="1"/>
          </p:cNvSpPr>
          <p:nvPr>
            <p:ph idx="1"/>
          </p:nvPr>
        </p:nvSpPr>
        <p:spPr>
          <a:xfrm>
            <a:off x="838200" y="1690688"/>
            <a:ext cx="10515600" cy="4665662"/>
          </a:xfrm>
        </p:spPr>
        <p:txBody>
          <a:bodyPr>
            <a:normAutofit/>
          </a:bodyPr>
          <a:lstStyle/>
          <a:p>
            <a:r>
              <a:rPr lang="ja-JP" altLang="ja-JP" dirty="0">
                <a:effectLst/>
                <a:latin typeface="Roboto"/>
              </a:rPr>
              <a:t>米国はこれを数回（2001年の日本の鉄鋼に対して）使用し、最近では2017年に中国のソーラーパネルに対して使用しました。</a:t>
            </a:r>
            <a:endParaRPr lang="en-US" altLang="ja-JP" dirty="0">
              <a:effectLst/>
              <a:latin typeface="Roboto"/>
            </a:endParaRPr>
          </a:p>
          <a:p>
            <a:endParaRPr lang="en-US" altLang="ja-JP" dirty="0">
              <a:latin typeface="Roboto"/>
            </a:endParaRPr>
          </a:p>
          <a:p>
            <a:r>
              <a:rPr lang="ja-JP" altLang="ja-JP" dirty="0"/>
              <a:t>米国の企業または労働者に</a:t>
            </a:r>
            <a:r>
              <a:rPr lang="ja-JP" altLang="en-US" dirty="0"/>
              <a:t>損害</a:t>
            </a:r>
            <a:r>
              <a:rPr lang="ja-JP" altLang="ja-JP" dirty="0"/>
              <a:t>を与えた場合、限られた期間、無差別に輸入を制限することを許可する米国法（1974年通商法第201条）。</a:t>
            </a:r>
            <a:r>
              <a:rPr lang="ja-JP" altLang="en-US" dirty="0"/>
              <a:t>エスケープ・クローズ</a:t>
            </a:r>
            <a:r>
              <a:rPr lang="ja-JP" altLang="ja-JP" dirty="0"/>
              <a:t>は、GATTのセーフガード条項（第XIX条）と一致しています。Deardorffの用語集から</a:t>
            </a:r>
            <a:endParaRPr lang="en-US" altLang="ja-JP" dirty="0"/>
          </a:p>
          <a:p>
            <a:endParaRPr lang="en-US" altLang="ja-JP" dirty="0">
              <a:effectLst/>
              <a:latin typeface="Roboto"/>
            </a:endParaRPr>
          </a:p>
          <a:p>
            <a:r>
              <a:rPr lang="en-US" altLang="ja-JP" dirty="0"/>
              <a:t>http://www-personal.umich.edu/~alandear/glossary/s.html#Section232</a:t>
            </a:r>
          </a:p>
          <a:p>
            <a:endParaRPr lang="en-US" altLang="ja-JP" dirty="0">
              <a:effectLst/>
              <a:latin typeface="Roboto"/>
            </a:endParaRPr>
          </a:p>
          <a:p>
            <a:endParaRPr kumimoji="1" lang="en-US" altLang="ja-JP" dirty="0">
              <a:latin typeface="Roboto"/>
            </a:endParaRPr>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A638763D-E03D-403B-9240-78666AB3DA4B}"/>
              </a:ext>
            </a:extLst>
          </p:cNvPr>
          <p:cNvSpPr>
            <a:spLocks noGrp="1"/>
          </p:cNvSpPr>
          <p:nvPr>
            <p:ph type="sldNum" sz="quarter" idx="12"/>
          </p:nvPr>
        </p:nvSpPr>
        <p:spPr/>
        <p:txBody>
          <a:bodyPr/>
          <a:lstStyle/>
          <a:p>
            <a:fld id="{F83BBA6F-CDEA-447F-A6F6-C0A0963A164C}" type="slidenum">
              <a:rPr lang="en-US" smtClean="0"/>
              <a:t>9</a:t>
            </a:fld>
            <a:endParaRPr lang="en-US"/>
          </a:p>
        </p:txBody>
      </p:sp>
    </p:spTree>
    <p:extLst>
      <p:ext uri="{BB962C8B-B14F-4D97-AF65-F5344CB8AC3E}">
        <p14:creationId xmlns:p14="http://schemas.microsoft.com/office/powerpoint/2010/main" val="536028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1428</Words>
  <Application>Microsoft Office PowerPoint</Application>
  <PresentationFormat>Widescreen</PresentationFormat>
  <Paragraphs>62</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Roboto</vt:lpstr>
      <vt:lpstr>Arial</vt:lpstr>
      <vt:lpstr>Calibri</vt:lpstr>
      <vt:lpstr>Calibri Light</vt:lpstr>
      <vt:lpstr>Office Theme</vt:lpstr>
      <vt:lpstr>US 1964 and 1974 Trade Acts  (Section 201, 232,301)</vt:lpstr>
      <vt:lpstr>There are various ‘sections’ of 1974 Act</vt:lpstr>
      <vt:lpstr>Section 201 (escape clause)</vt:lpstr>
      <vt:lpstr>Section 232 (for reasons of National Security)</vt:lpstr>
      <vt:lpstr>Section 301 (also from 1974 Act)</vt:lpstr>
      <vt:lpstr>For ADD, see my notes, for CVDs (see Oda Chapter 10)</vt:lpstr>
      <vt:lpstr>米国の1964年および1974年の通商法 （セクション201、232、301） </vt:lpstr>
      <vt:lpstr>1974年の通商法にはさまざまな「セクション」があります</vt:lpstr>
      <vt:lpstr>セクション201（免責条項）</vt:lpstr>
      <vt:lpstr>セクション232（国家安全保障のため）</vt:lpstr>
      <vt:lpstr>セクション301（1974年の通商法より）</vt:lpstr>
      <vt:lpstr>ADDについては私のノートを、CVDsについては小田の第10章を参照のこと）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1974 Trade Act  (Section 201, 232,301)</dc:title>
  <dc:creator>parsons-craig-gj@ynu.ac.jp</dc:creator>
  <cp:lastModifiedBy>parsons-craig-gj@ynu.ac.jp</cp:lastModifiedBy>
  <cp:revision>20</cp:revision>
  <dcterms:created xsi:type="dcterms:W3CDTF">2021-01-07T05:28:23Z</dcterms:created>
  <dcterms:modified xsi:type="dcterms:W3CDTF">2021-01-12T06:29:52Z</dcterms:modified>
</cp:coreProperties>
</file>