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4" r:id="rId6"/>
    <p:sldId id="260" r:id="rId7"/>
    <p:sldId id="261" r:id="rId8"/>
    <p:sldId id="262" r:id="rId9"/>
    <p:sldId id="263" r:id="rId10"/>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7" autoAdjust="0"/>
    <p:restoredTop sz="94660"/>
  </p:normalViewPr>
  <p:slideViewPr>
    <p:cSldViewPr snapToGrid="0">
      <p:cViewPr varScale="1">
        <p:scale>
          <a:sx n="82" d="100"/>
          <a:sy n="82" d="100"/>
        </p:scale>
        <p:origin x="9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0E9B8613-6D76-4F9C-A1A0-BFB434788948}" type="datetimeFigureOut">
              <a:rPr lang="en-US" smtClean="0"/>
              <a:t>6/10/2020</a:t>
            </a:fld>
            <a:endParaRPr lang="en-US"/>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5BF7BAAC-0366-4DBB-827A-B3BCEA31690D}" type="slidenum">
              <a:rPr lang="en-US" smtClean="0"/>
              <a:t>‹#›</a:t>
            </a:fld>
            <a:endParaRPr lang="en-US"/>
          </a:p>
        </p:txBody>
      </p:sp>
    </p:spTree>
    <p:extLst>
      <p:ext uri="{BB962C8B-B14F-4D97-AF65-F5344CB8AC3E}">
        <p14:creationId xmlns:p14="http://schemas.microsoft.com/office/powerpoint/2010/main" val="1105498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374A-AF91-4849-B4B0-0255155A47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B1EE15-2FB9-47ED-9084-C6CA043458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49FE7D-781E-40FB-872F-98FF33A66729}"/>
              </a:ext>
            </a:extLst>
          </p:cNvPr>
          <p:cNvSpPr>
            <a:spLocks noGrp="1"/>
          </p:cNvSpPr>
          <p:nvPr>
            <p:ph type="dt" sz="half" idx="10"/>
          </p:nvPr>
        </p:nvSpPr>
        <p:spPr/>
        <p:txBody>
          <a:bodyPr/>
          <a:lstStyle/>
          <a:p>
            <a:fld id="{E2528058-DD46-402C-81E8-D5D073E3F154}" type="datetime1">
              <a:rPr lang="en-US" smtClean="0"/>
              <a:t>6/10/2020</a:t>
            </a:fld>
            <a:endParaRPr lang="en-US"/>
          </a:p>
        </p:txBody>
      </p:sp>
      <p:sp>
        <p:nvSpPr>
          <p:cNvPr id="5" name="Footer Placeholder 4">
            <a:extLst>
              <a:ext uri="{FF2B5EF4-FFF2-40B4-BE49-F238E27FC236}">
                <a16:creationId xmlns:a16="http://schemas.microsoft.com/office/drawing/2014/main" id="{18891C73-166B-4433-A13C-6DB1E84BC7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FAE74-0DCD-47B7-BF0C-3E68EAB623F9}"/>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2712983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E15E5-F720-4A8A-B30D-CCC972AC12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CF391C-A02F-4814-BCA1-42F2BEEE5E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CA13E0-8B02-4F02-9CC4-E86400A8C566}"/>
              </a:ext>
            </a:extLst>
          </p:cNvPr>
          <p:cNvSpPr>
            <a:spLocks noGrp="1"/>
          </p:cNvSpPr>
          <p:nvPr>
            <p:ph type="dt" sz="half" idx="10"/>
          </p:nvPr>
        </p:nvSpPr>
        <p:spPr/>
        <p:txBody>
          <a:bodyPr/>
          <a:lstStyle/>
          <a:p>
            <a:fld id="{453DFB38-DCBE-447A-AA4F-4AD5D11E4328}" type="datetime1">
              <a:rPr lang="en-US" smtClean="0"/>
              <a:t>6/10/2020</a:t>
            </a:fld>
            <a:endParaRPr lang="en-US"/>
          </a:p>
        </p:txBody>
      </p:sp>
      <p:sp>
        <p:nvSpPr>
          <p:cNvPr id="5" name="Footer Placeholder 4">
            <a:extLst>
              <a:ext uri="{FF2B5EF4-FFF2-40B4-BE49-F238E27FC236}">
                <a16:creationId xmlns:a16="http://schemas.microsoft.com/office/drawing/2014/main" id="{74A1DC68-71CD-413F-8EB6-8886A198B8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F0F02A-F8CD-4C9E-87D4-87FA818DB0F7}"/>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2043641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AE01F9-1976-4F1E-B0A6-DB03580063C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D2E1B5-CC85-406D-B533-AD3739852F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7471D-A123-4FB0-9F61-8E41CBDFFB66}"/>
              </a:ext>
            </a:extLst>
          </p:cNvPr>
          <p:cNvSpPr>
            <a:spLocks noGrp="1"/>
          </p:cNvSpPr>
          <p:nvPr>
            <p:ph type="dt" sz="half" idx="10"/>
          </p:nvPr>
        </p:nvSpPr>
        <p:spPr/>
        <p:txBody>
          <a:bodyPr/>
          <a:lstStyle/>
          <a:p>
            <a:fld id="{04A31482-C61C-421B-A09E-6A6FA8476CDE}" type="datetime1">
              <a:rPr lang="en-US" smtClean="0"/>
              <a:t>6/10/2020</a:t>
            </a:fld>
            <a:endParaRPr lang="en-US"/>
          </a:p>
        </p:txBody>
      </p:sp>
      <p:sp>
        <p:nvSpPr>
          <p:cNvPr id="5" name="Footer Placeholder 4">
            <a:extLst>
              <a:ext uri="{FF2B5EF4-FFF2-40B4-BE49-F238E27FC236}">
                <a16:creationId xmlns:a16="http://schemas.microsoft.com/office/drawing/2014/main" id="{82083252-1BA3-4446-8EE9-42A645C64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E6264A-203F-4013-9C22-BFF2523195F7}"/>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1738751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7F72C-6ECA-4D11-8D97-55B030B898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67268D-475A-48B8-AED4-A3026905D5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0CF04A-739A-4000-AC0E-36E72005A5C9}"/>
              </a:ext>
            </a:extLst>
          </p:cNvPr>
          <p:cNvSpPr>
            <a:spLocks noGrp="1"/>
          </p:cNvSpPr>
          <p:nvPr>
            <p:ph type="dt" sz="half" idx="10"/>
          </p:nvPr>
        </p:nvSpPr>
        <p:spPr/>
        <p:txBody>
          <a:bodyPr/>
          <a:lstStyle/>
          <a:p>
            <a:fld id="{07E7D4E9-BF05-4B73-923D-AA5947528388}" type="datetime1">
              <a:rPr lang="en-US" smtClean="0"/>
              <a:t>6/10/2020</a:t>
            </a:fld>
            <a:endParaRPr lang="en-US"/>
          </a:p>
        </p:txBody>
      </p:sp>
      <p:sp>
        <p:nvSpPr>
          <p:cNvPr id="5" name="Footer Placeholder 4">
            <a:extLst>
              <a:ext uri="{FF2B5EF4-FFF2-40B4-BE49-F238E27FC236}">
                <a16:creationId xmlns:a16="http://schemas.microsoft.com/office/drawing/2014/main" id="{8513DA87-485A-4183-8AF9-A97689A774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766801-92A6-4582-88E9-13B024BDF15D}"/>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2077109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E0C1A-1664-4F58-9142-FDF63E2BD6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A8DFE0-DADA-424E-988C-EE5357265F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1B548A-046F-44D0-AD35-EDD3392F42EA}"/>
              </a:ext>
            </a:extLst>
          </p:cNvPr>
          <p:cNvSpPr>
            <a:spLocks noGrp="1"/>
          </p:cNvSpPr>
          <p:nvPr>
            <p:ph type="dt" sz="half" idx="10"/>
          </p:nvPr>
        </p:nvSpPr>
        <p:spPr/>
        <p:txBody>
          <a:bodyPr/>
          <a:lstStyle/>
          <a:p>
            <a:fld id="{E379F5EA-52DE-4A6C-9614-2EBA2E17FFD6}" type="datetime1">
              <a:rPr lang="en-US" smtClean="0"/>
              <a:t>6/10/2020</a:t>
            </a:fld>
            <a:endParaRPr lang="en-US"/>
          </a:p>
        </p:txBody>
      </p:sp>
      <p:sp>
        <p:nvSpPr>
          <p:cNvPr id="5" name="Footer Placeholder 4">
            <a:extLst>
              <a:ext uri="{FF2B5EF4-FFF2-40B4-BE49-F238E27FC236}">
                <a16:creationId xmlns:a16="http://schemas.microsoft.com/office/drawing/2014/main" id="{AD9C5D9B-0874-49C2-9A03-9E4420B09B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B272F0-21D2-4A40-BE0C-F570499EE422}"/>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307974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DE54C-CE37-463F-B7AB-5AF628E9B0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FE154D-331A-467F-A457-D0E59A0BDB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475932-ED63-4099-92D9-131C309F5C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CA666E-4CC4-47CD-BDC5-A725C5B031E0}"/>
              </a:ext>
            </a:extLst>
          </p:cNvPr>
          <p:cNvSpPr>
            <a:spLocks noGrp="1"/>
          </p:cNvSpPr>
          <p:nvPr>
            <p:ph type="dt" sz="half" idx="10"/>
          </p:nvPr>
        </p:nvSpPr>
        <p:spPr/>
        <p:txBody>
          <a:bodyPr/>
          <a:lstStyle/>
          <a:p>
            <a:fld id="{6B94668A-E6CD-4303-898B-1C286CA076CA}" type="datetime1">
              <a:rPr lang="en-US" smtClean="0"/>
              <a:t>6/10/2020</a:t>
            </a:fld>
            <a:endParaRPr lang="en-US"/>
          </a:p>
        </p:txBody>
      </p:sp>
      <p:sp>
        <p:nvSpPr>
          <p:cNvPr id="6" name="Footer Placeholder 5">
            <a:extLst>
              <a:ext uri="{FF2B5EF4-FFF2-40B4-BE49-F238E27FC236}">
                <a16:creationId xmlns:a16="http://schemas.microsoft.com/office/drawing/2014/main" id="{5A926E8D-52B9-41F8-8C87-C379195C35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7B4529-7033-411A-867C-05EA3D01625F}"/>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4131770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75F92-F4FD-4A86-B0BA-0AB6CB6CB7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E8B67E-E967-49E6-BA98-A637B69D80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4B11E6-DFC5-42F9-B6E4-7EFA365A69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181C95-C72C-4F20-92FC-069F843122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AC2B4C-EA42-4C1B-A4C8-D7C0AA1472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05A744-CF4F-4C4B-BB19-554E6DD9811B}"/>
              </a:ext>
            </a:extLst>
          </p:cNvPr>
          <p:cNvSpPr>
            <a:spLocks noGrp="1"/>
          </p:cNvSpPr>
          <p:nvPr>
            <p:ph type="dt" sz="half" idx="10"/>
          </p:nvPr>
        </p:nvSpPr>
        <p:spPr/>
        <p:txBody>
          <a:bodyPr/>
          <a:lstStyle/>
          <a:p>
            <a:fld id="{D4097A6E-776B-4E09-AE03-44F93D1EF13B}" type="datetime1">
              <a:rPr lang="en-US" smtClean="0"/>
              <a:t>6/10/2020</a:t>
            </a:fld>
            <a:endParaRPr lang="en-US"/>
          </a:p>
        </p:txBody>
      </p:sp>
      <p:sp>
        <p:nvSpPr>
          <p:cNvPr id="8" name="Footer Placeholder 7">
            <a:extLst>
              <a:ext uri="{FF2B5EF4-FFF2-40B4-BE49-F238E27FC236}">
                <a16:creationId xmlns:a16="http://schemas.microsoft.com/office/drawing/2014/main" id="{298287B9-9EF1-452E-8C1B-D4D40A436F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E7E08B-A5E9-4F98-9E29-4C15FFF122C4}"/>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3857680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FB8EB-1747-486B-AA03-8C7A068CB3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CEBB31-7AFC-41C1-93BF-9BB79887BC52}"/>
              </a:ext>
            </a:extLst>
          </p:cNvPr>
          <p:cNvSpPr>
            <a:spLocks noGrp="1"/>
          </p:cNvSpPr>
          <p:nvPr>
            <p:ph type="dt" sz="half" idx="10"/>
          </p:nvPr>
        </p:nvSpPr>
        <p:spPr/>
        <p:txBody>
          <a:bodyPr/>
          <a:lstStyle/>
          <a:p>
            <a:fld id="{A6942C05-516C-47A6-BF53-775A201F533E}" type="datetime1">
              <a:rPr lang="en-US" smtClean="0"/>
              <a:t>6/10/2020</a:t>
            </a:fld>
            <a:endParaRPr lang="en-US"/>
          </a:p>
        </p:txBody>
      </p:sp>
      <p:sp>
        <p:nvSpPr>
          <p:cNvPr id="4" name="Footer Placeholder 3">
            <a:extLst>
              <a:ext uri="{FF2B5EF4-FFF2-40B4-BE49-F238E27FC236}">
                <a16:creationId xmlns:a16="http://schemas.microsoft.com/office/drawing/2014/main" id="{9FC12F04-83E6-4D2C-9E23-0D34C89C87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53F67A-F292-497C-922F-412DA3952797}"/>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2033539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8A193D-716D-4B77-AAE6-8549CE2B04CA}"/>
              </a:ext>
            </a:extLst>
          </p:cNvPr>
          <p:cNvSpPr>
            <a:spLocks noGrp="1"/>
          </p:cNvSpPr>
          <p:nvPr>
            <p:ph type="dt" sz="half" idx="10"/>
          </p:nvPr>
        </p:nvSpPr>
        <p:spPr/>
        <p:txBody>
          <a:bodyPr/>
          <a:lstStyle/>
          <a:p>
            <a:fld id="{862AB124-A0D8-4D26-8938-3CEFC84BD53E}" type="datetime1">
              <a:rPr lang="en-US" smtClean="0"/>
              <a:t>6/10/2020</a:t>
            </a:fld>
            <a:endParaRPr lang="en-US"/>
          </a:p>
        </p:txBody>
      </p:sp>
      <p:sp>
        <p:nvSpPr>
          <p:cNvPr id="3" name="Footer Placeholder 2">
            <a:extLst>
              <a:ext uri="{FF2B5EF4-FFF2-40B4-BE49-F238E27FC236}">
                <a16:creationId xmlns:a16="http://schemas.microsoft.com/office/drawing/2014/main" id="{137CACE3-A15B-4CD6-B03A-ADC7C9C7B9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7E4361-6D5D-4D20-BCB8-69E965B3A3D8}"/>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3849508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1F63C-0C95-46E4-A6B3-7DF8DD64CA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09CFB4-6956-4198-854F-1A9B446423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0B71CC-C9A5-400E-A0A3-ED7222B308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8AE6A4-5C57-4463-9485-A82D031B105B}"/>
              </a:ext>
            </a:extLst>
          </p:cNvPr>
          <p:cNvSpPr>
            <a:spLocks noGrp="1"/>
          </p:cNvSpPr>
          <p:nvPr>
            <p:ph type="dt" sz="half" idx="10"/>
          </p:nvPr>
        </p:nvSpPr>
        <p:spPr/>
        <p:txBody>
          <a:bodyPr/>
          <a:lstStyle/>
          <a:p>
            <a:fld id="{994ECBF5-D55D-4EAB-9C11-6E9E18B38E7C}" type="datetime1">
              <a:rPr lang="en-US" smtClean="0"/>
              <a:t>6/10/2020</a:t>
            </a:fld>
            <a:endParaRPr lang="en-US"/>
          </a:p>
        </p:txBody>
      </p:sp>
      <p:sp>
        <p:nvSpPr>
          <p:cNvPr id="6" name="Footer Placeholder 5">
            <a:extLst>
              <a:ext uri="{FF2B5EF4-FFF2-40B4-BE49-F238E27FC236}">
                <a16:creationId xmlns:a16="http://schemas.microsoft.com/office/drawing/2014/main" id="{0A9DE2D7-22D7-4584-A76C-33CB3E559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BE0DBB-ABFB-4862-81DE-E7FDD2E397D2}"/>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1492909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1AF89-8A15-4665-8FB1-815457177C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D0E125-6149-41EE-802D-7454EE79F1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123000-CB08-4D53-AFBB-5DB3468CCB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92F566-C454-477F-8F04-7979FAE6ABB1}"/>
              </a:ext>
            </a:extLst>
          </p:cNvPr>
          <p:cNvSpPr>
            <a:spLocks noGrp="1"/>
          </p:cNvSpPr>
          <p:nvPr>
            <p:ph type="dt" sz="half" idx="10"/>
          </p:nvPr>
        </p:nvSpPr>
        <p:spPr/>
        <p:txBody>
          <a:bodyPr/>
          <a:lstStyle/>
          <a:p>
            <a:fld id="{0FEA439F-0681-41F8-8C68-082BA9D5D96D}" type="datetime1">
              <a:rPr lang="en-US" smtClean="0"/>
              <a:t>6/10/2020</a:t>
            </a:fld>
            <a:endParaRPr lang="en-US"/>
          </a:p>
        </p:txBody>
      </p:sp>
      <p:sp>
        <p:nvSpPr>
          <p:cNvPr id="6" name="Footer Placeholder 5">
            <a:extLst>
              <a:ext uri="{FF2B5EF4-FFF2-40B4-BE49-F238E27FC236}">
                <a16:creationId xmlns:a16="http://schemas.microsoft.com/office/drawing/2014/main" id="{ED19295C-258F-4DB4-A961-7C0AA1B01E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1A2553-8C3F-479C-9BAF-9B25A2A17F3E}"/>
              </a:ext>
            </a:extLst>
          </p:cNvPr>
          <p:cNvSpPr>
            <a:spLocks noGrp="1"/>
          </p:cNvSpPr>
          <p:nvPr>
            <p:ph type="sldNum" sz="quarter" idx="12"/>
          </p:nvPr>
        </p:nvSpPr>
        <p:spPr/>
        <p:txBody>
          <a:bodyPr/>
          <a:lstStyle/>
          <a:p>
            <a:fld id="{9E3AA12E-644E-438C-8CEB-C78A59414EC9}" type="slidenum">
              <a:rPr lang="en-US" smtClean="0"/>
              <a:t>‹#›</a:t>
            </a:fld>
            <a:endParaRPr lang="en-US"/>
          </a:p>
        </p:txBody>
      </p:sp>
    </p:spTree>
    <p:extLst>
      <p:ext uri="{BB962C8B-B14F-4D97-AF65-F5344CB8AC3E}">
        <p14:creationId xmlns:p14="http://schemas.microsoft.com/office/powerpoint/2010/main" val="1372332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C813BE-C944-48BE-8D92-B4450E1314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4F139-FB22-451D-A06B-0C9114FE87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D4071C-4DB5-4D71-B876-F585A9237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E33D66-9B61-4102-A890-CF228B882407}" type="datetime1">
              <a:rPr lang="en-US" smtClean="0"/>
              <a:t>6/10/2020</a:t>
            </a:fld>
            <a:endParaRPr lang="en-US"/>
          </a:p>
        </p:txBody>
      </p:sp>
      <p:sp>
        <p:nvSpPr>
          <p:cNvPr id="5" name="Footer Placeholder 4">
            <a:extLst>
              <a:ext uri="{FF2B5EF4-FFF2-40B4-BE49-F238E27FC236}">
                <a16:creationId xmlns:a16="http://schemas.microsoft.com/office/drawing/2014/main" id="{D24D2443-58CE-4D33-B00B-1BBF62D57D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E74989-C879-4DF6-9193-ACEDE28F4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AA12E-644E-438C-8CEB-C78A59414EC9}" type="slidenum">
              <a:rPr lang="en-US" smtClean="0"/>
              <a:t>‹#›</a:t>
            </a:fld>
            <a:endParaRPr lang="en-US"/>
          </a:p>
        </p:txBody>
      </p:sp>
    </p:spTree>
    <p:extLst>
      <p:ext uri="{BB962C8B-B14F-4D97-AF65-F5344CB8AC3E}">
        <p14:creationId xmlns:p14="http://schemas.microsoft.com/office/powerpoint/2010/main" val="4055434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ustr.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ria.org/ERIA-DP-2017-09.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37F7D-D57F-4249-BAC8-A08304E229E4}"/>
              </a:ext>
            </a:extLst>
          </p:cNvPr>
          <p:cNvSpPr>
            <a:spLocks noGrp="1"/>
          </p:cNvSpPr>
          <p:nvPr>
            <p:ph type="ctrTitle"/>
          </p:nvPr>
        </p:nvSpPr>
        <p:spPr/>
        <p:txBody>
          <a:bodyPr/>
          <a:lstStyle/>
          <a:p>
            <a:r>
              <a:rPr lang="en-US" dirty="0"/>
              <a:t>Non-tariff Barriers</a:t>
            </a:r>
            <a:br>
              <a:rPr lang="en-US" dirty="0"/>
            </a:br>
            <a:r>
              <a:rPr lang="ja-JP" altLang="en-US" sz="4000" dirty="0"/>
              <a:t>非関税障壁</a:t>
            </a:r>
            <a:endParaRPr lang="en-US" sz="4000" dirty="0"/>
          </a:p>
        </p:txBody>
      </p:sp>
      <p:sp>
        <p:nvSpPr>
          <p:cNvPr id="3" name="Subtitle 2">
            <a:extLst>
              <a:ext uri="{FF2B5EF4-FFF2-40B4-BE49-F238E27FC236}">
                <a16:creationId xmlns:a16="http://schemas.microsoft.com/office/drawing/2014/main" id="{E0CA4CBA-7E6F-4472-91EE-DC0FDA5DCEC9}"/>
              </a:ext>
            </a:extLst>
          </p:cNvPr>
          <p:cNvSpPr>
            <a:spLocks noGrp="1"/>
          </p:cNvSpPr>
          <p:nvPr>
            <p:ph type="subTitle" idx="1"/>
          </p:nvPr>
        </p:nvSpPr>
        <p:spPr/>
        <p:txBody>
          <a:bodyPr/>
          <a:lstStyle/>
          <a:p>
            <a:r>
              <a:rPr lang="en-US" dirty="0"/>
              <a:t>Craig R. Parsons</a:t>
            </a:r>
          </a:p>
          <a:p>
            <a:r>
              <a:rPr lang="en-US" dirty="0"/>
              <a:t>Yokohama National University</a:t>
            </a:r>
          </a:p>
        </p:txBody>
      </p:sp>
      <p:sp>
        <p:nvSpPr>
          <p:cNvPr id="4" name="Slide Number Placeholder 3">
            <a:extLst>
              <a:ext uri="{FF2B5EF4-FFF2-40B4-BE49-F238E27FC236}">
                <a16:creationId xmlns:a16="http://schemas.microsoft.com/office/drawing/2014/main" id="{D399BEFF-21A0-40CD-9CCF-D5A6DB581E20}"/>
              </a:ext>
            </a:extLst>
          </p:cNvPr>
          <p:cNvSpPr>
            <a:spLocks noGrp="1"/>
          </p:cNvSpPr>
          <p:nvPr>
            <p:ph type="sldNum" sz="quarter" idx="12"/>
          </p:nvPr>
        </p:nvSpPr>
        <p:spPr/>
        <p:txBody>
          <a:bodyPr/>
          <a:lstStyle/>
          <a:p>
            <a:fld id="{9E3AA12E-644E-438C-8CEB-C78A59414EC9}" type="slidenum">
              <a:rPr lang="en-US" smtClean="0"/>
              <a:t>1</a:t>
            </a:fld>
            <a:endParaRPr lang="en-US"/>
          </a:p>
        </p:txBody>
      </p:sp>
    </p:spTree>
    <p:extLst>
      <p:ext uri="{BB962C8B-B14F-4D97-AF65-F5344CB8AC3E}">
        <p14:creationId xmlns:p14="http://schemas.microsoft.com/office/powerpoint/2010/main" val="110003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AE03C-7ADF-4C04-8AA6-1E9851E2F2E2}"/>
              </a:ext>
            </a:extLst>
          </p:cNvPr>
          <p:cNvSpPr>
            <a:spLocks noGrp="1"/>
          </p:cNvSpPr>
          <p:nvPr>
            <p:ph type="title"/>
          </p:nvPr>
        </p:nvSpPr>
        <p:spPr/>
        <p:txBody>
          <a:bodyPr/>
          <a:lstStyle/>
          <a:p>
            <a:r>
              <a:rPr lang="en-US" dirty="0"/>
              <a:t>Non-tariff barriers (NTBs)</a:t>
            </a:r>
          </a:p>
        </p:txBody>
      </p:sp>
      <p:sp>
        <p:nvSpPr>
          <p:cNvPr id="3" name="Content Placeholder 2">
            <a:extLst>
              <a:ext uri="{FF2B5EF4-FFF2-40B4-BE49-F238E27FC236}">
                <a16:creationId xmlns:a16="http://schemas.microsoft.com/office/drawing/2014/main" id="{FB11F071-5B9D-4F0D-BCC9-8685455C7729}"/>
              </a:ext>
            </a:extLst>
          </p:cNvPr>
          <p:cNvSpPr>
            <a:spLocks noGrp="1"/>
          </p:cNvSpPr>
          <p:nvPr>
            <p:ph idx="1"/>
          </p:nvPr>
        </p:nvSpPr>
        <p:spPr/>
        <p:txBody>
          <a:bodyPr/>
          <a:lstStyle/>
          <a:p>
            <a:r>
              <a:rPr lang="en-US" dirty="0"/>
              <a:t>Briefly mentioned in Krugman and Obstfeld (Chap. 8, Instruments of Trade Policy)</a:t>
            </a:r>
          </a:p>
          <a:p>
            <a:r>
              <a:rPr lang="en-US" dirty="0"/>
              <a:t>Import quotas are one type of NTB. (This is mentioned in K&amp;O.)</a:t>
            </a:r>
          </a:p>
          <a:p>
            <a:r>
              <a:rPr lang="en-US" dirty="0"/>
              <a:t>There are many other types of NTBs.</a:t>
            </a:r>
          </a:p>
        </p:txBody>
      </p:sp>
      <p:sp>
        <p:nvSpPr>
          <p:cNvPr id="4" name="Slide Number Placeholder 3">
            <a:extLst>
              <a:ext uri="{FF2B5EF4-FFF2-40B4-BE49-F238E27FC236}">
                <a16:creationId xmlns:a16="http://schemas.microsoft.com/office/drawing/2014/main" id="{70ECE0A9-A6AA-46EF-BDCA-603B3BB060C2}"/>
              </a:ext>
            </a:extLst>
          </p:cNvPr>
          <p:cNvSpPr>
            <a:spLocks noGrp="1"/>
          </p:cNvSpPr>
          <p:nvPr>
            <p:ph type="sldNum" sz="quarter" idx="12"/>
          </p:nvPr>
        </p:nvSpPr>
        <p:spPr/>
        <p:txBody>
          <a:bodyPr/>
          <a:lstStyle/>
          <a:p>
            <a:fld id="{9E3AA12E-644E-438C-8CEB-C78A59414EC9}" type="slidenum">
              <a:rPr lang="en-US" smtClean="0"/>
              <a:t>2</a:t>
            </a:fld>
            <a:endParaRPr lang="en-US"/>
          </a:p>
        </p:txBody>
      </p:sp>
    </p:spTree>
    <p:extLst>
      <p:ext uri="{BB962C8B-B14F-4D97-AF65-F5344CB8AC3E}">
        <p14:creationId xmlns:p14="http://schemas.microsoft.com/office/powerpoint/2010/main" val="415982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41EAF-36E8-4A3F-BBB8-0797A90389D9}"/>
              </a:ext>
            </a:extLst>
          </p:cNvPr>
          <p:cNvSpPr>
            <a:spLocks noGrp="1"/>
          </p:cNvSpPr>
          <p:nvPr>
            <p:ph type="title"/>
          </p:nvPr>
        </p:nvSpPr>
        <p:spPr/>
        <p:txBody>
          <a:bodyPr/>
          <a:lstStyle/>
          <a:p>
            <a:r>
              <a:rPr lang="en-US" dirty="0"/>
              <a:t>Other types of NTBs (generally 4 types)</a:t>
            </a:r>
          </a:p>
        </p:txBody>
      </p:sp>
      <p:sp>
        <p:nvSpPr>
          <p:cNvPr id="3" name="Content Placeholder 2">
            <a:extLst>
              <a:ext uri="{FF2B5EF4-FFF2-40B4-BE49-F238E27FC236}">
                <a16:creationId xmlns:a16="http://schemas.microsoft.com/office/drawing/2014/main" id="{D4B38299-E0EF-41A1-A0AF-B091121C549D}"/>
              </a:ext>
            </a:extLst>
          </p:cNvPr>
          <p:cNvSpPr>
            <a:spLocks noGrp="1"/>
          </p:cNvSpPr>
          <p:nvPr>
            <p:ph idx="1"/>
          </p:nvPr>
        </p:nvSpPr>
        <p:spPr/>
        <p:txBody>
          <a:bodyPr>
            <a:normAutofit fontScale="92500" lnSpcReduction="10000"/>
          </a:bodyPr>
          <a:lstStyle/>
          <a:p>
            <a:pPr marL="0" indent="0">
              <a:buNone/>
            </a:pPr>
            <a:r>
              <a:rPr lang="en-US" dirty="0"/>
              <a:t>1) Quantity Restrictions, Quotas and Licensing Procedures (Japan, milk, beef, rice, etc. license and/quota required)</a:t>
            </a:r>
          </a:p>
          <a:p>
            <a:pPr marL="0" indent="0">
              <a:buNone/>
            </a:pPr>
            <a:r>
              <a:rPr lang="en-US" dirty="0"/>
              <a:t>2) Foreign Exchange Restrictions (Japan in 1960’s)</a:t>
            </a:r>
          </a:p>
          <a:p>
            <a:pPr marL="0" indent="0">
              <a:buNone/>
            </a:pPr>
            <a:r>
              <a:rPr lang="en-US" dirty="0"/>
              <a:t>3) Technical and Administrative Regulations (cannot import potatoes into Japan due to disease concerns, lots of safety testing or labeling needed (e.g. US ‘COOL’ regulations)</a:t>
            </a:r>
          </a:p>
          <a:p>
            <a:pPr marL="0" indent="0">
              <a:buNone/>
            </a:pPr>
            <a:r>
              <a:rPr lang="en-US" dirty="0"/>
              <a:t>4) State Trading (some things only imported by government) e.g. ‘State Trading Company of India’  STC</a:t>
            </a:r>
          </a:p>
          <a:p>
            <a:pPr lvl="1"/>
            <a:r>
              <a:rPr lang="en-US" dirty="0"/>
              <a:t>“STC undertakes import and export of large number of bulk commodities such as rice, wheat, sugar, pulses, edible oils, fertilizers, coal, bullion, etc.  It also undertakes import of mass consumption items like wheat, sugar, pulses, etc. as and when called upon by the Government to do so.”</a:t>
            </a:r>
          </a:p>
          <a:p>
            <a:endParaRPr lang="en-US" dirty="0"/>
          </a:p>
        </p:txBody>
      </p:sp>
      <p:sp>
        <p:nvSpPr>
          <p:cNvPr id="4" name="Slide Number Placeholder 3">
            <a:extLst>
              <a:ext uri="{FF2B5EF4-FFF2-40B4-BE49-F238E27FC236}">
                <a16:creationId xmlns:a16="http://schemas.microsoft.com/office/drawing/2014/main" id="{CAFB9B98-01FB-42CD-B4E6-EC6120A7B386}"/>
              </a:ext>
            </a:extLst>
          </p:cNvPr>
          <p:cNvSpPr>
            <a:spLocks noGrp="1"/>
          </p:cNvSpPr>
          <p:nvPr>
            <p:ph type="sldNum" sz="quarter" idx="12"/>
          </p:nvPr>
        </p:nvSpPr>
        <p:spPr/>
        <p:txBody>
          <a:bodyPr/>
          <a:lstStyle/>
          <a:p>
            <a:fld id="{9E3AA12E-644E-438C-8CEB-C78A59414EC9}" type="slidenum">
              <a:rPr lang="en-US" smtClean="0"/>
              <a:t>3</a:t>
            </a:fld>
            <a:endParaRPr lang="en-US"/>
          </a:p>
        </p:txBody>
      </p:sp>
    </p:spTree>
    <p:extLst>
      <p:ext uri="{BB962C8B-B14F-4D97-AF65-F5344CB8AC3E}">
        <p14:creationId xmlns:p14="http://schemas.microsoft.com/office/powerpoint/2010/main" val="3336248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3F965-0744-4DA1-AB5A-479A32DBAA71}"/>
              </a:ext>
            </a:extLst>
          </p:cNvPr>
          <p:cNvSpPr>
            <a:spLocks noGrp="1"/>
          </p:cNvSpPr>
          <p:nvPr>
            <p:ph type="title"/>
          </p:nvPr>
        </p:nvSpPr>
        <p:spPr/>
        <p:txBody>
          <a:bodyPr/>
          <a:lstStyle/>
          <a:p>
            <a:r>
              <a:rPr lang="ja-JP" altLang="en-US" sz="4000" dirty="0"/>
              <a:t>非関税障壁の</a:t>
            </a:r>
            <a:r>
              <a:rPr lang="en-US" sz="4000" dirty="0"/>
              <a:t>4</a:t>
            </a:r>
            <a:r>
              <a:rPr lang="ja-JP" altLang="en-US" sz="4000" dirty="0"/>
              <a:t>つのタイプ</a:t>
            </a:r>
            <a:br>
              <a:rPr lang="en-US" dirty="0"/>
            </a:br>
            <a:endParaRPr lang="en-US" dirty="0"/>
          </a:p>
        </p:txBody>
      </p:sp>
      <p:sp>
        <p:nvSpPr>
          <p:cNvPr id="3" name="Content Placeholder 2">
            <a:extLst>
              <a:ext uri="{FF2B5EF4-FFF2-40B4-BE49-F238E27FC236}">
                <a16:creationId xmlns:a16="http://schemas.microsoft.com/office/drawing/2014/main" id="{1A62341B-4781-439C-AD1D-04B7796BFA46}"/>
              </a:ext>
            </a:extLst>
          </p:cNvPr>
          <p:cNvSpPr>
            <a:spLocks noGrp="1"/>
          </p:cNvSpPr>
          <p:nvPr>
            <p:ph idx="1"/>
          </p:nvPr>
        </p:nvSpPr>
        <p:spPr/>
        <p:txBody>
          <a:bodyPr>
            <a:normAutofit/>
          </a:bodyPr>
          <a:lstStyle/>
          <a:p>
            <a:r>
              <a:rPr lang="en-US" sz="2400" dirty="0"/>
              <a:t>1)</a:t>
            </a:r>
            <a:r>
              <a:rPr lang="ja-JP" altLang="en-US" sz="2400" dirty="0"/>
              <a:t>数量制限、割当、及びライセンス手順（日本、牛乳、牛肉、コメ等、ライセンス及び割当が必要）</a:t>
            </a:r>
            <a:endParaRPr lang="en-US" sz="2400" dirty="0"/>
          </a:p>
          <a:p>
            <a:r>
              <a:rPr lang="en-US" sz="2400" dirty="0"/>
              <a:t>2)</a:t>
            </a:r>
            <a:r>
              <a:rPr lang="ja-JP" altLang="en-US" sz="2400" dirty="0"/>
              <a:t>外国為替制限（</a:t>
            </a:r>
            <a:r>
              <a:rPr lang="en-US" sz="2400" dirty="0"/>
              <a:t>1960</a:t>
            </a:r>
            <a:r>
              <a:rPr lang="ja-JP" altLang="en-US" sz="2400" dirty="0"/>
              <a:t>年代の日本）</a:t>
            </a:r>
            <a:endParaRPr lang="en-US" sz="2400" dirty="0"/>
          </a:p>
          <a:p>
            <a:r>
              <a:rPr lang="en-US" sz="2400" dirty="0"/>
              <a:t>3)</a:t>
            </a:r>
            <a:r>
              <a:rPr lang="ja-JP" altLang="en-US" sz="2400" dirty="0"/>
              <a:t>技術的および行政的規制（疫病の懸念でジャガイモを輸入できない、多くの安全性試験または表示が必要（</a:t>
            </a:r>
            <a:r>
              <a:rPr lang="en-US" sz="2400" dirty="0"/>
              <a:t>US</a:t>
            </a:r>
            <a:r>
              <a:rPr lang="ja-JP" altLang="en-US" sz="2400" dirty="0"/>
              <a:t> </a:t>
            </a:r>
            <a:r>
              <a:rPr lang="en-US" altLang="ja-JP" sz="2400" dirty="0"/>
              <a:t>“</a:t>
            </a:r>
            <a:r>
              <a:rPr lang="en-US" sz="2400" dirty="0"/>
              <a:t>COOL”</a:t>
            </a:r>
            <a:r>
              <a:rPr lang="ja-JP" altLang="en-US" sz="2400" dirty="0"/>
              <a:t>）</a:t>
            </a:r>
            <a:endParaRPr lang="en-US" sz="2400" dirty="0"/>
          </a:p>
          <a:p>
            <a:r>
              <a:rPr lang="en-US" sz="2400" dirty="0"/>
              <a:t>4) </a:t>
            </a:r>
            <a:r>
              <a:rPr lang="ja-JP" altLang="en-US" sz="2400" dirty="0"/>
              <a:t>国家貿易（政府によってのみ輸入されるもの、「インドの国家貿易会社</a:t>
            </a:r>
            <a:r>
              <a:rPr lang="en-US" altLang="ja-JP" sz="2400" dirty="0"/>
              <a:t>(STC)</a:t>
            </a:r>
            <a:r>
              <a:rPr lang="ja-JP" altLang="en-US" sz="2400" dirty="0"/>
              <a:t>」）</a:t>
            </a:r>
            <a:r>
              <a:rPr lang="en-US" altLang="ja-JP" sz="2400" dirty="0"/>
              <a:t>STC</a:t>
            </a:r>
            <a:r>
              <a:rPr lang="ja-JP" altLang="en-US" sz="2400" dirty="0"/>
              <a:t>はコメ、小麦、砂糖、豆類、食用油、肥料、石炭，地金などの大量の商品の輸出入を請け負う。また、小麦、砂糖、豆類などの大量消費品目の輸入も、政府から要請されたときに行う。</a:t>
            </a:r>
          </a:p>
          <a:p>
            <a:endParaRPr lang="en-US" dirty="0"/>
          </a:p>
        </p:txBody>
      </p:sp>
      <p:sp>
        <p:nvSpPr>
          <p:cNvPr id="4" name="Slide Number Placeholder 3">
            <a:extLst>
              <a:ext uri="{FF2B5EF4-FFF2-40B4-BE49-F238E27FC236}">
                <a16:creationId xmlns:a16="http://schemas.microsoft.com/office/drawing/2014/main" id="{9A42C9C1-FEBE-4E01-A9B0-89106F5B0C9D}"/>
              </a:ext>
            </a:extLst>
          </p:cNvPr>
          <p:cNvSpPr>
            <a:spLocks noGrp="1"/>
          </p:cNvSpPr>
          <p:nvPr>
            <p:ph type="sldNum" sz="quarter" idx="12"/>
          </p:nvPr>
        </p:nvSpPr>
        <p:spPr/>
        <p:txBody>
          <a:bodyPr/>
          <a:lstStyle/>
          <a:p>
            <a:fld id="{9E3AA12E-644E-438C-8CEB-C78A59414EC9}" type="slidenum">
              <a:rPr lang="en-US" smtClean="0"/>
              <a:t>4</a:t>
            </a:fld>
            <a:endParaRPr lang="en-US"/>
          </a:p>
        </p:txBody>
      </p:sp>
    </p:spTree>
    <p:extLst>
      <p:ext uri="{BB962C8B-B14F-4D97-AF65-F5344CB8AC3E}">
        <p14:creationId xmlns:p14="http://schemas.microsoft.com/office/powerpoint/2010/main" val="2509192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0A78C-8B61-40D6-8DB2-948EAC581E9B}"/>
              </a:ext>
            </a:extLst>
          </p:cNvPr>
          <p:cNvSpPr>
            <a:spLocks noGrp="1"/>
          </p:cNvSpPr>
          <p:nvPr>
            <p:ph type="title"/>
          </p:nvPr>
        </p:nvSpPr>
        <p:spPr/>
        <p:txBody>
          <a:bodyPr/>
          <a:lstStyle/>
          <a:p>
            <a:r>
              <a:rPr lang="en-US" altLang="ja-JP" dirty="0"/>
              <a:t>Specific</a:t>
            </a:r>
            <a:r>
              <a:rPr lang="ja-JP" altLang="en-US" dirty="0"/>
              <a:t> </a:t>
            </a:r>
            <a:r>
              <a:rPr lang="en-US" altLang="ja-JP" dirty="0"/>
              <a:t>example of TBT in manufacturing:</a:t>
            </a:r>
            <a:endParaRPr lang="en-US" dirty="0"/>
          </a:p>
        </p:txBody>
      </p:sp>
      <p:sp>
        <p:nvSpPr>
          <p:cNvPr id="3" name="Content Placeholder 2">
            <a:extLst>
              <a:ext uri="{FF2B5EF4-FFF2-40B4-BE49-F238E27FC236}">
                <a16:creationId xmlns:a16="http://schemas.microsoft.com/office/drawing/2014/main" id="{4F911527-F1E6-4DCE-A682-B3B5194D7E46}"/>
              </a:ext>
            </a:extLst>
          </p:cNvPr>
          <p:cNvSpPr>
            <a:spLocks noGrp="1"/>
          </p:cNvSpPr>
          <p:nvPr>
            <p:ph idx="1"/>
          </p:nvPr>
        </p:nvSpPr>
        <p:spPr/>
        <p:txBody>
          <a:bodyPr/>
          <a:lstStyle/>
          <a:p>
            <a:r>
              <a:rPr lang="en-US" u="sng" dirty="0"/>
              <a:t>Turkey – Toy Testing Requirements:</a:t>
            </a:r>
            <a:r>
              <a:rPr lang="en-US" dirty="0"/>
              <a:t>  U.S. toys exported to Turkey were being stopped by Customs for onerous and duplicative testing at the border.  Through USTR’s interventions at the WTO TBT Committee and engagement by U.S. Customs officials in Turkey, </a:t>
            </a:r>
            <a:r>
              <a:rPr lang="en-US" i="1" dirty="0">
                <a:solidFill>
                  <a:schemeClr val="accent1">
                    <a:lumMod val="60000"/>
                    <a:lumOff val="40000"/>
                  </a:schemeClr>
                </a:solidFill>
              </a:rPr>
              <a:t>Turkey agreed to eliminate the additional testing at the border.</a:t>
            </a:r>
          </a:p>
          <a:p>
            <a:endParaRPr lang="en-US" dirty="0"/>
          </a:p>
          <a:p>
            <a:r>
              <a:rPr lang="en-US" dirty="0"/>
              <a:t>From </a:t>
            </a:r>
            <a:r>
              <a:rPr lang="en-US" dirty="0">
                <a:hlinkClick r:id="rId2"/>
              </a:rPr>
              <a:t>www.ustr.gov</a:t>
            </a:r>
            <a:r>
              <a:rPr lang="en-US" dirty="0"/>
              <a:t> accessed Jun 11, 2020</a:t>
            </a:r>
          </a:p>
        </p:txBody>
      </p:sp>
      <p:sp>
        <p:nvSpPr>
          <p:cNvPr id="4" name="Slide Number Placeholder 3">
            <a:extLst>
              <a:ext uri="{FF2B5EF4-FFF2-40B4-BE49-F238E27FC236}">
                <a16:creationId xmlns:a16="http://schemas.microsoft.com/office/drawing/2014/main" id="{E4472768-ECDE-4C42-8408-B60DE94FA32E}"/>
              </a:ext>
            </a:extLst>
          </p:cNvPr>
          <p:cNvSpPr>
            <a:spLocks noGrp="1"/>
          </p:cNvSpPr>
          <p:nvPr>
            <p:ph type="sldNum" sz="quarter" idx="12"/>
          </p:nvPr>
        </p:nvSpPr>
        <p:spPr/>
        <p:txBody>
          <a:bodyPr/>
          <a:lstStyle/>
          <a:p>
            <a:fld id="{9E3AA12E-644E-438C-8CEB-C78A59414EC9}" type="slidenum">
              <a:rPr lang="en-US" smtClean="0"/>
              <a:t>5</a:t>
            </a:fld>
            <a:endParaRPr lang="en-US"/>
          </a:p>
        </p:txBody>
      </p:sp>
    </p:spTree>
    <p:extLst>
      <p:ext uri="{BB962C8B-B14F-4D97-AF65-F5344CB8AC3E}">
        <p14:creationId xmlns:p14="http://schemas.microsoft.com/office/powerpoint/2010/main" val="1423433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B5D3F-46FF-40E9-BEC2-26B7BD84F204}"/>
              </a:ext>
            </a:extLst>
          </p:cNvPr>
          <p:cNvSpPr>
            <a:spLocks noGrp="1"/>
          </p:cNvSpPr>
          <p:nvPr>
            <p:ph type="title"/>
          </p:nvPr>
        </p:nvSpPr>
        <p:spPr>
          <a:xfrm>
            <a:off x="838200" y="365125"/>
            <a:ext cx="10515600" cy="1325563"/>
          </a:xfrm>
        </p:spPr>
        <p:txBody>
          <a:bodyPr>
            <a:normAutofit fontScale="90000"/>
          </a:bodyPr>
          <a:lstStyle/>
          <a:p>
            <a:r>
              <a:rPr lang="en-US" sz="4000" dirty="0"/>
              <a:t>Often NTBs have a larger effect on trade than tariffs.</a:t>
            </a:r>
            <a:br>
              <a:rPr lang="en-US" dirty="0"/>
            </a:br>
            <a:endParaRPr lang="en-US" dirty="0"/>
          </a:p>
        </p:txBody>
      </p:sp>
      <p:sp>
        <p:nvSpPr>
          <p:cNvPr id="3" name="Content Placeholder 2">
            <a:extLst>
              <a:ext uri="{FF2B5EF4-FFF2-40B4-BE49-F238E27FC236}">
                <a16:creationId xmlns:a16="http://schemas.microsoft.com/office/drawing/2014/main" id="{C5FEB165-74F0-4636-B4AB-FA82F71DC8E5}"/>
              </a:ext>
            </a:extLst>
          </p:cNvPr>
          <p:cNvSpPr>
            <a:spLocks noGrp="1"/>
          </p:cNvSpPr>
          <p:nvPr>
            <p:ph idx="1"/>
          </p:nvPr>
        </p:nvSpPr>
        <p:spPr/>
        <p:txBody>
          <a:bodyPr/>
          <a:lstStyle/>
          <a:p>
            <a:r>
              <a:rPr lang="en-US" dirty="0"/>
              <a:t>Note: Also sometimes called NTM (measures) which is a broader definition, because sometimes the policy acts as a subsidy rather than as a barrier.</a:t>
            </a:r>
          </a:p>
          <a:p>
            <a:r>
              <a:rPr lang="en-US" dirty="0"/>
              <a:t>One study (Ing and </a:t>
            </a:r>
            <a:r>
              <a:rPr lang="en-US" dirty="0" err="1"/>
              <a:t>Cadot</a:t>
            </a:r>
            <a:r>
              <a:rPr lang="en-US" dirty="0"/>
              <a:t>, 2017 ) on ASEAN finds technical barriers to importation of manufactured goods adds about 5% to the costs (tariff-equivalent). Sanitary and Phytosanitary standards add 6-7% to agricultural imports.</a:t>
            </a:r>
          </a:p>
          <a:p>
            <a:r>
              <a:rPr lang="en-US" dirty="0"/>
              <a:t>Note that this is in addition to any regular tariffs or import quotas that may exist.</a:t>
            </a:r>
          </a:p>
          <a:p>
            <a:r>
              <a:rPr lang="en-US" dirty="0">
                <a:hlinkClick r:id="rId2"/>
              </a:rPr>
              <a:t>(Ing and </a:t>
            </a:r>
            <a:r>
              <a:rPr lang="en-US" dirty="0" err="1">
                <a:hlinkClick r:id="rId2"/>
              </a:rPr>
              <a:t>Cadot</a:t>
            </a:r>
            <a:r>
              <a:rPr lang="en-US" dirty="0">
                <a:hlinkClick r:id="rId2"/>
              </a:rPr>
              <a:t>, 2017) https://www.eria.org/ERIA-DP-2017-09.pdf</a:t>
            </a:r>
            <a:endParaRPr lang="en-US" dirty="0"/>
          </a:p>
        </p:txBody>
      </p:sp>
      <p:sp>
        <p:nvSpPr>
          <p:cNvPr id="4" name="Slide Number Placeholder 3">
            <a:extLst>
              <a:ext uri="{FF2B5EF4-FFF2-40B4-BE49-F238E27FC236}">
                <a16:creationId xmlns:a16="http://schemas.microsoft.com/office/drawing/2014/main" id="{0CE1D920-3127-48AD-9D4C-B051D6900D33}"/>
              </a:ext>
            </a:extLst>
          </p:cNvPr>
          <p:cNvSpPr>
            <a:spLocks noGrp="1"/>
          </p:cNvSpPr>
          <p:nvPr>
            <p:ph type="sldNum" sz="quarter" idx="12"/>
          </p:nvPr>
        </p:nvSpPr>
        <p:spPr/>
        <p:txBody>
          <a:bodyPr/>
          <a:lstStyle/>
          <a:p>
            <a:fld id="{9E3AA12E-644E-438C-8CEB-C78A59414EC9}" type="slidenum">
              <a:rPr lang="en-US" smtClean="0"/>
              <a:t>6</a:t>
            </a:fld>
            <a:endParaRPr lang="en-US"/>
          </a:p>
        </p:txBody>
      </p:sp>
    </p:spTree>
    <p:extLst>
      <p:ext uri="{BB962C8B-B14F-4D97-AF65-F5344CB8AC3E}">
        <p14:creationId xmlns:p14="http://schemas.microsoft.com/office/powerpoint/2010/main" val="2769175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A9686-5460-4B33-8735-D6FC0BE2B683}"/>
              </a:ext>
            </a:extLst>
          </p:cNvPr>
          <p:cNvSpPr>
            <a:spLocks noGrp="1"/>
          </p:cNvSpPr>
          <p:nvPr>
            <p:ph type="title"/>
          </p:nvPr>
        </p:nvSpPr>
        <p:spPr/>
        <p:txBody>
          <a:bodyPr/>
          <a:lstStyle/>
          <a:p>
            <a:r>
              <a:rPr lang="en-US" dirty="0"/>
              <a:t>Tariff-equivalents in Japan, USA and Germany</a:t>
            </a:r>
          </a:p>
        </p:txBody>
      </p:sp>
      <p:sp>
        <p:nvSpPr>
          <p:cNvPr id="3" name="Content Placeholder 2">
            <a:extLst>
              <a:ext uri="{FF2B5EF4-FFF2-40B4-BE49-F238E27FC236}">
                <a16:creationId xmlns:a16="http://schemas.microsoft.com/office/drawing/2014/main" id="{4E00BE05-B138-4120-A8A8-95E373630DB1}"/>
              </a:ext>
            </a:extLst>
          </p:cNvPr>
          <p:cNvSpPr>
            <a:spLocks noGrp="1"/>
          </p:cNvSpPr>
          <p:nvPr>
            <p:ph idx="1"/>
          </p:nvPr>
        </p:nvSpPr>
        <p:spPr/>
        <p:txBody>
          <a:bodyPr/>
          <a:lstStyle/>
          <a:p>
            <a:r>
              <a:rPr lang="en-US" dirty="0"/>
              <a:t>While average tariffs for non-agricultural imports (manufactured goods) are on average 2% or so,</a:t>
            </a:r>
          </a:p>
          <a:p>
            <a:r>
              <a:rPr lang="en-US" dirty="0"/>
              <a:t>Technical barriers to trade (TBTs) average about 10% for these countries.</a:t>
            </a:r>
          </a:p>
          <a:p>
            <a:r>
              <a:rPr lang="en-US" dirty="0"/>
              <a:t>Source: </a:t>
            </a:r>
            <a:r>
              <a:rPr lang="en-US" dirty="0" err="1"/>
              <a:t>Cadot</a:t>
            </a:r>
            <a:r>
              <a:rPr lang="en-US" dirty="0"/>
              <a:t>, </a:t>
            </a:r>
            <a:r>
              <a:rPr lang="en-US" dirty="0" err="1"/>
              <a:t>Gouron</a:t>
            </a:r>
            <a:r>
              <a:rPr lang="en-US" dirty="0"/>
              <a:t>, van </a:t>
            </a:r>
            <a:r>
              <a:rPr lang="en-US" dirty="0" err="1"/>
              <a:t>Tongeren</a:t>
            </a:r>
            <a:r>
              <a:rPr lang="en-US" dirty="0"/>
              <a:t> (2018)</a:t>
            </a:r>
          </a:p>
          <a:p>
            <a:pPr lvl="1"/>
            <a:r>
              <a:rPr lang="en-US" dirty="0"/>
              <a:t>OECD Trade Policy Papers, No. 215, OECD Publishing, Paris http://dx.doi.org/10.1787/f3cd5bdc-en</a:t>
            </a:r>
          </a:p>
        </p:txBody>
      </p:sp>
      <p:sp>
        <p:nvSpPr>
          <p:cNvPr id="4" name="Slide Number Placeholder 3">
            <a:extLst>
              <a:ext uri="{FF2B5EF4-FFF2-40B4-BE49-F238E27FC236}">
                <a16:creationId xmlns:a16="http://schemas.microsoft.com/office/drawing/2014/main" id="{90486C4A-7E12-4E2E-A632-F079DA2D1D92}"/>
              </a:ext>
            </a:extLst>
          </p:cNvPr>
          <p:cNvSpPr>
            <a:spLocks noGrp="1"/>
          </p:cNvSpPr>
          <p:nvPr>
            <p:ph type="sldNum" sz="quarter" idx="12"/>
          </p:nvPr>
        </p:nvSpPr>
        <p:spPr/>
        <p:txBody>
          <a:bodyPr/>
          <a:lstStyle/>
          <a:p>
            <a:fld id="{9E3AA12E-644E-438C-8CEB-C78A59414EC9}" type="slidenum">
              <a:rPr lang="en-US" smtClean="0"/>
              <a:t>7</a:t>
            </a:fld>
            <a:endParaRPr lang="en-US"/>
          </a:p>
        </p:txBody>
      </p:sp>
    </p:spTree>
    <p:extLst>
      <p:ext uri="{BB962C8B-B14F-4D97-AF65-F5344CB8AC3E}">
        <p14:creationId xmlns:p14="http://schemas.microsoft.com/office/powerpoint/2010/main" val="3387181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970" y="365126"/>
            <a:ext cx="10964008" cy="962512"/>
          </a:xfrm>
        </p:spPr>
        <p:txBody>
          <a:bodyPr>
            <a:normAutofit/>
          </a:bodyPr>
          <a:lstStyle/>
          <a:p>
            <a:pPr algn="ctr"/>
            <a:r>
              <a:rPr kumimoji="1" lang="ja-JP" altLang="en-US" sz="2800" dirty="0"/>
              <a:t>非関税障壁は関税よりも大きな影響を貿易に与えることがよくある</a:t>
            </a:r>
          </a:p>
        </p:txBody>
      </p:sp>
      <p:sp>
        <p:nvSpPr>
          <p:cNvPr id="3" name="コンテンツ プレースホルダー 2"/>
          <p:cNvSpPr>
            <a:spLocks noGrp="1"/>
          </p:cNvSpPr>
          <p:nvPr>
            <p:ph idx="1"/>
          </p:nvPr>
        </p:nvSpPr>
        <p:spPr>
          <a:xfrm>
            <a:off x="838200" y="1477108"/>
            <a:ext cx="10515600" cy="4699855"/>
          </a:xfrm>
        </p:spPr>
        <p:txBody>
          <a:bodyPr/>
          <a:lstStyle/>
          <a:p>
            <a:pPr>
              <a:buFont typeface="Wingdings" panose="05000000000000000000" pitchFamily="2" charset="2"/>
              <a:buChar char="l"/>
            </a:pPr>
            <a:r>
              <a:rPr kumimoji="1" lang="ja-JP" altLang="en-US" dirty="0"/>
              <a:t>注：また、政策が障壁としてではなく補給金として機能してしまう場合があるため、より広い定義である</a:t>
            </a:r>
            <a:r>
              <a:rPr kumimoji="1" lang="en-US" altLang="ja-JP" dirty="0"/>
              <a:t>NTM</a:t>
            </a:r>
            <a:r>
              <a:rPr kumimoji="1" lang="ja-JP" altLang="en-US" dirty="0"/>
              <a:t>（非関税措置）とも呼ばれる。</a:t>
            </a:r>
            <a:endParaRPr kumimoji="1" lang="en-US" altLang="ja-JP" dirty="0"/>
          </a:p>
          <a:p>
            <a:pPr>
              <a:buFont typeface="Wingdings" panose="05000000000000000000" pitchFamily="2" charset="2"/>
              <a:buChar char="l"/>
            </a:pPr>
            <a:r>
              <a:rPr kumimoji="1" lang="en-US" altLang="ja-JP" dirty="0"/>
              <a:t>2017</a:t>
            </a:r>
            <a:r>
              <a:rPr kumimoji="1" lang="ja-JP" altLang="en-US" dirty="0"/>
              <a:t>年のイングとカドによる</a:t>
            </a:r>
            <a:r>
              <a:rPr kumimoji="1" lang="en-US" altLang="ja-JP" dirty="0"/>
              <a:t>ASEAN</a:t>
            </a:r>
            <a:r>
              <a:rPr kumimoji="1" lang="ja-JP" altLang="en-US" dirty="0"/>
              <a:t>に関する研究は、製造品の輸入に係る技術的な障壁はコストに約５％加算されることを指摘している（関税相当） 。衛生および植物検疫基準では農業輸入に６－７％加算される。</a:t>
            </a:r>
            <a:endParaRPr kumimoji="1" lang="en-US" altLang="ja-JP" dirty="0"/>
          </a:p>
          <a:p>
            <a:pPr>
              <a:buFont typeface="Wingdings" panose="05000000000000000000" pitchFamily="2" charset="2"/>
              <a:buChar char="l"/>
            </a:pPr>
            <a:r>
              <a:rPr kumimoji="1" lang="ja-JP" altLang="en-US" dirty="0"/>
              <a:t>輸入割当の通常の関税の他にもこ</a:t>
            </a:r>
            <a:r>
              <a:rPr lang="ja-JP" altLang="en-US" dirty="0"/>
              <a:t>のようなものがあるのでそれに注意すること。</a:t>
            </a:r>
            <a:endParaRPr lang="en-US" altLang="ja-JP" dirty="0"/>
          </a:p>
          <a:p>
            <a:pPr>
              <a:buFont typeface="Wingdings" panose="05000000000000000000" pitchFamily="2" charset="2"/>
              <a:buChar char="l"/>
            </a:pPr>
            <a:r>
              <a:rPr kumimoji="1" lang="ja-JP" altLang="en-US" dirty="0"/>
              <a:t>（</a:t>
            </a:r>
            <a:r>
              <a:rPr kumimoji="1" lang="en-US" altLang="ja-JP" dirty="0"/>
              <a:t>2017</a:t>
            </a:r>
            <a:r>
              <a:rPr kumimoji="1" lang="ja-JP" altLang="en-US" dirty="0"/>
              <a:t>年、イングとカド）</a:t>
            </a:r>
            <a:r>
              <a:rPr kumimoji="1" lang="en-US" altLang="ja-JP" u="sng" dirty="0"/>
              <a:t>https://www.eria.org/ERIA-DP-2017-09.pdf</a:t>
            </a:r>
            <a:endParaRPr kumimoji="1" lang="ja-JP" altLang="en-US" u="sng" dirty="0"/>
          </a:p>
        </p:txBody>
      </p:sp>
      <p:sp>
        <p:nvSpPr>
          <p:cNvPr id="4" name="スライド番号プレースホルダー 3"/>
          <p:cNvSpPr>
            <a:spLocks noGrp="1"/>
          </p:cNvSpPr>
          <p:nvPr>
            <p:ph type="sldNum" sz="quarter" idx="12"/>
          </p:nvPr>
        </p:nvSpPr>
        <p:spPr/>
        <p:txBody>
          <a:bodyPr/>
          <a:lstStyle/>
          <a:p>
            <a:fld id="{9E3AA12E-644E-438C-8CEB-C78A59414EC9}" type="slidenum">
              <a:rPr lang="en-US" smtClean="0"/>
              <a:t>8</a:t>
            </a:fld>
            <a:endParaRPr lang="en-US"/>
          </a:p>
        </p:txBody>
      </p:sp>
    </p:spTree>
    <p:extLst>
      <p:ext uri="{BB962C8B-B14F-4D97-AF65-F5344CB8AC3E}">
        <p14:creationId xmlns:p14="http://schemas.microsoft.com/office/powerpoint/2010/main" val="2185149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1024060"/>
          </a:xfrm>
        </p:spPr>
        <p:txBody>
          <a:bodyPr>
            <a:normAutofit/>
          </a:bodyPr>
          <a:lstStyle/>
          <a:p>
            <a:r>
              <a:rPr kumimoji="1" lang="ja-JP" altLang="en-US" sz="3600" dirty="0"/>
              <a:t>日本、米国、ドイツの関税相当量</a:t>
            </a:r>
          </a:p>
        </p:txBody>
      </p:sp>
      <p:sp>
        <p:nvSpPr>
          <p:cNvPr id="3" name="コンテンツ プレースホルダー 2"/>
          <p:cNvSpPr>
            <a:spLocks noGrp="1"/>
          </p:cNvSpPr>
          <p:nvPr>
            <p:ph idx="1"/>
          </p:nvPr>
        </p:nvSpPr>
        <p:spPr>
          <a:xfrm>
            <a:off x="838200" y="1697099"/>
            <a:ext cx="10515600" cy="4351338"/>
          </a:xfrm>
        </p:spPr>
        <p:txBody>
          <a:bodyPr/>
          <a:lstStyle/>
          <a:p>
            <a:r>
              <a:rPr kumimoji="1" lang="ja-JP" altLang="en-US" dirty="0"/>
              <a:t>非農産物輸入（製造品）の平均関税は２％程度</a:t>
            </a:r>
            <a:endParaRPr kumimoji="1" lang="en-US" altLang="ja-JP" dirty="0"/>
          </a:p>
          <a:p>
            <a:r>
              <a:rPr kumimoji="1" lang="ja-JP" altLang="en-US" dirty="0"/>
              <a:t>これらの国々の貿易障壁（</a:t>
            </a:r>
            <a:r>
              <a:rPr kumimoji="1" lang="en-US" altLang="ja-JP" dirty="0"/>
              <a:t>TBTs</a:t>
            </a:r>
            <a:r>
              <a:rPr kumimoji="1" lang="ja-JP" altLang="en-US" dirty="0"/>
              <a:t>）は平均１０％</a:t>
            </a:r>
            <a:endParaRPr kumimoji="1" lang="en-US" altLang="ja-JP" dirty="0"/>
          </a:p>
          <a:p>
            <a:r>
              <a:rPr kumimoji="1" lang="ja-JP" altLang="en-US" dirty="0"/>
              <a:t>出典：</a:t>
            </a:r>
            <a:r>
              <a:rPr kumimoji="1" lang="en-US" altLang="ja-JP" dirty="0"/>
              <a:t>2018</a:t>
            </a:r>
            <a:r>
              <a:rPr kumimoji="1" lang="ja-JP" altLang="en-US" dirty="0"/>
              <a:t>年、カド、グーロン、ヴァントンゲレン</a:t>
            </a:r>
          </a:p>
        </p:txBody>
      </p:sp>
      <p:sp>
        <p:nvSpPr>
          <p:cNvPr id="4" name="スライド番号プレースホルダー 3"/>
          <p:cNvSpPr>
            <a:spLocks noGrp="1"/>
          </p:cNvSpPr>
          <p:nvPr>
            <p:ph type="sldNum" sz="quarter" idx="12"/>
          </p:nvPr>
        </p:nvSpPr>
        <p:spPr/>
        <p:txBody>
          <a:bodyPr/>
          <a:lstStyle/>
          <a:p>
            <a:fld id="{9E3AA12E-644E-438C-8CEB-C78A59414EC9}" type="slidenum">
              <a:rPr lang="en-US" smtClean="0"/>
              <a:t>9</a:t>
            </a:fld>
            <a:endParaRPr lang="en-US"/>
          </a:p>
        </p:txBody>
      </p:sp>
      <p:sp>
        <p:nvSpPr>
          <p:cNvPr id="5" name="正方形/長方形 4"/>
          <p:cNvSpPr/>
          <p:nvPr/>
        </p:nvSpPr>
        <p:spPr>
          <a:xfrm>
            <a:off x="794239" y="3226437"/>
            <a:ext cx="9360875" cy="954107"/>
          </a:xfrm>
          <a:prstGeom prst="rect">
            <a:avLst/>
          </a:prstGeom>
        </p:spPr>
        <p:txBody>
          <a:bodyPr wrap="square">
            <a:spAutoFit/>
          </a:bodyPr>
          <a:lstStyle/>
          <a:p>
            <a:pPr lvl="1"/>
            <a:r>
              <a:rPr lang="en-US" altLang="ja-JP" sz="2800" dirty="0"/>
              <a:t>OECD Trade Policy Papers, No. 215, OECD Publishing, Paris http://dx.doi.org/10.1787/f3cd5bdc-en</a:t>
            </a:r>
          </a:p>
        </p:txBody>
      </p:sp>
    </p:spTree>
    <p:extLst>
      <p:ext uri="{BB962C8B-B14F-4D97-AF65-F5344CB8AC3E}">
        <p14:creationId xmlns:p14="http://schemas.microsoft.com/office/powerpoint/2010/main" val="1068254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1030</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Non-tariff Barriers 非関税障壁</vt:lpstr>
      <vt:lpstr>Non-tariff barriers (NTBs)</vt:lpstr>
      <vt:lpstr>Other types of NTBs (generally 4 types)</vt:lpstr>
      <vt:lpstr>非関税障壁の4つのタイプ </vt:lpstr>
      <vt:lpstr>Specific example of TBT in manufacturing:</vt:lpstr>
      <vt:lpstr>Often NTBs have a larger effect on trade than tariffs. </vt:lpstr>
      <vt:lpstr>Tariff-equivalents in Japan, USA and Germany</vt:lpstr>
      <vt:lpstr>非関税障壁は関税よりも大きな影響を貿易に与えることがよくある</vt:lpstr>
      <vt:lpstr>日本、米国、ドイツの関税相当量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Non-tariff Barriers</dc:title>
  <dc:creator>parsons-craig-gj@ynu.ac.jp</dc:creator>
  <cp:lastModifiedBy>parsons-craig-gj@ynu.ac.jp</cp:lastModifiedBy>
  <cp:revision>18</cp:revision>
  <cp:lastPrinted>2020-06-09T00:47:41Z</cp:lastPrinted>
  <dcterms:created xsi:type="dcterms:W3CDTF">2020-06-08T01:53:42Z</dcterms:created>
  <dcterms:modified xsi:type="dcterms:W3CDTF">2020-06-10T01:49:58Z</dcterms:modified>
</cp:coreProperties>
</file>