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2" r:id="rId5"/>
    <p:sldId id="263" r:id="rId6"/>
    <p:sldId id="264" r:id="rId7"/>
    <p:sldId id="259" r:id="rId8"/>
    <p:sldId id="261" r:id="rId9"/>
    <p:sldId id="268" r:id="rId10"/>
    <p:sldId id="270" r:id="rId11"/>
    <p:sldId id="271" r:id="rId12"/>
    <p:sldId id="272" r:id="rId13"/>
    <p:sldId id="273" r:id="rId14"/>
    <p:sldId id="274" r:id="rId15"/>
    <p:sldId id="275" r:id="rId16"/>
    <p:sldId id="276" r:id="rId17"/>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1" d="100"/>
          <a:sy n="81" d="100"/>
        </p:scale>
        <p:origin x="29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7A4327C6-A9F5-4F63-9503-EAADB6B3981F}" type="datetimeFigureOut">
              <a:rPr lang="en-US" smtClean="0"/>
              <a:t>7/28/2020</a:t>
            </a:fld>
            <a:endParaRPr lang="en-US"/>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D9FAAA2B-FA34-4C6C-BC01-5BB815C179E0}" type="slidenum">
              <a:rPr lang="en-US" smtClean="0"/>
              <a:t>‹#›</a:t>
            </a:fld>
            <a:endParaRPr lang="en-US"/>
          </a:p>
        </p:txBody>
      </p:sp>
    </p:spTree>
    <p:extLst>
      <p:ext uri="{BB962C8B-B14F-4D97-AF65-F5344CB8AC3E}">
        <p14:creationId xmlns:p14="http://schemas.microsoft.com/office/powerpoint/2010/main" val="4031693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13040-E8DD-433E-BECD-42BEC24410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550126-BC2E-44EF-A1D3-5A35C1050F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C3E4AA-8DEA-4913-B37B-E4BE4C2A8DE5}"/>
              </a:ext>
            </a:extLst>
          </p:cNvPr>
          <p:cNvSpPr>
            <a:spLocks noGrp="1"/>
          </p:cNvSpPr>
          <p:nvPr>
            <p:ph type="dt" sz="half" idx="10"/>
          </p:nvPr>
        </p:nvSpPr>
        <p:spPr/>
        <p:txBody>
          <a:bodyPr/>
          <a:lstStyle/>
          <a:p>
            <a:fld id="{32DA7657-680C-4F91-9D42-7EA630F5EC57}" type="datetime1">
              <a:rPr lang="en-US" smtClean="0"/>
              <a:t>7/28/2020</a:t>
            </a:fld>
            <a:endParaRPr lang="en-US"/>
          </a:p>
        </p:txBody>
      </p:sp>
      <p:sp>
        <p:nvSpPr>
          <p:cNvPr id="5" name="Footer Placeholder 4">
            <a:extLst>
              <a:ext uri="{FF2B5EF4-FFF2-40B4-BE49-F238E27FC236}">
                <a16:creationId xmlns:a16="http://schemas.microsoft.com/office/drawing/2014/main" id="{FB698CE0-11F5-4CEE-9B9C-76F2A35CB8C4}"/>
              </a:ext>
            </a:extLst>
          </p:cNvPr>
          <p:cNvSpPr>
            <a:spLocks noGrp="1"/>
          </p:cNvSpPr>
          <p:nvPr>
            <p:ph type="ftr" sz="quarter" idx="11"/>
          </p:nvPr>
        </p:nvSpPr>
        <p:spPr/>
        <p:txBody>
          <a:bodyPr/>
          <a:lstStyle/>
          <a:p>
            <a:r>
              <a:rPr lang="en-US"/>
              <a:t>Parsons, Intro to FDI</a:t>
            </a:r>
          </a:p>
        </p:txBody>
      </p:sp>
      <p:sp>
        <p:nvSpPr>
          <p:cNvPr id="6" name="Slide Number Placeholder 5">
            <a:extLst>
              <a:ext uri="{FF2B5EF4-FFF2-40B4-BE49-F238E27FC236}">
                <a16:creationId xmlns:a16="http://schemas.microsoft.com/office/drawing/2014/main" id="{7BD157C3-6FE1-462C-A1F4-C5BDEE33EC46}"/>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46252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43A7E-7656-4027-A307-3729D380A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94FAC4-0755-4BBD-8173-D69E41F94F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3F842D-D7A1-4D5E-8BCE-8C7F05591D23}"/>
              </a:ext>
            </a:extLst>
          </p:cNvPr>
          <p:cNvSpPr>
            <a:spLocks noGrp="1"/>
          </p:cNvSpPr>
          <p:nvPr>
            <p:ph type="dt" sz="half" idx="10"/>
          </p:nvPr>
        </p:nvSpPr>
        <p:spPr/>
        <p:txBody>
          <a:bodyPr/>
          <a:lstStyle/>
          <a:p>
            <a:fld id="{E60F0072-6412-45AB-841F-5A168BBA961D}" type="datetime1">
              <a:rPr lang="en-US" smtClean="0"/>
              <a:t>7/28/2020</a:t>
            </a:fld>
            <a:endParaRPr lang="en-US"/>
          </a:p>
        </p:txBody>
      </p:sp>
      <p:sp>
        <p:nvSpPr>
          <p:cNvPr id="5" name="Footer Placeholder 4">
            <a:extLst>
              <a:ext uri="{FF2B5EF4-FFF2-40B4-BE49-F238E27FC236}">
                <a16:creationId xmlns:a16="http://schemas.microsoft.com/office/drawing/2014/main" id="{92DA53C3-96FE-451D-B556-E6F563BD324B}"/>
              </a:ext>
            </a:extLst>
          </p:cNvPr>
          <p:cNvSpPr>
            <a:spLocks noGrp="1"/>
          </p:cNvSpPr>
          <p:nvPr>
            <p:ph type="ftr" sz="quarter" idx="11"/>
          </p:nvPr>
        </p:nvSpPr>
        <p:spPr/>
        <p:txBody>
          <a:bodyPr/>
          <a:lstStyle/>
          <a:p>
            <a:r>
              <a:rPr lang="en-US"/>
              <a:t>Parsons, Intro to FDI</a:t>
            </a:r>
          </a:p>
        </p:txBody>
      </p:sp>
      <p:sp>
        <p:nvSpPr>
          <p:cNvPr id="6" name="Slide Number Placeholder 5">
            <a:extLst>
              <a:ext uri="{FF2B5EF4-FFF2-40B4-BE49-F238E27FC236}">
                <a16:creationId xmlns:a16="http://schemas.microsoft.com/office/drawing/2014/main" id="{7B120738-9124-418F-9913-7DF3547D6BC7}"/>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3300765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8B11D6-8766-451D-B98F-C7F31DEAA9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5847B6-E547-4B64-B7C7-FC5A6CEFD7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FD7355-C39F-43D6-9BB2-FA71B27D423E}"/>
              </a:ext>
            </a:extLst>
          </p:cNvPr>
          <p:cNvSpPr>
            <a:spLocks noGrp="1"/>
          </p:cNvSpPr>
          <p:nvPr>
            <p:ph type="dt" sz="half" idx="10"/>
          </p:nvPr>
        </p:nvSpPr>
        <p:spPr/>
        <p:txBody>
          <a:bodyPr/>
          <a:lstStyle/>
          <a:p>
            <a:fld id="{D4FE7565-2F8A-4BFE-8980-5450E8162EC9}" type="datetime1">
              <a:rPr lang="en-US" smtClean="0"/>
              <a:t>7/28/2020</a:t>
            </a:fld>
            <a:endParaRPr lang="en-US"/>
          </a:p>
        </p:txBody>
      </p:sp>
      <p:sp>
        <p:nvSpPr>
          <p:cNvPr id="5" name="Footer Placeholder 4">
            <a:extLst>
              <a:ext uri="{FF2B5EF4-FFF2-40B4-BE49-F238E27FC236}">
                <a16:creationId xmlns:a16="http://schemas.microsoft.com/office/drawing/2014/main" id="{B3F9AB6B-53E8-41D0-B1A4-C6FFD24838C0}"/>
              </a:ext>
            </a:extLst>
          </p:cNvPr>
          <p:cNvSpPr>
            <a:spLocks noGrp="1"/>
          </p:cNvSpPr>
          <p:nvPr>
            <p:ph type="ftr" sz="quarter" idx="11"/>
          </p:nvPr>
        </p:nvSpPr>
        <p:spPr/>
        <p:txBody>
          <a:bodyPr/>
          <a:lstStyle/>
          <a:p>
            <a:r>
              <a:rPr lang="en-US"/>
              <a:t>Parsons, Intro to FDI</a:t>
            </a:r>
          </a:p>
        </p:txBody>
      </p:sp>
      <p:sp>
        <p:nvSpPr>
          <p:cNvPr id="6" name="Slide Number Placeholder 5">
            <a:extLst>
              <a:ext uri="{FF2B5EF4-FFF2-40B4-BE49-F238E27FC236}">
                <a16:creationId xmlns:a16="http://schemas.microsoft.com/office/drawing/2014/main" id="{931CFA8A-4E09-4DC5-B322-157F7BEA5DA5}"/>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2830402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F08FE-F849-4127-8333-F76C859877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F78E72-CD9E-43CF-B4EC-8B8653B2DF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29E3B7-E3BE-4EE1-80AB-D3DFE3CA0741}"/>
              </a:ext>
            </a:extLst>
          </p:cNvPr>
          <p:cNvSpPr>
            <a:spLocks noGrp="1"/>
          </p:cNvSpPr>
          <p:nvPr>
            <p:ph type="dt" sz="half" idx="10"/>
          </p:nvPr>
        </p:nvSpPr>
        <p:spPr/>
        <p:txBody>
          <a:bodyPr/>
          <a:lstStyle/>
          <a:p>
            <a:fld id="{00B45552-DF36-4595-AA88-399779693A6B}" type="datetime1">
              <a:rPr lang="en-US" smtClean="0"/>
              <a:t>7/28/2020</a:t>
            </a:fld>
            <a:endParaRPr lang="en-US"/>
          </a:p>
        </p:txBody>
      </p:sp>
      <p:sp>
        <p:nvSpPr>
          <p:cNvPr id="5" name="Footer Placeholder 4">
            <a:extLst>
              <a:ext uri="{FF2B5EF4-FFF2-40B4-BE49-F238E27FC236}">
                <a16:creationId xmlns:a16="http://schemas.microsoft.com/office/drawing/2014/main" id="{66998BC5-B61A-4D81-813E-0EA5DAD7D816}"/>
              </a:ext>
            </a:extLst>
          </p:cNvPr>
          <p:cNvSpPr>
            <a:spLocks noGrp="1"/>
          </p:cNvSpPr>
          <p:nvPr>
            <p:ph type="ftr" sz="quarter" idx="11"/>
          </p:nvPr>
        </p:nvSpPr>
        <p:spPr/>
        <p:txBody>
          <a:bodyPr/>
          <a:lstStyle/>
          <a:p>
            <a:r>
              <a:rPr lang="en-US"/>
              <a:t>Parsons, Intro to FDI</a:t>
            </a:r>
          </a:p>
        </p:txBody>
      </p:sp>
      <p:sp>
        <p:nvSpPr>
          <p:cNvPr id="6" name="Slide Number Placeholder 5">
            <a:extLst>
              <a:ext uri="{FF2B5EF4-FFF2-40B4-BE49-F238E27FC236}">
                <a16:creationId xmlns:a16="http://schemas.microsoft.com/office/drawing/2014/main" id="{B21A0B51-6B4C-4909-9552-C34B8A248DC7}"/>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668332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3AD17-9446-46B3-9EE2-CAE865A3FD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F5BC37-8F9D-4FCB-900B-A4D02B9DD7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C1B06B-F657-42D7-844F-975FB7768DD8}"/>
              </a:ext>
            </a:extLst>
          </p:cNvPr>
          <p:cNvSpPr>
            <a:spLocks noGrp="1"/>
          </p:cNvSpPr>
          <p:nvPr>
            <p:ph type="dt" sz="half" idx="10"/>
          </p:nvPr>
        </p:nvSpPr>
        <p:spPr/>
        <p:txBody>
          <a:bodyPr/>
          <a:lstStyle/>
          <a:p>
            <a:fld id="{8B5CD3CD-5199-49E7-889F-66DDAE5C67CF}" type="datetime1">
              <a:rPr lang="en-US" smtClean="0"/>
              <a:t>7/28/2020</a:t>
            </a:fld>
            <a:endParaRPr lang="en-US"/>
          </a:p>
        </p:txBody>
      </p:sp>
      <p:sp>
        <p:nvSpPr>
          <p:cNvPr id="5" name="Footer Placeholder 4">
            <a:extLst>
              <a:ext uri="{FF2B5EF4-FFF2-40B4-BE49-F238E27FC236}">
                <a16:creationId xmlns:a16="http://schemas.microsoft.com/office/drawing/2014/main" id="{E3E3AD0C-E9BA-4671-9F56-893D73A3B854}"/>
              </a:ext>
            </a:extLst>
          </p:cNvPr>
          <p:cNvSpPr>
            <a:spLocks noGrp="1"/>
          </p:cNvSpPr>
          <p:nvPr>
            <p:ph type="ftr" sz="quarter" idx="11"/>
          </p:nvPr>
        </p:nvSpPr>
        <p:spPr/>
        <p:txBody>
          <a:bodyPr/>
          <a:lstStyle/>
          <a:p>
            <a:r>
              <a:rPr lang="en-US"/>
              <a:t>Parsons, Intro to FDI</a:t>
            </a:r>
          </a:p>
        </p:txBody>
      </p:sp>
      <p:sp>
        <p:nvSpPr>
          <p:cNvPr id="6" name="Slide Number Placeholder 5">
            <a:extLst>
              <a:ext uri="{FF2B5EF4-FFF2-40B4-BE49-F238E27FC236}">
                <a16:creationId xmlns:a16="http://schemas.microsoft.com/office/drawing/2014/main" id="{D3614593-C3A6-49AD-83F7-1EEA8FE8B699}"/>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372884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624EC-FFD5-475C-B1BC-1739E55175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8F2875-AF15-44BD-9DFC-2E6BE54DA8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2A1AE3-DCDB-42A6-97A3-EAA4AD0A17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E2E914-CAFD-4838-950C-7408482F7CC5}"/>
              </a:ext>
            </a:extLst>
          </p:cNvPr>
          <p:cNvSpPr>
            <a:spLocks noGrp="1"/>
          </p:cNvSpPr>
          <p:nvPr>
            <p:ph type="dt" sz="half" idx="10"/>
          </p:nvPr>
        </p:nvSpPr>
        <p:spPr/>
        <p:txBody>
          <a:bodyPr/>
          <a:lstStyle/>
          <a:p>
            <a:fld id="{F0195192-CCB0-4A9C-96CD-99A7C2A4394B}" type="datetime1">
              <a:rPr lang="en-US" smtClean="0"/>
              <a:t>7/28/2020</a:t>
            </a:fld>
            <a:endParaRPr lang="en-US"/>
          </a:p>
        </p:txBody>
      </p:sp>
      <p:sp>
        <p:nvSpPr>
          <p:cNvPr id="6" name="Footer Placeholder 5">
            <a:extLst>
              <a:ext uri="{FF2B5EF4-FFF2-40B4-BE49-F238E27FC236}">
                <a16:creationId xmlns:a16="http://schemas.microsoft.com/office/drawing/2014/main" id="{3A7160B4-8128-4FEA-ABBF-C9A51733A6B9}"/>
              </a:ext>
            </a:extLst>
          </p:cNvPr>
          <p:cNvSpPr>
            <a:spLocks noGrp="1"/>
          </p:cNvSpPr>
          <p:nvPr>
            <p:ph type="ftr" sz="quarter" idx="11"/>
          </p:nvPr>
        </p:nvSpPr>
        <p:spPr/>
        <p:txBody>
          <a:bodyPr/>
          <a:lstStyle/>
          <a:p>
            <a:r>
              <a:rPr lang="en-US"/>
              <a:t>Parsons, Intro to FDI</a:t>
            </a:r>
          </a:p>
        </p:txBody>
      </p:sp>
      <p:sp>
        <p:nvSpPr>
          <p:cNvPr id="7" name="Slide Number Placeholder 6">
            <a:extLst>
              <a:ext uri="{FF2B5EF4-FFF2-40B4-BE49-F238E27FC236}">
                <a16:creationId xmlns:a16="http://schemas.microsoft.com/office/drawing/2014/main" id="{6E82C2D6-E0A8-41A3-B3A8-4BB2BBD37C42}"/>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183120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0BE9A-41D3-49A2-8E22-0AA6A2D3E9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3E6E71-159D-43AD-AA3F-AB5E8A6BF8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5D48BF-28CF-4834-AAD2-C37DE8284F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1704A8-0CB7-4EF9-A9C7-FDB967D5C4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B4BD20-69AB-4143-B3DF-3A9F73ACD6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F5CD0CA-2C64-4A37-92B9-20802ABF1CFC}"/>
              </a:ext>
            </a:extLst>
          </p:cNvPr>
          <p:cNvSpPr>
            <a:spLocks noGrp="1"/>
          </p:cNvSpPr>
          <p:nvPr>
            <p:ph type="dt" sz="half" idx="10"/>
          </p:nvPr>
        </p:nvSpPr>
        <p:spPr/>
        <p:txBody>
          <a:bodyPr/>
          <a:lstStyle/>
          <a:p>
            <a:fld id="{92D894DE-C715-4878-9DA7-A1FD96284AFA}" type="datetime1">
              <a:rPr lang="en-US" smtClean="0"/>
              <a:t>7/28/2020</a:t>
            </a:fld>
            <a:endParaRPr lang="en-US"/>
          </a:p>
        </p:txBody>
      </p:sp>
      <p:sp>
        <p:nvSpPr>
          <p:cNvPr id="8" name="Footer Placeholder 7">
            <a:extLst>
              <a:ext uri="{FF2B5EF4-FFF2-40B4-BE49-F238E27FC236}">
                <a16:creationId xmlns:a16="http://schemas.microsoft.com/office/drawing/2014/main" id="{2FDC1F7B-070A-40A9-9659-897F8A9A41BA}"/>
              </a:ext>
            </a:extLst>
          </p:cNvPr>
          <p:cNvSpPr>
            <a:spLocks noGrp="1"/>
          </p:cNvSpPr>
          <p:nvPr>
            <p:ph type="ftr" sz="quarter" idx="11"/>
          </p:nvPr>
        </p:nvSpPr>
        <p:spPr/>
        <p:txBody>
          <a:bodyPr/>
          <a:lstStyle/>
          <a:p>
            <a:r>
              <a:rPr lang="en-US"/>
              <a:t>Parsons, Intro to FDI</a:t>
            </a:r>
          </a:p>
        </p:txBody>
      </p:sp>
      <p:sp>
        <p:nvSpPr>
          <p:cNvPr id="9" name="Slide Number Placeholder 8">
            <a:extLst>
              <a:ext uri="{FF2B5EF4-FFF2-40B4-BE49-F238E27FC236}">
                <a16:creationId xmlns:a16="http://schemas.microsoft.com/office/drawing/2014/main" id="{5C1E86ED-0286-4BB4-A59F-3F4BC18CD873}"/>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383344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3D61-A691-459A-A96C-EEC12E5284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8B8C1B-7FEF-4055-9D45-C52BD103AD8D}"/>
              </a:ext>
            </a:extLst>
          </p:cNvPr>
          <p:cNvSpPr>
            <a:spLocks noGrp="1"/>
          </p:cNvSpPr>
          <p:nvPr>
            <p:ph type="dt" sz="half" idx="10"/>
          </p:nvPr>
        </p:nvSpPr>
        <p:spPr/>
        <p:txBody>
          <a:bodyPr/>
          <a:lstStyle/>
          <a:p>
            <a:fld id="{C42FEE6F-5A0D-4C7D-AE67-4F6B943A8B6D}" type="datetime1">
              <a:rPr lang="en-US" smtClean="0"/>
              <a:t>7/28/2020</a:t>
            </a:fld>
            <a:endParaRPr lang="en-US"/>
          </a:p>
        </p:txBody>
      </p:sp>
      <p:sp>
        <p:nvSpPr>
          <p:cNvPr id="4" name="Footer Placeholder 3">
            <a:extLst>
              <a:ext uri="{FF2B5EF4-FFF2-40B4-BE49-F238E27FC236}">
                <a16:creationId xmlns:a16="http://schemas.microsoft.com/office/drawing/2014/main" id="{6248847C-71DF-4CFB-B34A-41A33E15F572}"/>
              </a:ext>
            </a:extLst>
          </p:cNvPr>
          <p:cNvSpPr>
            <a:spLocks noGrp="1"/>
          </p:cNvSpPr>
          <p:nvPr>
            <p:ph type="ftr" sz="quarter" idx="11"/>
          </p:nvPr>
        </p:nvSpPr>
        <p:spPr/>
        <p:txBody>
          <a:bodyPr/>
          <a:lstStyle/>
          <a:p>
            <a:r>
              <a:rPr lang="en-US"/>
              <a:t>Parsons, Intro to FDI</a:t>
            </a:r>
          </a:p>
        </p:txBody>
      </p:sp>
      <p:sp>
        <p:nvSpPr>
          <p:cNvPr id="5" name="Slide Number Placeholder 4">
            <a:extLst>
              <a:ext uri="{FF2B5EF4-FFF2-40B4-BE49-F238E27FC236}">
                <a16:creationId xmlns:a16="http://schemas.microsoft.com/office/drawing/2014/main" id="{13F9F76E-ABC8-43D2-8C5F-91EE2C519FB6}"/>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82731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2039F0-5B78-484C-87F8-EA8FD0E0F72D}"/>
              </a:ext>
            </a:extLst>
          </p:cNvPr>
          <p:cNvSpPr>
            <a:spLocks noGrp="1"/>
          </p:cNvSpPr>
          <p:nvPr>
            <p:ph type="dt" sz="half" idx="10"/>
          </p:nvPr>
        </p:nvSpPr>
        <p:spPr/>
        <p:txBody>
          <a:bodyPr/>
          <a:lstStyle/>
          <a:p>
            <a:fld id="{9A1BACF2-40E6-4481-80FC-0503D1256C50}" type="datetime1">
              <a:rPr lang="en-US" smtClean="0"/>
              <a:t>7/28/2020</a:t>
            </a:fld>
            <a:endParaRPr lang="en-US"/>
          </a:p>
        </p:txBody>
      </p:sp>
      <p:sp>
        <p:nvSpPr>
          <p:cNvPr id="3" name="Footer Placeholder 2">
            <a:extLst>
              <a:ext uri="{FF2B5EF4-FFF2-40B4-BE49-F238E27FC236}">
                <a16:creationId xmlns:a16="http://schemas.microsoft.com/office/drawing/2014/main" id="{E58E4002-8F7A-48CB-B172-805C653B98AE}"/>
              </a:ext>
            </a:extLst>
          </p:cNvPr>
          <p:cNvSpPr>
            <a:spLocks noGrp="1"/>
          </p:cNvSpPr>
          <p:nvPr>
            <p:ph type="ftr" sz="quarter" idx="11"/>
          </p:nvPr>
        </p:nvSpPr>
        <p:spPr/>
        <p:txBody>
          <a:bodyPr/>
          <a:lstStyle/>
          <a:p>
            <a:r>
              <a:rPr lang="en-US"/>
              <a:t>Parsons, Intro to FDI</a:t>
            </a:r>
          </a:p>
        </p:txBody>
      </p:sp>
      <p:sp>
        <p:nvSpPr>
          <p:cNvPr id="4" name="Slide Number Placeholder 3">
            <a:extLst>
              <a:ext uri="{FF2B5EF4-FFF2-40B4-BE49-F238E27FC236}">
                <a16:creationId xmlns:a16="http://schemas.microsoft.com/office/drawing/2014/main" id="{B86C9ABC-D1F7-4460-82C7-A7C2406EAA88}"/>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271561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3DA81-5A87-42CF-881C-464ADB4934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677F1F-3874-47B6-BB4F-B957612A23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7175C5-E6B3-482F-803C-79489E7220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0CF839-3242-4EF7-B9A1-E516FBC4A3A3}"/>
              </a:ext>
            </a:extLst>
          </p:cNvPr>
          <p:cNvSpPr>
            <a:spLocks noGrp="1"/>
          </p:cNvSpPr>
          <p:nvPr>
            <p:ph type="dt" sz="half" idx="10"/>
          </p:nvPr>
        </p:nvSpPr>
        <p:spPr/>
        <p:txBody>
          <a:bodyPr/>
          <a:lstStyle/>
          <a:p>
            <a:fld id="{EBB9119B-A843-4820-9B23-F9EC00FBA0DA}" type="datetime1">
              <a:rPr lang="en-US" smtClean="0"/>
              <a:t>7/28/2020</a:t>
            </a:fld>
            <a:endParaRPr lang="en-US"/>
          </a:p>
        </p:txBody>
      </p:sp>
      <p:sp>
        <p:nvSpPr>
          <p:cNvPr id="6" name="Footer Placeholder 5">
            <a:extLst>
              <a:ext uri="{FF2B5EF4-FFF2-40B4-BE49-F238E27FC236}">
                <a16:creationId xmlns:a16="http://schemas.microsoft.com/office/drawing/2014/main" id="{87B87FC5-916F-4260-BA16-E502B0EE693F}"/>
              </a:ext>
            </a:extLst>
          </p:cNvPr>
          <p:cNvSpPr>
            <a:spLocks noGrp="1"/>
          </p:cNvSpPr>
          <p:nvPr>
            <p:ph type="ftr" sz="quarter" idx="11"/>
          </p:nvPr>
        </p:nvSpPr>
        <p:spPr/>
        <p:txBody>
          <a:bodyPr/>
          <a:lstStyle/>
          <a:p>
            <a:r>
              <a:rPr lang="en-US"/>
              <a:t>Parsons, Intro to FDI</a:t>
            </a:r>
          </a:p>
        </p:txBody>
      </p:sp>
      <p:sp>
        <p:nvSpPr>
          <p:cNvPr id="7" name="Slide Number Placeholder 6">
            <a:extLst>
              <a:ext uri="{FF2B5EF4-FFF2-40B4-BE49-F238E27FC236}">
                <a16:creationId xmlns:a16="http://schemas.microsoft.com/office/drawing/2014/main" id="{FFA804E4-2936-494F-A38A-E5963A5F65F8}"/>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1163161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397C-CE54-466E-8A0E-A806D15413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BEC891-7C5B-41CF-B45E-44CB7769D2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34589C-0876-4818-97BE-F57E35F7AF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775D6B-0FF6-4560-9F29-8FA1B7DCD8C1}"/>
              </a:ext>
            </a:extLst>
          </p:cNvPr>
          <p:cNvSpPr>
            <a:spLocks noGrp="1"/>
          </p:cNvSpPr>
          <p:nvPr>
            <p:ph type="dt" sz="half" idx="10"/>
          </p:nvPr>
        </p:nvSpPr>
        <p:spPr/>
        <p:txBody>
          <a:bodyPr/>
          <a:lstStyle/>
          <a:p>
            <a:fld id="{445E9E80-2E47-49ED-919A-4C55DED0DB62}" type="datetime1">
              <a:rPr lang="en-US" smtClean="0"/>
              <a:t>7/28/2020</a:t>
            </a:fld>
            <a:endParaRPr lang="en-US"/>
          </a:p>
        </p:txBody>
      </p:sp>
      <p:sp>
        <p:nvSpPr>
          <p:cNvPr id="6" name="Footer Placeholder 5">
            <a:extLst>
              <a:ext uri="{FF2B5EF4-FFF2-40B4-BE49-F238E27FC236}">
                <a16:creationId xmlns:a16="http://schemas.microsoft.com/office/drawing/2014/main" id="{8CB23180-068C-4286-967D-C175734B7660}"/>
              </a:ext>
            </a:extLst>
          </p:cNvPr>
          <p:cNvSpPr>
            <a:spLocks noGrp="1"/>
          </p:cNvSpPr>
          <p:nvPr>
            <p:ph type="ftr" sz="quarter" idx="11"/>
          </p:nvPr>
        </p:nvSpPr>
        <p:spPr/>
        <p:txBody>
          <a:bodyPr/>
          <a:lstStyle/>
          <a:p>
            <a:r>
              <a:rPr lang="en-US"/>
              <a:t>Parsons, Intro to FDI</a:t>
            </a:r>
          </a:p>
        </p:txBody>
      </p:sp>
      <p:sp>
        <p:nvSpPr>
          <p:cNvPr id="7" name="Slide Number Placeholder 6">
            <a:extLst>
              <a:ext uri="{FF2B5EF4-FFF2-40B4-BE49-F238E27FC236}">
                <a16:creationId xmlns:a16="http://schemas.microsoft.com/office/drawing/2014/main" id="{04DDC6C2-32EC-44B4-A717-828596F762AB}"/>
              </a:ext>
            </a:extLst>
          </p:cNvPr>
          <p:cNvSpPr>
            <a:spLocks noGrp="1"/>
          </p:cNvSpPr>
          <p:nvPr>
            <p:ph type="sldNum" sz="quarter" idx="12"/>
          </p:nvPr>
        </p:nvSpPr>
        <p:spPr/>
        <p:txBody>
          <a:bodyPr/>
          <a:lstStyle/>
          <a:p>
            <a:fld id="{118983D6-ADE3-4CB3-B083-3ED2DF4D2ADB}" type="slidenum">
              <a:rPr lang="en-US" smtClean="0"/>
              <a:t>‹#›</a:t>
            </a:fld>
            <a:endParaRPr lang="en-US"/>
          </a:p>
        </p:txBody>
      </p:sp>
    </p:spTree>
    <p:extLst>
      <p:ext uri="{BB962C8B-B14F-4D97-AF65-F5344CB8AC3E}">
        <p14:creationId xmlns:p14="http://schemas.microsoft.com/office/powerpoint/2010/main" val="4234565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96FD15-B888-46BE-824C-80047411E3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719F0E-A27B-4EBF-8E93-762172C877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030DC3-F808-4F79-9A97-DA4E8F6C3F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266946-410E-4BB0-83EA-69CD538AA148}" type="datetime1">
              <a:rPr lang="en-US" smtClean="0"/>
              <a:t>7/28/2020</a:t>
            </a:fld>
            <a:endParaRPr lang="en-US"/>
          </a:p>
        </p:txBody>
      </p:sp>
      <p:sp>
        <p:nvSpPr>
          <p:cNvPr id="5" name="Footer Placeholder 4">
            <a:extLst>
              <a:ext uri="{FF2B5EF4-FFF2-40B4-BE49-F238E27FC236}">
                <a16:creationId xmlns:a16="http://schemas.microsoft.com/office/drawing/2014/main" id="{2D7AB5F2-CE05-4C70-A867-5B81FC4B90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Parsons, Intro to FDI</a:t>
            </a:r>
          </a:p>
        </p:txBody>
      </p:sp>
      <p:sp>
        <p:nvSpPr>
          <p:cNvPr id="6" name="Slide Number Placeholder 5">
            <a:extLst>
              <a:ext uri="{FF2B5EF4-FFF2-40B4-BE49-F238E27FC236}">
                <a16:creationId xmlns:a16="http://schemas.microsoft.com/office/drawing/2014/main" id="{E737EACD-3D04-49F1-84AF-40BE4A3185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8983D6-ADE3-4CB3-B083-3ED2DF4D2ADB}" type="slidenum">
              <a:rPr lang="en-US" smtClean="0"/>
              <a:t>‹#›</a:t>
            </a:fld>
            <a:endParaRPr lang="en-US"/>
          </a:p>
        </p:txBody>
      </p:sp>
    </p:spTree>
    <p:extLst>
      <p:ext uri="{BB962C8B-B14F-4D97-AF65-F5344CB8AC3E}">
        <p14:creationId xmlns:p14="http://schemas.microsoft.com/office/powerpoint/2010/main" val="222827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29A01-7F5B-42D2-AE54-C9B1A96CA441}"/>
              </a:ext>
            </a:extLst>
          </p:cNvPr>
          <p:cNvSpPr>
            <a:spLocks noGrp="1"/>
          </p:cNvSpPr>
          <p:nvPr>
            <p:ph type="ctrTitle"/>
          </p:nvPr>
        </p:nvSpPr>
        <p:spPr/>
        <p:txBody>
          <a:bodyPr/>
          <a:lstStyle/>
          <a:p>
            <a:r>
              <a:rPr lang="en-US" dirty="0"/>
              <a:t>Intro to FDI</a:t>
            </a:r>
          </a:p>
        </p:txBody>
      </p:sp>
      <p:sp>
        <p:nvSpPr>
          <p:cNvPr id="3" name="Subtitle 2">
            <a:extLst>
              <a:ext uri="{FF2B5EF4-FFF2-40B4-BE49-F238E27FC236}">
                <a16:creationId xmlns:a16="http://schemas.microsoft.com/office/drawing/2014/main" id="{69BCED6E-CD11-49A5-993F-D7F3B2655A4E}"/>
              </a:ext>
            </a:extLst>
          </p:cNvPr>
          <p:cNvSpPr>
            <a:spLocks noGrp="1"/>
          </p:cNvSpPr>
          <p:nvPr>
            <p:ph type="subTitle" idx="1"/>
          </p:nvPr>
        </p:nvSpPr>
        <p:spPr/>
        <p:txBody>
          <a:bodyPr/>
          <a:lstStyle/>
          <a:p>
            <a:r>
              <a:rPr lang="en-US" dirty="0"/>
              <a:t>Craig R. Parsons (2020)</a:t>
            </a:r>
          </a:p>
          <a:p>
            <a:r>
              <a:rPr lang="en-US" dirty="0"/>
              <a:t>(Based on K&amp;O&amp;M and Salvatore texts)</a:t>
            </a:r>
          </a:p>
        </p:txBody>
      </p:sp>
      <p:sp>
        <p:nvSpPr>
          <p:cNvPr id="4" name="Footer Placeholder 3">
            <a:extLst>
              <a:ext uri="{FF2B5EF4-FFF2-40B4-BE49-F238E27FC236}">
                <a16:creationId xmlns:a16="http://schemas.microsoft.com/office/drawing/2014/main" id="{CBF96B90-16CE-4FF2-AA8A-810E196E56CF}"/>
              </a:ext>
            </a:extLst>
          </p:cNvPr>
          <p:cNvSpPr>
            <a:spLocks noGrp="1"/>
          </p:cNvSpPr>
          <p:nvPr>
            <p:ph type="ftr" sz="quarter" idx="11"/>
          </p:nvPr>
        </p:nvSpPr>
        <p:spPr/>
        <p:txBody>
          <a:bodyPr/>
          <a:lstStyle/>
          <a:p>
            <a:r>
              <a:rPr lang="en-US"/>
              <a:t>Parsons, Intro to FDI</a:t>
            </a:r>
          </a:p>
        </p:txBody>
      </p:sp>
      <p:sp>
        <p:nvSpPr>
          <p:cNvPr id="5" name="Slide Number Placeholder 4">
            <a:extLst>
              <a:ext uri="{FF2B5EF4-FFF2-40B4-BE49-F238E27FC236}">
                <a16:creationId xmlns:a16="http://schemas.microsoft.com/office/drawing/2014/main" id="{74E57BC8-3998-48E4-8654-02888CD99769}"/>
              </a:ext>
            </a:extLst>
          </p:cNvPr>
          <p:cNvSpPr>
            <a:spLocks noGrp="1"/>
          </p:cNvSpPr>
          <p:nvPr>
            <p:ph type="sldNum" sz="quarter" idx="12"/>
          </p:nvPr>
        </p:nvSpPr>
        <p:spPr/>
        <p:txBody>
          <a:bodyPr/>
          <a:lstStyle/>
          <a:p>
            <a:fld id="{118983D6-ADE3-4CB3-B083-3ED2DF4D2ADB}" type="slidenum">
              <a:rPr lang="en-US" smtClean="0"/>
              <a:t>1</a:t>
            </a:fld>
            <a:endParaRPr lang="en-US"/>
          </a:p>
        </p:txBody>
      </p:sp>
    </p:spTree>
    <p:extLst>
      <p:ext uri="{BB962C8B-B14F-4D97-AF65-F5344CB8AC3E}">
        <p14:creationId xmlns:p14="http://schemas.microsoft.com/office/powerpoint/2010/main" val="145514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海外投資には２種類ある（</a:t>
            </a:r>
            <a:r>
              <a:rPr kumimoji="1" lang="en-US" altLang="ja-JP" dirty="0"/>
              <a:t>K&amp;O&amp;M</a:t>
            </a:r>
            <a:r>
              <a:rPr kumimoji="1" lang="ja-JP" altLang="en-US" dirty="0"/>
              <a:t>より）</a:t>
            </a:r>
          </a:p>
        </p:txBody>
      </p:sp>
      <p:sp>
        <p:nvSpPr>
          <p:cNvPr id="3" name="コンテンツ プレースホルダー 2"/>
          <p:cNvSpPr>
            <a:spLocks noGrp="1"/>
          </p:cNvSpPr>
          <p:nvPr>
            <p:ph idx="1"/>
          </p:nvPr>
        </p:nvSpPr>
        <p:spPr/>
        <p:txBody>
          <a:bodyPr/>
          <a:lstStyle/>
          <a:p>
            <a:r>
              <a:rPr kumimoji="1" lang="ja-JP" altLang="en-US" dirty="0"/>
              <a:t>企業の所有権へのポートフォリオ・インベストメント：</a:t>
            </a:r>
            <a:endParaRPr kumimoji="1" lang="en-US" altLang="ja-JP" dirty="0"/>
          </a:p>
          <a:p>
            <a:pPr lvl="1"/>
            <a:r>
              <a:rPr kumimoji="1" lang="ja-JP" altLang="en-US" dirty="0"/>
              <a:t>他国の企業の株式の購入</a:t>
            </a:r>
            <a:endParaRPr kumimoji="1" lang="en-US" altLang="ja-JP" dirty="0"/>
          </a:p>
          <a:p>
            <a:pPr lvl="1"/>
            <a:r>
              <a:rPr kumimoji="1" lang="ja-JP" altLang="en-US" dirty="0"/>
              <a:t>例えば、日本からの個人投資家（または企業）が、米国の電気自動車　会社であるテスラの株式１千万ドル購入する場合</a:t>
            </a:r>
            <a:endParaRPr kumimoji="1" lang="en-US" altLang="ja-JP" dirty="0"/>
          </a:p>
          <a:p>
            <a:pPr marL="0" indent="0">
              <a:buNone/>
            </a:pPr>
            <a:endParaRPr kumimoji="1" lang="en-US" altLang="ja-JP" dirty="0"/>
          </a:p>
          <a:p>
            <a:r>
              <a:rPr kumimoji="1" lang="ja-JP" altLang="en-US" dirty="0"/>
              <a:t>そして海外直接投資：</a:t>
            </a:r>
            <a:endParaRPr kumimoji="1" lang="en-US" altLang="ja-JP" dirty="0"/>
          </a:p>
          <a:p>
            <a:pPr lvl="1"/>
            <a:r>
              <a:rPr kumimoji="1" lang="ja-JP" altLang="en-US" dirty="0"/>
              <a:t>外国居住者が大部分を所有する企業がホスト国の子会社または工場を買収します。これは合併と買収（</a:t>
            </a:r>
            <a:r>
              <a:rPr kumimoji="1" lang="en-US" altLang="ja-JP" dirty="0"/>
              <a:t>M&amp;A</a:t>
            </a:r>
            <a:r>
              <a:rPr kumimoji="1" lang="ja-JP" altLang="en-US" dirty="0"/>
              <a:t>）タイプの海外直接投資です。</a:t>
            </a:r>
            <a:endParaRPr kumimoji="1" lang="en-US" altLang="ja-JP" dirty="0"/>
          </a:p>
          <a:p>
            <a:pPr lvl="1"/>
            <a:r>
              <a:rPr kumimoji="1" lang="ja-JP" altLang="en-US" dirty="0"/>
              <a:t>外国居住者が大部分を所有する企業が、外国（ホスト国）に完全に新しい工場を建設します。（グリーンフィールド</a:t>
            </a:r>
            <a:r>
              <a:rPr kumimoji="1" lang="en-US" altLang="ja-JP" dirty="0"/>
              <a:t>FDI</a:t>
            </a:r>
            <a:r>
              <a:rPr kumimoji="1" lang="ja-JP" altLang="en-US" dirty="0"/>
              <a:t>）</a:t>
            </a:r>
          </a:p>
        </p:txBody>
      </p:sp>
      <p:sp>
        <p:nvSpPr>
          <p:cNvPr id="4" name="フッター プレースホルダー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Parsons, Intro to FDI</a:t>
            </a:r>
          </a:p>
        </p:txBody>
      </p:sp>
      <p:sp>
        <p:nvSpPr>
          <p:cNvPr id="5" name="スライド番号プレースホルダー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983D6-ADE3-4CB3-B083-3ED2DF4D2AD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1578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水平的直接投資と垂直的直接投資</a:t>
            </a:r>
          </a:p>
        </p:txBody>
      </p:sp>
      <p:sp>
        <p:nvSpPr>
          <p:cNvPr id="3" name="コンテンツ プレースホルダー 2"/>
          <p:cNvSpPr>
            <a:spLocks noGrp="1"/>
          </p:cNvSpPr>
          <p:nvPr>
            <p:ph idx="1"/>
          </p:nvPr>
        </p:nvSpPr>
        <p:spPr>
          <a:xfrm>
            <a:off x="685800" y="1617785"/>
            <a:ext cx="10911254" cy="4559178"/>
          </a:xfrm>
        </p:spPr>
        <p:txBody>
          <a:bodyPr/>
          <a:lstStyle/>
          <a:p>
            <a:pPr marL="0" indent="0">
              <a:buNone/>
            </a:pPr>
            <a:r>
              <a:rPr kumimoji="1" lang="ja-JP" altLang="en-US" sz="2400" dirty="0"/>
              <a:t>外国直接投資は主に２つのカテゴリに分類される傾向にあります</a:t>
            </a:r>
            <a:endParaRPr kumimoji="1" lang="en-US" altLang="ja-JP" sz="2400" dirty="0"/>
          </a:p>
          <a:p>
            <a:pPr marL="0" indent="0">
              <a:buNone/>
            </a:pPr>
            <a:r>
              <a:rPr kumimoji="1" lang="ja-JP" altLang="en-US" sz="2400" dirty="0"/>
              <a:t>⑴水平的直接投資：提携先企業が（ホスト国企業の生産設備を使用して）現地で生産工程を再現（複製）します</a:t>
            </a:r>
            <a:endParaRPr kumimoji="1" lang="en-US" altLang="ja-JP" sz="2400" dirty="0"/>
          </a:p>
          <a:p>
            <a:pPr marL="0" indent="0">
              <a:buNone/>
            </a:pPr>
            <a:r>
              <a:rPr kumimoji="1" lang="ja-JP" altLang="en-US" sz="2400" dirty="0"/>
              <a:t>⑵垂直的直接投資：生産工程が分割され、一部の生産工程が提携先企業（ホスト国）へ移されます</a:t>
            </a:r>
            <a:endParaRPr kumimoji="1" lang="en-US" altLang="ja-JP" sz="2400" dirty="0"/>
          </a:p>
          <a:p>
            <a:pPr marL="0" indent="0">
              <a:buNone/>
            </a:pPr>
            <a:endParaRPr kumimoji="1" lang="en-US" altLang="ja-JP" dirty="0"/>
          </a:p>
          <a:p>
            <a:pPr marL="0" indent="0">
              <a:buNone/>
            </a:pPr>
            <a:r>
              <a:rPr kumimoji="1" lang="ja-JP" altLang="en-US" sz="2400" dirty="0"/>
              <a:t>⑴のタイプを行う提携先企業への投資活動は水平的直接投資に分類され、⑵のタイプを行う提携先企業への投資活動は垂直的直接投資に分類されます</a:t>
            </a:r>
            <a:endParaRPr kumimoji="1" lang="en-US" altLang="ja-JP" sz="2400" dirty="0"/>
          </a:p>
          <a:p>
            <a:pPr marL="0" indent="0">
              <a:buNone/>
            </a:pPr>
            <a:endParaRPr kumimoji="1" lang="en-US" altLang="ja-JP" sz="2400" dirty="0"/>
          </a:p>
          <a:p>
            <a:pPr marL="0" indent="0">
              <a:buNone/>
            </a:pPr>
            <a:r>
              <a:rPr kumimoji="1" lang="ja-JP" altLang="en-US" sz="2400" dirty="0"/>
              <a:t>水平的直接投資と垂直的直接投資の両方の性質をもつ直接投資は</a:t>
            </a:r>
            <a:r>
              <a:rPr kumimoji="1" lang="zh-TW" altLang="en-US" sz="2400" dirty="0"/>
              <a:t>複合型</a:t>
            </a:r>
            <a:r>
              <a:rPr kumimoji="1" lang="en-US" altLang="ja-JP" sz="2400" dirty="0"/>
              <a:t>FDI</a:t>
            </a:r>
            <a:r>
              <a:rPr kumimoji="1" lang="ja-JP" altLang="en-US" sz="2400" dirty="0"/>
              <a:t>とよばれることもあります</a:t>
            </a:r>
            <a:endParaRPr kumimoji="1" lang="en-US" altLang="ja-JP" sz="2400" dirty="0"/>
          </a:p>
          <a:p>
            <a:pPr marL="0" indent="0">
              <a:buNone/>
            </a:pPr>
            <a:endParaRPr kumimoji="1" lang="en-US" altLang="ja-JP" sz="2400" dirty="0"/>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r>
              <a:rPr lang="en-US"/>
              <a:t>Parsons, Intro to FDI</a:t>
            </a:r>
          </a:p>
        </p:txBody>
      </p:sp>
      <p:sp>
        <p:nvSpPr>
          <p:cNvPr id="5" name="スライド番号プレースホルダー 4"/>
          <p:cNvSpPr>
            <a:spLocks noGrp="1"/>
          </p:cNvSpPr>
          <p:nvPr>
            <p:ph type="sldNum" sz="quarter" idx="12"/>
          </p:nvPr>
        </p:nvSpPr>
        <p:spPr/>
        <p:txBody>
          <a:bodyPr/>
          <a:lstStyle/>
          <a:p>
            <a:fld id="{118983D6-ADE3-4CB3-B083-3ED2DF4D2ADB}" type="slidenum">
              <a:rPr lang="en-US" smtClean="0"/>
              <a:t>11</a:t>
            </a:fld>
            <a:endParaRPr lang="en-US"/>
          </a:p>
        </p:txBody>
      </p:sp>
    </p:spTree>
    <p:extLst>
      <p:ext uri="{BB962C8B-B14F-4D97-AF65-F5344CB8AC3E}">
        <p14:creationId xmlns:p14="http://schemas.microsoft.com/office/powerpoint/2010/main" val="605496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垂直的直接投資と垂直的直接投資の例</a:t>
            </a:r>
          </a:p>
        </p:txBody>
      </p:sp>
      <p:sp>
        <p:nvSpPr>
          <p:cNvPr id="3" name="コンテンツ プレースホルダー 2"/>
          <p:cNvSpPr>
            <a:spLocks noGrp="1"/>
          </p:cNvSpPr>
          <p:nvPr>
            <p:ph idx="1"/>
          </p:nvPr>
        </p:nvSpPr>
        <p:spPr>
          <a:xfrm>
            <a:off x="838200" y="1825625"/>
            <a:ext cx="10653346" cy="4351338"/>
          </a:xfrm>
        </p:spPr>
        <p:txBody>
          <a:bodyPr>
            <a:normAutofit/>
          </a:bodyPr>
          <a:lstStyle/>
          <a:p>
            <a:r>
              <a:rPr kumimoji="1" lang="ja-JP" altLang="en-US" dirty="0"/>
              <a:t>垂直的直接投資：</a:t>
            </a:r>
            <a:endParaRPr kumimoji="1" lang="en-US" altLang="ja-JP" dirty="0"/>
          </a:p>
          <a:p>
            <a:pPr lvl="1"/>
            <a:r>
              <a:rPr kumimoji="1" lang="ja-JP" altLang="en-US" dirty="0"/>
              <a:t>例１：トヨタが米国またはカナダで自動車製造工場を作る場合</a:t>
            </a:r>
            <a:endParaRPr kumimoji="1" lang="en-US" altLang="ja-JP" dirty="0"/>
          </a:p>
          <a:p>
            <a:pPr lvl="1"/>
            <a:r>
              <a:rPr kumimoji="1" lang="ja-JP" altLang="en-US" dirty="0"/>
              <a:t>例２：ユニクロがニューヨークに衣料品の小売店を作る場合</a:t>
            </a:r>
            <a:endParaRPr kumimoji="1" lang="en-US" altLang="ja-JP" dirty="0"/>
          </a:p>
          <a:p>
            <a:pPr marL="0" indent="0">
              <a:buNone/>
            </a:pPr>
            <a:endParaRPr kumimoji="1" lang="en-US" altLang="ja-JP" dirty="0"/>
          </a:p>
          <a:p>
            <a:r>
              <a:rPr kumimoji="1" lang="ja-JP" altLang="en-US" dirty="0"/>
              <a:t>垂直的直接投資</a:t>
            </a:r>
            <a:r>
              <a:rPr kumimoji="1" lang="ja-JP" altLang="en-US" dirty="0">
                <a:sym typeface="Wingdings" panose="05000000000000000000" pitchFamily="2" charset="2"/>
              </a:rPr>
              <a:t>：</a:t>
            </a:r>
            <a:r>
              <a:rPr kumimoji="1" lang="en-US" altLang="ja-JP" dirty="0">
                <a:sym typeface="Wingdings" panose="05000000000000000000" pitchFamily="2" charset="2"/>
              </a:rPr>
              <a:t>(</a:t>
            </a:r>
            <a:r>
              <a:rPr kumimoji="1" lang="ja-JP" altLang="en-US" sz="2400" dirty="0">
                <a:sym typeface="Wingdings" panose="05000000000000000000" pitchFamily="2" charset="2"/>
              </a:rPr>
              <a:t>「国際的な生産の断片化」とも呼ばれます</a:t>
            </a:r>
            <a:r>
              <a:rPr kumimoji="1" lang="en-US" altLang="ja-JP" dirty="0">
                <a:sym typeface="Wingdings" panose="05000000000000000000" pitchFamily="2" charset="2"/>
              </a:rPr>
              <a:t>)</a:t>
            </a:r>
            <a:endParaRPr kumimoji="1" lang="en-US" altLang="ja-JP" dirty="0"/>
          </a:p>
          <a:p>
            <a:pPr lvl="1"/>
            <a:r>
              <a:rPr kumimoji="1" lang="ja-JP" altLang="en-US" dirty="0"/>
              <a:t>例１：インテル（米国）が米国でコンピューターチップを研究及び設計し、マレーシアでウェーハー（集積回路の基板となる薄い半導体板）を製造し、中国でテストしたりする場合</a:t>
            </a:r>
            <a:endParaRPr kumimoji="1" lang="en-US" altLang="ja-JP" dirty="0"/>
          </a:p>
          <a:p>
            <a:pPr lvl="1"/>
            <a:r>
              <a:rPr kumimoji="1" lang="ja-JP" altLang="en-US" dirty="0"/>
              <a:t>例２：リオティント（オーストラリアに拠点を置く巨大な鉱山会社）がカナダの巨大なアルミニウム会社である「アルカン」を買収したケース</a:t>
            </a:r>
          </a:p>
        </p:txBody>
      </p:sp>
      <p:sp>
        <p:nvSpPr>
          <p:cNvPr id="4" name="フッター プレースホルダー 3"/>
          <p:cNvSpPr>
            <a:spLocks noGrp="1"/>
          </p:cNvSpPr>
          <p:nvPr>
            <p:ph type="ftr" sz="quarter" idx="11"/>
          </p:nvPr>
        </p:nvSpPr>
        <p:spPr/>
        <p:txBody>
          <a:bodyPr/>
          <a:lstStyle/>
          <a:p>
            <a:r>
              <a:rPr lang="en-US"/>
              <a:t>Parsons, Intro to FDI</a:t>
            </a:r>
          </a:p>
        </p:txBody>
      </p:sp>
      <p:sp>
        <p:nvSpPr>
          <p:cNvPr id="5" name="スライド番号プレースホルダー 4"/>
          <p:cNvSpPr>
            <a:spLocks noGrp="1"/>
          </p:cNvSpPr>
          <p:nvPr>
            <p:ph type="sldNum" sz="quarter" idx="12"/>
          </p:nvPr>
        </p:nvSpPr>
        <p:spPr/>
        <p:txBody>
          <a:bodyPr/>
          <a:lstStyle/>
          <a:p>
            <a:fld id="{118983D6-ADE3-4CB3-B083-3ED2DF4D2ADB}" type="slidenum">
              <a:rPr lang="en-US" smtClean="0"/>
              <a:t>12</a:t>
            </a:fld>
            <a:endParaRPr lang="en-US"/>
          </a:p>
        </p:txBody>
      </p:sp>
    </p:spTree>
    <p:extLst>
      <p:ext uri="{BB962C8B-B14F-4D97-AF65-F5344CB8AC3E}">
        <p14:creationId xmlns:p14="http://schemas.microsoft.com/office/powerpoint/2010/main" val="1749272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１０％ルール（</a:t>
            </a:r>
            <a:r>
              <a:rPr kumimoji="1" lang="en-US" altLang="ja-JP" dirty="0"/>
              <a:t>K&amp;O&amp;M</a:t>
            </a:r>
            <a:r>
              <a:rPr kumimoji="1" lang="ja-JP" altLang="en-US" dirty="0"/>
              <a:t>より）</a:t>
            </a:r>
          </a:p>
        </p:txBody>
      </p:sp>
      <p:sp>
        <p:nvSpPr>
          <p:cNvPr id="3" name="コンテンツ プレースホルダー 2"/>
          <p:cNvSpPr>
            <a:spLocks noGrp="1"/>
          </p:cNvSpPr>
          <p:nvPr>
            <p:ph idx="1"/>
          </p:nvPr>
        </p:nvSpPr>
        <p:spPr>
          <a:xfrm>
            <a:off x="756137" y="1825625"/>
            <a:ext cx="10955217" cy="4351338"/>
          </a:xfrm>
        </p:spPr>
        <p:txBody>
          <a:bodyPr/>
          <a:lstStyle/>
          <a:p>
            <a:pPr marL="0" indent="0">
              <a:buNone/>
            </a:pPr>
            <a:r>
              <a:rPr kumimoji="1" lang="ja-JP" altLang="en-US" dirty="0"/>
              <a:t>企業が多国籍企業になるのはどの時点だろうか？米国の統計だと、外国企業が株式を</a:t>
            </a:r>
            <a:r>
              <a:rPr kumimoji="1" lang="en-US" altLang="ja-JP" dirty="0"/>
              <a:t>10</a:t>
            </a:r>
            <a:r>
              <a:rPr kumimoji="1" lang="ja-JP" altLang="en-US" dirty="0"/>
              <a:t>％以上保有している場合に、その企業は外国支配企業であり、つまりは外国拠点の多国籍企業関連会社とされる。その理由は、</a:t>
            </a:r>
            <a:r>
              <a:rPr kumimoji="1" lang="en-US" altLang="ja-JP" dirty="0"/>
              <a:t>10</a:t>
            </a:r>
            <a:r>
              <a:rPr kumimoji="1" lang="ja-JP" altLang="en-US" dirty="0"/>
              <a:t>％以上保有していれば実質的な支配を及ぼせるからというもの。同様に、米国拠点の企業は、ある外国企業の</a:t>
            </a:r>
            <a:r>
              <a:rPr kumimoji="1" lang="en-US" altLang="ja-JP" dirty="0"/>
              <a:t>10</a:t>
            </a:r>
            <a:r>
              <a:rPr kumimoji="1" lang="ja-JP" altLang="en-US" dirty="0"/>
              <a:t>％以上を保有していれば多国籍企業とされる。支配する側の（所有する側の）企業が多国籍親会社、「支配される」企業は多国籍子会社とよばれる。</a:t>
            </a:r>
          </a:p>
        </p:txBody>
      </p:sp>
      <p:sp>
        <p:nvSpPr>
          <p:cNvPr id="4" name="フッター プレースホルダー 3"/>
          <p:cNvSpPr>
            <a:spLocks noGrp="1"/>
          </p:cNvSpPr>
          <p:nvPr>
            <p:ph type="ftr" sz="quarter" idx="11"/>
          </p:nvPr>
        </p:nvSpPr>
        <p:spPr/>
        <p:txBody>
          <a:bodyPr/>
          <a:lstStyle/>
          <a:p>
            <a:r>
              <a:rPr lang="en-US"/>
              <a:t>Parsons, Intro to FDI</a:t>
            </a:r>
          </a:p>
        </p:txBody>
      </p:sp>
      <p:sp>
        <p:nvSpPr>
          <p:cNvPr id="5" name="スライド番号プレースホルダー 4"/>
          <p:cNvSpPr>
            <a:spLocks noGrp="1"/>
          </p:cNvSpPr>
          <p:nvPr>
            <p:ph type="sldNum" sz="quarter" idx="12"/>
          </p:nvPr>
        </p:nvSpPr>
        <p:spPr/>
        <p:txBody>
          <a:bodyPr/>
          <a:lstStyle/>
          <a:p>
            <a:fld id="{118983D6-ADE3-4CB3-B083-3ED2DF4D2ADB}" type="slidenum">
              <a:rPr lang="en-US" smtClean="0"/>
              <a:t>13</a:t>
            </a:fld>
            <a:endParaRPr lang="en-US"/>
          </a:p>
        </p:txBody>
      </p:sp>
    </p:spTree>
    <p:extLst>
      <p:ext uri="{BB962C8B-B14F-4D97-AF65-F5344CB8AC3E}">
        <p14:creationId xmlns:p14="http://schemas.microsoft.com/office/powerpoint/2010/main" val="3795143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１０％ルール（続）</a:t>
            </a:r>
          </a:p>
        </p:txBody>
      </p:sp>
      <p:sp>
        <p:nvSpPr>
          <p:cNvPr id="3" name="コンテンツ プレースホルダー 2"/>
          <p:cNvSpPr>
            <a:spLocks noGrp="1"/>
          </p:cNvSpPr>
          <p:nvPr>
            <p:ph idx="1"/>
          </p:nvPr>
        </p:nvSpPr>
        <p:spPr>
          <a:xfrm>
            <a:off x="838199" y="1987061"/>
            <a:ext cx="10952285" cy="4189901"/>
          </a:xfrm>
        </p:spPr>
        <p:txBody>
          <a:bodyPr/>
          <a:lstStyle/>
          <a:p>
            <a:pPr marL="0" indent="0">
              <a:buNone/>
            </a:pPr>
            <a:r>
              <a:rPr kumimoji="1" lang="ja-JP" altLang="en-US" dirty="0"/>
              <a:t>米国企業がある外国企業の</a:t>
            </a:r>
            <a:r>
              <a:rPr kumimoji="1" lang="en-US" altLang="ja-JP" dirty="0"/>
              <a:t>10</a:t>
            </a:r>
            <a:r>
              <a:rPr kumimoji="1" lang="ja-JP" altLang="en-US" dirty="0"/>
              <a:t>％以上を買った場合、または米国企業が新しい生産設備を外国に建設した場合、その投資は米国の外国直接投資（</a:t>
            </a:r>
            <a:r>
              <a:rPr kumimoji="1" lang="en-US" altLang="ja-JP" dirty="0"/>
              <a:t>FDI</a:t>
            </a:r>
            <a:r>
              <a:rPr kumimoji="1" lang="ja-JP" altLang="en-US" dirty="0"/>
              <a:t>）の流出とされる。後者の自分で工場を建てたりする場合はグリーンフィールド</a:t>
            </a:r>
            <a:r>
              <a:rPr kumimoji="1" lang="en-US" altLang="ja-JP" dirty="0"/>
              <a:t>FDI</a:t>
            </a:r>
            <a:r>
              <a:rPr kumimoji="1" lang="ja-JP" altLang="en-US" dirty="0"/>
              <a:t>とよばれ、前者はブラウンフィールド</a:t>
            </a:r>
            <a:r>
              <a:rPr kumimoji="1" lang="en-US" altLang="ja-JP" dirty="0"/>
              <a:t>FDI</a:t>
            </a:r>
            <a:r>
              <a:rPr kumimoji="1" lang="ja-JP" altLang="en-US" dirty="0"/>
              <a:t>（またはクロスボーダー</a:t>
            </a:r>
            <a:r>
              <a:rPr kumimoji="1" lang="en-US" altLang="ja-JP" dirty="0"/>
              <a:t>M&amp;A</a:t>
            </a:r>
            <a:r>
              <a:rPr kumimoji="1" lang="ja-JP" altLang="en-US" dirty="0"/>
              <a:t>）とよばれる。逆に外国企業が生産設備を米国に建設する投資をしたら、米国にとっては</a:t>
            </a:r>
            <a:r>
              <a:rPr kumimoji="1" lang="en-US" altLang="ja-JP" dirty="0"/>
              <a:t>FDI</a:t>
            </a:r>
            <a:r>
              <a:rPr kumimoji="1" lang="ja-JP" altLang="en-US" dirty="0"/>
              <a:t>流入だ。次の事例研究では、</a:t>
            </a:r>
            <a:r>
              <a:rPr kumimoji="1" lang="en-US" altLang="ja-JP" dirty="0"/>
              <a:t>FDI</a:t>
            </a:r>
            <a:r>
              <a:rPr kumimoji="1" lang="ja-JP" altLang="en-US" dirty="0"/>
              <a:t>フローの世界的なパターンを示した。</a:t>
            </a:r>
          </a:p>
        </p:txBody>
      </p:sp>
      <p:sp>
        <p:nvSpPr>
          <p:cNvPr id="4" name="フッター プレースホルダー 3"/>
          <p:cNvSpPr>
            <a:spLocks noGrp="1"/>
          </p:cNvSpPr>
          <p:nvPr>
            <p:ph type="ftr" sz="quarter" idx="11"/>
          </p:nvPr>
        </p:nvSpPr>
        <p:spPr/>
        <p:txBody>
          <a:bodyPr/>
          <a:lstStyle/>
          <a:p>
            <a:r>
              <a:rPr lang="en-US"/>
              <a:t>Parsons, Intro to FDI</a:t>
            </a:r>
          </a:p>
        </p:txBody>
      </p:sp>
      <p:sp>
        <p:nvSpPr>
          <p:cNvPr id="5" name="スライド番号プレースホルダー 4"/>
          <p:cNvSpPr>
            <a:spLocks noGrp="1"/>
          </p:cNvSpPr>
          <p:nvPr>
            <p:ph type="sldNum" sz="quarter" idx="12"/>
          </p:nvPr>
        </p:nvSpPr>
        <p:spPr/>
        <p:txBody>
          <a:bodyPr/>
          <a:lstStyle/>
          <a:p>
            <a:fld id="{118983D6-ADE3-4CB3-B083-3ED2DF4D2ADB}" type="slidenum">
              <a:rPr lang="en-US" smtClean="0"/>
              <a:t>14</a:t>
            </a:fld>
            <a:endParaRPr lang="en-US"/>
          </a:p>
        </p:txBody>
      </p:sp>
    </p:spTree>
    <p:extLst>
      <p:ext uri="{BB962C8B-B14F-4D97-AF65-F5344CB8AC3E}">
        <p14:creationId xmlns:p14="http://schemas.microsoft.com/office/powerpoint/2010/main" val="459710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１０％ルール（続）</a:t>
            </a:r>
          </a:p>
        </p:txBody>
      </p:sp>
      <p:sp>
        <p:nvSpPr>
          <p:cNvPr id="3" name="コンテンツ プレースホルダー 2"/>
          <p:cNvSpPr>
            <a:spLocks noGrp="1"/>
          </p:cNvSpPr>
          <p:nvPr>
            <p:ph idx="1"/>
          </p:nvPr>
        </p:nvSpPr>
        <p:spPr>
          <a:xfrm>
            <a:off x="838199" y="1825625"/>
            <a:ext cx="10723685" cy="4351338"/>
          </a:xfrm>
        </p:spPr>
        <p:txBody>
          <a:bodyPr/>
          <a:lstStyle/>
          <a:p>
            <a:r>
              <a:rPr kumimoji="1" lang="ja-JP" altLang="en-US" dirty="0"/>
              <a:t>米国を含む多くの国では、</a:t>
            </a:r>
            <a:r>
              <a:rPr kumimoji="1" lang="en-US" altLang="ja-JP" dirty="0"/>
              <a:t>FDI</a:t>
            </a:r>
            <a:r>
              <a:rPr kumimoji="1" lang="ja-JP" altLang="en-US" dirty="0"/>
              <a:t>は１つの外国企業がホスト国の</a:t>
            </a:r>
            <a:r>
              <a:rPr kumimoji="1" lang="en-US" altLang="ja-JP" dirty="0">
                <a:solidFill>
                  <a:schemeClr val="accent1">
                    <a:lumMod val="75000"/>
                  </a:schemeClr>
                </a:solidFill>
              </a:rPr>
              <a:t>10</a:t>
            </a:r>
            <a:r>
              <a:rPr kumimoji="1" lang="ja-JP" altLang="en-US" dirty="0">
                <a:solidFill>
                  <a:schemeClr val="accent1">
                    <a:lumMod val="75000"/>
                  </a:schemeClr>
                </a:solidFill>
              </a:rPr>
              <a:t>％を超える</a:t>
            </a:r>
            <a:r>
              <a:rPr kumimoji="1" lang="ja-JP" altLang="en-US" dirty="0"/>
              <a:t>所有権を持つ場合と定義されています</a:t>
            </a:r>
            <a:endParaRPr kumimoji="1" lang="en-US" altLang="ja-JP" dirty="0"/>
          </a:p>
          <a:p>
            <a:r>
              <a:rPr kumimoji="1" lang="ja-JP" altLang="en-US" dirty="0"/>
              <a:t>所有権が</a:t>
            </a:r>
            <a:r>
              <a:rPr kumimoji="1" lang="en-US" altLang="ja-JP" dirty="0"/>
              <a:t>100</a:t>
            </a:r>
            <a:r>
              <a:rPr kumimoji="1" lang="ja-JP" altLang="en-US" dirty="0"/>
              <a:t>％、</a:t>
            </a:r>
            <a:r>
              <a:rPr kumimoji="1" lang="en-US" altLang="ja-JP" dirty="0"/>
              <a:t>50</a:t>
            </a:r>
            <a:r>
              <a:rPr kumimoji="1" lang="ja-JP" altLang="en-US" dirty="0"/>
              <a:t>％、</a:t>
            </a:r>
            <a:r>
              <a:rPr kumimoji="1" lang="en-US" altLang="ja-JP" dirty="0"/>
              <a:t>49</a:t>
            </a:r>
            <a:r>
              <a:rPr kumimoji="1" lang="ja-JP" altLang="en-US" dirty="0"/>
              <a:t>％などの場合もあります</a:t>
            </a:r>
            <a:endParaRPr kumimoji="1" lang="en-US" altLang="ja-JP" dirty="0"/>
          </a:p>
          <a:p>
            <a:r>
              <a:rPr kumimoji="1" lang="ja-JP" altLang="en-US" dirty="0"/>
              <a:t>双方向で</a:t>
            </a:r>
            <a:r>
              <a:rPr kumimoji="1" lang="en-US" altLang="ja-JP" dirty="0"/>
              <a:t>FDI</a:t>
            </a:r>
            <a:r>
              <a:rPr kumimoji="1" lang="ja-JP" altLang="en-US" dirty="0"/>
              <a:t>を行うこともできます！</a:t>
            </a:r>
            <a:endParaRPr kumimoji="1" lang="en-US" altLang="ja-JP" dirty="0"/>
          </a:p>
          <a:p>
            <a:pPr lvl="1"/>
            <a:r>
              <a:rPr kumimoji="1" lang="ja-JP" altLang="en-US" dirty="0"/>
              <a:t>例：カナダの会社が米国の会社の</a:t>
            </a:r>
            <a:r>
              <a:rPr kumimoji="1" lang="en-US" altLang="ja-JP" dirty="0"/>
              <a:t>15</a:t>
            </a:r>
            <a:r>
              <a:rPr kumimoji="1" lang="ja-JP" altLang="en-US" dirty="0"/>
              <a:t>％を所有しているとします。そしてその同じ米国の会社がそのカナダの会社の</a:t>
            </a:r>
            <a:r>
              <a:rPr kumimoji="1" lang="en-US" altLang="ja-JP" dirty="0"/>
              <a:t>20</a:t>
            </a:r>
            <a:r>
              <a:rPr kumimoji="1" lang="ja-JP" altLang="en-US" dirty="0"/>
              <a:t>％を所有しているとします。これは、米国とカナダの両方で</a:t>
            </a:r>
            <a:r>
              <a:rPr kumimoji="1" lang="ja-JP" altLang="en-US" dirty="0">
                <a:solidFill>
                  <a:schemeClr val="accent1">
                    <a:lumMod val="75000"/>
                  </a:schemeClr>
                </a:solidFill>
              </a:rPr>
              <a:t>対内</a:t>
            </a:r>
            <a:r>
              <a:rPr kumimoji="1" lang="ja-JP" altLang="en-US" dirty="0"/>
              <a:t>直接投資とみなされます。</a:t>
            </a:r>
          </a:p>
        </p:txBody>
      </p:sp>
      <p:sp>
        <p:nvSpPr>
          <p:cNvPr id="4" name="フッター プレースホルダー 3"/>
          <p:cNvSpPr>
            <a:spLocks noGrp="1"/>
          </p:cNvSpPr>
          <p:nvPr>
            <p:ph type="ftr" sz="quarter" idx="11"/>
          </p:nvPr>
        </p:nvSpPr>
        <p:spPr/>
        <p:txBody>
          <a:bodyPr/>
          <a:lstStyle/>
          <a:p>
            <a:r>
              <a:rPr lang="en-US"/>
              <a:t>Parsons, Intro to FDI</a:t>
            </a:r>
          </a:p>
        </p:txBody>
      </p:sp>
      <p:sp>
        <p:nvSpPr>
          <p:cNvPr id="5" name="スライド番号プレースホルダー 4"/>
          <p:cNvSpPr>
            <a:spLocks noGrp="1"/>
          </p:cNvSpPr>
          <p:nvPr>
            <p:ph type="sldNum" sz="quarter" idx="12"/>
          </p:nvPr>
        </p:nvSpPr>
        <p:spPr/>
        <p:txBody>
          <a:bodyPr/>
          <a:lstStyle/>
          <a:p>
            <a:fld id="{118983D6-ADE3-4CB3-B083-3ED2DF4D2ADB}" type="slidenum">
              <a:rPr lang="en-US" smtClean="0"/>
              <a:t>15</a:t>
            </a:fld>
            <a:endParaRPr lang="en-US"/>
          </a:p>
        </p:txBody>
      </p:sp>
    </p:spTree>
    <p:extLst>
      <p:ext uri="{BB962C8B-B14F-4D97-AF65-F5344CB8AC3E}">
        <p14:creationId xmlns:p14="http://schemas.microsoft.com/office/powerpoint/2010/main" val="1446102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751820" cy="1325563"/>
          </a:xfrm>
        </p:spPr>
        <p:txBody>
          <a:bodyPr>
            <a:normAutofit/>
          </a:bodyPr>
          <a:lstStyle/>
          <a:p>
            <a:r>
              <a:rPr kumimoji="1" lang="ja-JP" altLang="en-US" sz="3600" dirty="0"/>
              <a:t>ブラウンフィールド対グリーンフィールド（補足）</a:t>
            </a:r>
          </a:p>
        </p:txBody>
      </p:sp>
      <p:sp>
        <p:nvSpPr>
          <p:cNvPr id="3" name="コンテンツ プレースホルダー 2"/>
          <p:cNvSpPr>
            <a:spLocks noGrp="1"/>
          </p:cNvSpPr>
          <p:nvPr>
            <p:ph idx="1"/>
          </p:nvPr>
        </p:nvSpPr>
        <p:spPr>
          <a:xfrm>
            <a:off x="838199" y="1608992"/>
            <a:ext cx="10917115" cy="4809393"/>
          </a:xfrm>
        </p:spPr>
        <p:txBody>
          <a:bodyPr/>
          <a:lstStyle/>
          <a:p>
            <a:r>
              <a:rPr kumimoji="1" lang="ja-JP" altLang="en-US" dirty="0"/>
              <a:t>グリーンは「新しい、新鮮」を意味します</a:t>
            </a:r>
            <a:endParaRPr kumimoji="1" lang="en-US" altLang="ja-JP" dirty="0"/>
          </a:p>
          <a:p>
            <a:r>
              <a:rPr kumimoji="1" lang="ja-JP" altLang="en-US" dirty="0"/>
              <a:t>ブラウンは「古い、死にかけている」ことを意味します</a:t>
            </a:r>
            <a:endParaRPr kumimoji="1" lang="en-US" altLang="ja-JP" dirty="0"/>
          </a:p>
          <a:p>
            <a:r>
              <a:rPr kumimoji="1" lang="ja-JP" altLang="en-US" dirty="0">
                <a:solidFill>
                  <a:srgbClr val="00B050"/>
                </a:solidFill>
              </a:rPr>
              <a:t>グリーンフィールド</a:t>
            </a:r>
            <a:r>
              <a:rPr kumimoji="1" lang="en-US" altLang="ja-JP" dirty="0"/>
              <a:t>FDI</a:t>
            </a:r>
            <a:r>
              <a:rPr kumimoji="1" lang="ja-JP" altLang="en-US" dirty="0"/>
              <a:t>は、通常、企業がホスト国に完全に新しい工場を建設することを意味します。</a:t>
            </a:r>
            <a:endParaRPr kumimoji="1" lang="en-US" altLang="ja-JP" dirty="0"/>
          </a:p>
          <a:p>
            <a:pPr marL="0" indent="0">
              <a:buNone/>
            </a:pPr>
            <a:r>
              <a:rPr kumimoji="1" lang="ja-JP" altLang="en-US" dirty="0"/>
              <a:t>（例：韓国の</a:t>
            </a:r>
            <a:r>
              <a:rPr kumimoji="1" lang="en-US" altLang="ja-JP" dirty="0"/>
              <a:t>LG</a:t>
            </a:r>
            <a:r>
              <a:rPr kumimoji="1" lang="ja-JP" altLang="en-US" dirty="0"/>
              <a:t>は数年前にベトナムに数十億ドル規模の電子機器製造施設を建設しました）</a:t>
            </a:r>
            <a:endParaRPr kumimoji="1" lang="en-US" altLang="ja-JP" dirty="0"/>
          </a:p>
          <a:p>
            <a:r>
              <a:rPr kumimoji="1" lang="ja-JP" altLang="en-US" dirty="0">
                <a:solidFill>
                  <a:schemeClr val="accent2">
                    <a:lumMod val="75000"/>
                  </a:schemeClr>
                </a:solidFill>
              </a:rPr>
              <a:t>ブラウンフィールド</a:t>
            </a:r>
            <a:r>
              <a:rPr kumimoji="1" lang="en-US" altLang="ja-JP" dirty="0"/>
              <a:t>FDI</a:t>
            </a:r>
            <a:r>
              <a:rPr kumimoji="1" lang="ja-JP" altLang="en-US" dirty="0"/>
              <a:t>は通常、合併と買収</a:t>
            </a:r>
            <a:r>
              <a:rPr kumimoji="1" lang="en-US" altLang="ja-JP" dirty="0"/>
              <a:t>(M&amp;A)</a:t>
            </a:r>
            <a:r>
              <a:rPr kumimoji="1" lang="ja-JP" altLang="en-US" dirty="0"/>
              <a:t>を意味します。</a:t>
            </a:r>
            <a:endParaRPr kumimoji="1" lang="en-US" altLang="ja-JP" dirty="0"/>
          </a:p>
          <a:p>
            <a:pPr marL="0" indent="0">
              <a:buNone/>
            </a:pPr>
            <a:r>
              <a:rPr kumimoji="1" lang="ja-JP" altLang="en-US" dirty="0"/>
              <a:t>（例：イトーヨーカ堂は</a:t>
            </a:r>
            <a:r>
              <a:rPr kumimoji="1" lang="en-US" altLang="ja-JP" dirty="0"/>
              <a:t>1991</a:t>
            </a:r>
            <a:r>
              <a:rPr kumimoji="1" lang="ja-JP" altLang="en-US" dirty="0"/>
              <a:t>年に米国のセブンイレブンを買収しました）</a:t>
            </a:r>
            <a:endParaRPr kumimoji="1" lang="en-US" altLang="ja-JP" dirty="0"/>
          </a:p>
          <a:p>
            <a:r>
              <a:rPr kumimoji="1" lang="ja-JP" altLang="en-US" dirty="0"/>
              <a:t>雑学：セブンイレブンは</a:t>
            </a:r>
            <a:r>
              <a:rPr kumimoji="1" lang="en-US" altLang="ja-JP" dirty="0"/>
              <a:t>1927</a:t>
            </a:r>
            <a:r>
              <a:rPr kumimoji="1" lang="ja-JP" altLang="en-US" dirty="0"/>
              <a:t>年にテキサスで起業しました</a:t>
            </a:r>
            <a:endParaRPr kumimoji="1" lang="en-US" altLang="ja-JP" dirty="0"/>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r>
              <a:rPr lang="en-US"/>
              <a:t>Parsons, Intro to FDI</a:t>
            </a:r>
          </a:p>
        </p:txBody>
      </p:sp>
      <p:sp>
        <p:nvSpPr>
          <p:cNvPr id="5" name="スライド番号プレースホルダー 4"/>
          <p:cNvSpPr>
            <a:spLocks noGrp="1"/>
          </p:cNvSpPr>
          <p:nvPr>
            <p:ph type="sldNum" sz="quarter" idx="12"/>
          </p:nvPr>
        </p:nvSpPr>
        <p:spPr/>
        <p:txBody>
          <a:bodyPr/>
          <a:lstStyle/>
          <a:p>
            <a:fld id="{118983D6-ADE3-4CB3-B083-3ED2DF4D2ADB}" type="slidenum">
              <a:rPr lang="en-US" smtClean="0"/>
              <a:t>16</a:t>
            </a:fld>
            <a:endParaRPr lang="en-US"/>
          </a:p>
        </p:txBody>
      </p:sp>
    </p:spTree>
    <p:extLst>
      <p:ext uri="{BB962C8B-B14F-4D97-AF65-F5344CB8AC3E}">
        <p14:creationId xmlns:p14="http://schemas.microsoft.com/office/powerpoint/2010/main" val="2805863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19A84-7A89-4267-9541-95642A567F81}"/>
              </a:ext>
            </a:extLst>
          </p:cNvPr>
          <p:cNvSpPr>
            <a:spLocks noGrp="1"/>
          </p:cNvSpPr>
          <p:nvPr>
            <p:ph type="title"/>
          </p:nvPr>
        </p:nvSpPr>
        <p:spPr/>
        <p:txBody>
          <a:bodyPr/>
          <a:lstStyle/>
          <a:p>
            <a:r>
              <a:rPr lang="en-US" dirty="0"/>
              <a:t>We can consider two types of International  Investment (from K&amp;O&amp;M)</a:t>
            </a:r>
          </a:p>
        </p:txBody>
      </p:sp>
      <p:sp>
        <p:nvSpPr>
          <p:cNvPr id="3" name="Content Placeholder 2">
            <a:extLst>
              <a:ext uri="{FF2B5EF4-FFF2-40B4-BE49-F238E27FC236}">
                <a16:creationId xmlns:a16="http://schemas.microsoft.com/office/drawing/2014/main" id="{F053E655-CBBA-4AC8-A922-A244358B30DD}"/>
              </a:ext>
            </a:extLst>
          </p:cNvPr>
          <p:cNvSpPr>
            <a:spLocks noGrp="1"/>
          </p:cNvSpPr>
          <p:nvPr>
            <p:ph idx="1"/>
          </p:nvPr>
        </p:nvSpPr>
        <p:spPr/>
        <p:txBody>
          <a:bodyPr/>
          <a:lstStyle/>
          <a:p>
            <a:r>
              <a:rPr lang="en-US" dirty="0"/>
              <a:t>Portfolio Investment in ownership of firms:</a:t>
            </a:r>
          </a:p>
          <a:p>
            <a:pPr lvl="1"/>
            <a:r>
              <a:rPr lang="en-US" dirty="0"/>
              <a:t>Purchasing shares of stock in another country’s firm. </a:t>
            </a:r>
          </a:p>
          <a:p>
            <a:pPr lvl="1"/>
            <a:r>
              <a:rPr lang="en-US" dirty="0"/>
              <a:t>For example, an individual investor (or firm) from Japan buys $10,000,000 of stock in Tesla, the electric car company in the US. </a:t>
            </a:r>
          </a:p>
          <a:p>
            <a:pPr lvl="1"/>
            <a:endParaRPr lang="en-US" dirty="0"/>
          </a:p>
          <a:p>
            <a:r>
              <a:rPr lang="en-US" dirty="0"/>
              <a:t>And Foreign Direct Investment:</a:t>
            </a:r>
          </a:p>
          <a:p>
            <a:pPr lvl="1"/>
            <a:r>
              <a:rPr lang="en-US" dirty="0"/>
              <a:t>`A firm largely owned by foreign residents acquires a subsidiary firm or factory in the host country. This would be Merger and Acquisitions (M&amp;A) type of FDI.</a:t>
            </a:r>
          </a:p>
          <a:p>
            <a:pPr lvl="1"/>
            <a:r>
              <a:rPr lang="en-US" dirty="0"/>
              <a:t>A firm largely owned by foreign residents BUILDS an entirely new factory in the foreign (host) country. (Greenfield FDI.)</a:t>
            </a:r>
          </a:p>
          <a:p>
            <a:pPr lvl="1"/>
            <a:endParaRPr lang="en-US" dirty="0"/>
          </a:p>
        </p:txBody>
      </p:sp>
      <p:sp>
        <p:nvSpPr>
          <p:cNvPr id="4" name="Footer Placeholder 3">
            <a:extLst>
              <a:ext uri="{FF2B5EF4-FFF2-40B4-BE49-F238E27FC236}">
                <a16:creationId xmlns:a16="http://schemas.microsoft.com/office/drawing/2014/main" id="{B0CD6AA7-CD29-4590-8DA3-7900332DFCD4}"/>
              </a:ext>
            </a:extLst>
          </p:cNvPr>
          <p:cNvSpPr>
            <a:spLocks noGrp="1"/>
          </p:cNvSpPr>
          <p:nvPr>
            <p:ph type="ftr" sz="quarter" idx="11"/>
          </p:nvPr>
        </p:nvSpPr>
        <p:spPr/>
        <p:txBody>
          <a:bodyPr/>
          <a:lstStyle/>
          <a:p>
            <a:r>
              <a:rPr lang="en-US"/>
              <a:t>Parsons, Intro to FDI</a:t>
            </a:r>
          </a:p>
        </p:txBody>
      </p:sp>
      <p:sp>
        <p:nvSpPr>
          <p:cNvPr id="5" name="Slide Number Placeholder 4">
            <a:extLst>
              <a:ext uri="{FF2B5EF4-FFF2-40B4-BE49-F238E27FC236}">
                <a16:creationId xmlns:a16="http://schemas.microsoft.com/office/drawing/2014/main" id="{97355EEF-C086-47AE-A17B-6637FB9ADAA8}"/>
              </a:ext>
            </a:extLst>
          </p:cNvPr>
          <p:cNvSpPr>
            <a:spLocks noGrp="1"/>
          </p:cNvSpPr>
          <p:nvPr>
            <p:ph type="sldNum" sz="quarter" idx="12"/>
          </p:nvPr>
        </p:nvSpPr>
        <p:spPr/>
        <p:txBody>
          <a:bodyPr/>
          <a:lstStyle/>
          <a:p>
            <a:fld id="{118983D6-ADE3-4CB3-B083-3ED2DF4D2ADB}" type="slidenum">
              <a:rPr lang="en-US" smtClean="0"/>
              <a:t>2</a:t>
            </a:fld>
            <a:endParaRPr lang="en-US"/>
          </a:p>
        </p:txBody>
      </p:sp>
    </p:spTree>
    <p:extLst>
      <p:ext uri="{BB962C8B-B14F-4D97-AF65-F5344CB8AC3E}">
        <p14:creationId xmlns:p14="http://schemas.microsoft.com/office/powerpoint/2010/main" val="40580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78561-812B-4AFC-8A9C-80A125D12525}"/>
              </a:ext>
            </a:extLst>
          </p:cNvPr>
          <p:cNvSpPr>
            <a:spLocks noGrp="1"/>
          </p:cNvSpPr>
          <p:nvPr>
            <p:ph type="title"/>
          </p:nvPr>
        </p:nvSpPr>
        <p:spPr/>
        <p:txBody>
          <a:bodyPr/>
          <a:lstStyle/>
          <a:p>
            <a:r>
              <a:rPr lang="en-US" dirty="0"/>
              <a:t>Horizontal FDI and Vertical FDI</a:t>
            </a:r>
          </a:p>
        </p:txBody>
      </p:sp>
      <p:sp>
        <p:nvSpPr>
          <p:cNvPr id="3" name="Content Placeholder 2">
            <a:extLst>
              <a:ext uri="{FF2B5EF4-FFF2-40B4-BE49-F238E27FC236}">
                <a16:creationId xmlns:a16="http://schemas.microsoft.com/office/drawing/2014/main" id="{D33D09CD-8A0C-4496-9061-8635B2FCB749}"/>
              </a:ext>
            </a:extLst>
          </p:cNvPr>
          <p:cNvSpPr>
            <a:spLocks noGrp="1"/>
          </p:cNvSpPr>
          <p:nvPr>
            <p:ph idx="1"/>
          </p:nvPr>
        </p:nvSpPr>
        <p:spPr/>
        <p:txBody>
          <a:bodyPr>
            <a:normAutofit fontScale="92500" lnSpcReduction="20000"/>
          </a:bodyPr>
          <a:lstStyle/>
          <a:p>
            <a:endParaRPr lang="en-US" dirty="0"/>
          </a:p>
          <a:p>
            <a:pPr marL="0" indent="0">
              <a:buNone/>
            </a:pPr>
            <a:r>
              <a:rPr lang="en-US" dirty="0"/>
              <a:t>FDI tends to  fall  into  two main  categories :  </a:t>
            </a:r>
          </a:p>
          <a:p>
            <a:pPr marL="0" indent="0">
              <a:buNone/>
            </a:pPr>
            <a:r>
              <a:rPr lang="en-US" dirty="0"/>
              <a:t>	(1 )  Horizontal FDI: The affiliate replicates  the production process (that the parent firm undertakes in its domestic facilities) elsewhere in the world; and </a:t>
            </a:r>
          </a:p>
          <a:p>
            <a:pPr marL="0" indent="0">
              <a:buNone/>
            </a:pPr>
            <a:r>
              <a:rPr lang="en-US" dirty="0"/>
              <a:t>	(2) Vertical FDI: the production chain is broken up, and parts of the production  processes are trans­ferred to the affiliate location. </a:t>
            </a:r>
          </a:p>
          <a:p>
            <a:pPr marL="0" indent="0">
              <a:buNone/>
            </a:pPr>
            <a:r>
              <a:rPr lang="en-US" dirty="0"/>
              <a:t>Investing in affiliates that do the first type of activities is cat­egorized as  horizontal FDI. Investing in affiliates that do  the second type of activities is categorized  as vertical FDI.</a:t>
            </a:r>
          </a:p>
          <a:p>
            <a:pPr marL="0" indent="0">
              <a:buNone/>
            </a:pPr>
            <a:r>
              <a:rPr lang="en-US" i="1" dirty="0"/>
              <a:t>FDI which has both horizontal and vertical FDI is called sometimes called `complex` FDI.</a:t>
            </a:r>
          </a:p>
          <a:p>
            <a:endParaRPr lang="en-US" dirty="0"/>
          </a:p>
        </p:txBody>
      </p:sp>
      <p:sp>
        <p:nvSpPr>
          <p:cNvPr id="4" name="Footer Placeholder 3">
            <a:extLst>
              <a:ext uri="{FF2B5EF4-FFF2-40B4-BE49-F238E27FC236}">
                <a16:creationId xmlns:a16="http://schemas.microsoft.com/office/drawing/2014/main" id="{9C8EFAEE-BBB2-4ADC-9922-D244B013352A}"/>
              </a:ext>
            </a:extLst>
          </p:cNvPr>
          <p:cNvSpPr>
            <a:spLocks noGrp="1"/>
          </p:cNvSpPr>
          <p:nvPr>
            <p:ph type="ftr" sz="quarter" idx="11"/>
          </p:nvPr>
        </p:nvSpPr>
        <p:spPr/>
        <p:txBody>
          <a:bodyPr/>
          <a:lstStyle/>
          <a:p>
            <a:r>
              <a:rPr lang="en-US"/>
              <a:t>Parsons, Intro to FDI</a:t>
            </a:r>
          </a:p>
        </p:txBody>
      </p:sp>
      <p:sp>
        <p:nvSpPr>
          <p:cNvPr id="5" name="Slide Number Placeholder 4">
            <a:extLst>
              <a:ext uri="{FF2B5EF4-FFF2-40B4-BE49-F238E27FC236}">
                <a16:creationId xmlns:a16="http://schemas.microsoft.com/office/drawing/2014/main" id="{8EB1A685-5550-4995-9B46-259B06F19166}"/>
              </a:ext>
            </a:extLst>
          </p:cNvPr>
          <p:cNvSpPr>
            <a:spLocks noGrp="1"/>
          </p:cNvSpPr>
          <p:nvPr>
            <p:ph type="sldNum" sz="quarter" idx="12"/>
          </p:nvPr>
        </p:nvSpPr>
        <p:spPr/>
        <p:txBody>
          <a:bodyPr/>
          <a:lstStyle/>
          <a:p>
            <a:fld id="{118983D6-ADE3-4CB3-B083-3ED2DF4D2ADB}" type="slidenum">
              <a:rPr lang="en-US" smtClean="0"/>
              <a:t>3</a:t>
            </a:fld>
            <a:endParaRPr lang="en-US"/>
          </a:p>
        </p:txBody>
      </p:sp>
    </p:spTree>
    <p:extLst>
      <p:ext uri="{BB962C8B-B14F-4D97-AF65-F5344CB8AC3E}">
        <p14:creationId xmlns:p14="http://schemas.microsoft.com/office/powerpoint/2010/main" val="1736603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69A14-7B84-43A3-93B3-64821EEEA656}"/>
              </a:ext>
            </a:extLst>
          </p:cNvPr>
          <p:cNvSpPr>
            <a:spLocks noGrp="1"/>
          </p:cNvSpPr>
          <p:nvPr>
            <p:ph type="title"/>
          </p:nvPr>
        </p:nvSpPr>
        <p:spPr/>
        <p:txBody>
          <a:bodyPr/>
          <a:lstStyle/>
          <a:p>
            <a:r>
              <a:rPr lang="en-US" dirty="0"/>
              <a:t>Examples of Horizontal and Vertical FDI</a:t>
            </a:r>
          </a:p>
        </p:txBody>
      </p:sp>
      <p:sp>
        <p:nvSpPr>
          <p:cNvPr id="3" name="Content Placeholder 2">
            <a:extLst>
              <a:ext uri="{FF2B5EF4-FFF2-40B4-BE49-F238E27FC236}">
                <a16:creationId xmlns:a16="http://schemas.microsoft.com/office/drawing/2014/main" id="{C592ED29-A4CE-497C-ABFA-80EFFE0C2F57}"/>
              </a:ext>
            </a:extLst>
          </p:cNvPr>
          <p:cNvSpPr>
            <a:spLocks noGrp="1"/>
          </p:cNvSpPr>
          <p:nvPr>
            <p:ph idx="1"/>
          </p:nvPr>
        </p:nvSpPr>
        <p:spPr/>
        <p:txBody>
          <a:bodyPr/>
          <a:lstStyle/>
          <a:p>
            <a:r>
              <a:rPr lang="en-US" dirty="0"/>
              <a:t>Horizontal: </a:t>
            </a:r>
          </a:p>
          <a:p>
            <a:pPr lvl="1"/>
            <a:r>
              <a:rPr lang="en-US" dirty="0"/>
              <a:t>E.g. 1 Toyota makes a factory making cars in US or Canada. </a:t>
            </a:r>
          </a:p>
          <a:p>
            <a:pPr lvl="1"/>
            <a:r>
              <a:rPr lang="en-US" dirty="0"/>
              <a:t>E.g. 2 Uniqlo makes a retail clothing store in New York City.</a:t>
            </a:r>
          </a:p>
          <a:p>
            <a:r>
              <a:rPr lang="en-US" dirty="0"/>
              <a:t>Vertical:  (also called “international fragmentation of production”)</a:t>
            </a:r>
          </a:p>
          <a:p>
            <a:pPr lvl="1"/>
            <a:r>
              <a:rPr lang="en-US" dirty="0"/>
              <a:t>E.g. Intel (US) may research and design the computer chip in the US, make the wafer in Malaysia and test it in China.</a:t>
            </a:r>
          </a:p>
          <a:p>
            <a:pPr lvl="1"/>
            <a:r>
              <a:rPr lang="en-US" dirty="0" err="1"/>
              <a:t>E.g</a:t>
            </a:r>
            <a:r>
              <a:rPr lang="en-US" dirty="0"/>
              <a:t> Rio Tinto (huge mining company based in Australia) bought out `Alcan` a huge aluminum company based in Canada.</a:t>
            </a:r>
          </a:p>
        </p:txBody>
      </p:sp>
      <p:sp>
        <p:nvSpPr>
          <p:cNvPr id="4" name="Footer Placeholder 3">
            <a:extLst>
              <a:ext uri="{FF2B5EF4-FFF2-40B4-BE49-F238E27FC236}">
                <a16:creationId xmlns:a16="http://schemas.microsoft.com/office/drawing/2014/main" id="{17D91697-CF05-4DD1-8EB9-8B0186EE61C9}"/>
              </a:ext>
            </a:extLst>
          </p:cNvPr>
          <p:cNvSpPr>
            <a:spLocks noGrp="1"/>
          </p:cNvSpPr>
          <p:nvPr>
            <p:ph type="ftr" sz="quarter" idx="11"/>
          </p:nvPr>
        </p:nvSpPr>
        <p:spPr/>
        <p:txBody>
          <a:bodyPr/>
          <a:lstStyle/>
          <a:p>
            <a:r>
              <a:rPr lang="en-US"/>
              <a:t>Parsons, Intro to FDI</a:t>
            </a:r>
          </a:p>
        </p:txBody>
      </p:sp>
      <p:sp>
        <p:nvSpPr>
          <p:cNvPr id="5" name="Slide Number Placeholder 4">
            <a:extLst>
              <a:ext uri="{FF2B5EF4-FFF2-40B4-BE49-F238E27FC236}">
                <a16:creationId xmlns:a16="http://schemas.microsoft.com/office/drawing/2014/main" id="{A8769076-9E11-4574-ABC4-8355C30F088A}"/>
              </a:ext>
            </a:extLst>
          </p:cNvPr>
          <p:cNvSpPr>
            <a:spLocks noGrp="1"/>
          </p:cNvSpPr>
          <p:nvPr>
            <p:ph type="sldNum" sz="quarter" idx="12"/>
          </p:nvPr>
        </p:nvSpPr>
        <p:spPr/>
        <p:txBody>
          <a:bodyPr/>
          <a:lstStyle/>
          <a:p>
            <a:fld id="{118983D6-ADE3-4CB3-B083-3ED2DF4D2ADB}" type="slidenum">
              <a:rPr lang="en-US" smtClean="0"/>
              <a:t>4</a:t>
            </a:fld>
            <a:endParaRPr lang="en-US"/>
          </a:p>
        </p:txBody>
      </p:sp>
    </p:spTree>
    <p:extLst>
      <p:ext uri="{BB962C8B-B14F-4D97-AF65-F5344CB8AC3E}">
        <p14:creationId xmlns:p14="http://schemas.microsoft.com/office/powerpoint/2010/main" val="3298608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46414-7E83-4C2A-80F4-867F1B67DDB8}"/>
              </a:ext>
            </a:extLst>
          </p:cNvPr>
          <p:cNvSpPr>
            <a:spLocks noGrp="1"/>
          </p:cNvSpPr>
          <p:nvPr>
            <p:ph type="title"/>
          </p:nvPr>
        </p:nvSpPr>
        <p:spPr/>
        <p:txBody>
          <a:bodyPr/>
          <a:lstStyle/>
          <a:p>
            <a:r>
              <a:rPr lang="en-US" dirty="0"/>
              <a:t>The 10% rule (quote below from KOM)</a:t>
            </a:r>
          </a:p>
        </p:txBody>
      </p:sp>
      <p:pic>
        <p:nvPicPr>
          <p:cNvPr id="4" name="Content Placeholder 3">
            <a:extLst>
              <a:ext uri="{FF2B5EF4-FFF2-40B4-BE49-F238E27FC236}">
                <a16:creationId xmlns:a16="http://schemas.microsoft.com/office/drawing/2014/main" id="{2A28DB3D-F654-46C5-9C0A-BEF9ED3EAD6A}"/>
              </a:ext>
            </a:extLst>
          </p:cNvPr>
          <p:cNvPicPr>
            <a:picLocks noGrp="1" noChangeAspect="1"/>
          </p:cNvPicPr>
          <p:nvPr>
            <p:ph idx="1"/>
          </p:nvPr>
        </p:nvPicPr>
        <p:blipFill>
          <a:blip r:embed="rId2"/>
          <a:stretch>
            <a:fillRect/>
          </a:stretch>
        </p:blipFill>
        <p:spPr>
          <a:xfrm>
            <a:off x="1399870" y="3046848"/>
            <a:ext cx="9392259" cy="1908891"/>
          </a:xfrm>
          <a:prstGeom prst="rect">
            <a:avLst/>
          </a:prstGeom>
        </p:spPr>
      </p:pic>
      <p:sp>
        <p:nvSpPr>
          <p:cNvPr id="5" name="Footer Placeholder 4">
            <a:extLst>
              <a:ext uri="{FF2B5EF4-FFF2-40B4-BE49-F238E27FC236}">
                <a16:creationId xmlns:a16="http://schemas.microsoft.com/office/drawing/2014/main" id="{200C8EC2-2FCC-44A6-8A62-48669C66D0F0}"/>
              </a:ext>
            </a:extLst>
          </p:cNvPr>
          <p:cNvSpPr>
            <a:spLocks noGrp="1"/>
          </p:cNvSpPr>
          <p:nvPr>
            <p:ph type="ftr" sz="quarter" idx="11"/>
          </p:nvPr>
        </p:nvSpPr>
        <p:spPr/>
        <p:txBody>
          <a:bodyPr/>
          <a:lstStyle/>
          <a:p>
            <a:r>
              <a:rPr lang="en-US"/>
              <a:t>Parsons, Intro to FDI</a:t>
            </a:r>
          </a:p>
        </p:txBody>
      </p:sp>
      <p:sp>
        <p:nvSpPr>
          <p:cNvPr id="6" name="Slide Number Placeholder 5">
            <a:extLst>
              <a:ext uri="{FF2B5EF4-FFF2-40B4-BE49-F238E27FC236}">
                <a16:creationId xmlns:a16="http://schemas.microsoft.com/office/drawing/2014/main" id="{55AE4303-C451-4D9F-9D4F-DE16F9F29067}"/>
              </a:ext>
            </a:extLst>
          </p:cNvPr>
          <p:cNvSpPr>
            <a:spLocks noGrp="1"/>
          </p:cNvSpPr>
          <p:nvPr>
            <p:ph type="sldNum" sz="quarter" idx="12"/>
          </p:nvPr>
        </p:nvSpPr>
        <p:spPr/>
        <p:txBody>
          <a:bodyPr/>
          <a:lstStyle/>
          <a:p>
            <a:fld id="{118983D6-ADE3-4CB3-B083-3ED2DF4D2ADB}" type="slidenum">
              <a:rPr lang="en-US" smtClean="0"/>
              <a:t>5</a:t>
            </a:fld>
            <a:endParaRPr lang="en-US"/>
          </a:p>
        </p:txBody>
      </p:sp>
    </p:spTree>
    <p:extLst>
      <p:ext uri="{BB962C8B-B14F-4D97-AF65-F5344CB8AC3E}">
        <p14:creationId xmlns:p14="http://schemas.microsoft.com/office/powerpoint/2010/main" val="1745126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283D8-BB7D-48EB-A0E9-9B9150C3224B}"/>
              </a:ext>
            </a:extLst>
          </p:cNvPr>
          <p:cNvSpPr>
            <a:spLocks noGrp="1"/>
          </p:cNvSpPr>
          <p:nvPr>
            <p:ph type="title"/>
          </p:nvPr>
        </p:nvSpPr>
        <p:spPr/>
        <p:txBody>
          <a:bodyPr/>
          <a:lstStyle/>
          <a:p>
            <a:r>
              <a:rPr lang="en-US" dirty="0"/>
              <a:t>10% rule continued</a:t>
            </a:r>
          </a:p>
        </p:txBody>
      </p:sp>
      <p:pic>
        <p:nvPicPr>
          <p:cNvPr id="5" name="Content Placeholder 4">
            <a:extLst>
              <a:ext uri="{FF2B5EF4-FFF2-40B4-BE49-F238E27FC236}">
                <a16:creationId xmlns:a16="http://schemas.microsoft.com/office/drawing/2014/main" id="{89237E36-2BA4-4ED3-A3F2-D0904F008FF7}"/>
              </a:ext>
            </a:extLst>
          </p:cNvPr>
          <p:cNvPicPr>
            <a:picLocks noGrp="1" noChangeAspect="1"/>
          </p:cNvPicPr>
          <p:nvPr>
            <p:ph idx="1"/>
          </p:nvPr>
        </p:nvPicPr>
        <p:blipFill>
          <a:blip r:embed="rId2"/>
          <a:stretch>
            <a:fillRect/>
          </a:stretch>
        </p:blipFill>
        <p:spPr>
          <a:xfrm>
            <a:off x="1182289" y="3078512"/>
            <a:ext cx="9827421" cy="1845563"/>
          </a:xfrm>
          <a:prstGeom prst="rect">
            <a:avLst/>
          </a:prstGeom>
        </p:spPr>
      </p:pic>
      <p:sp>
        <p:nvSpPr>
          <p:cNvPr id="6" name="Footer Placeholder 5">
            <a:extLst>
              <a:ext uri="{FF2B5EF4-FFF2-40B4-BE49-F238E27FC236}">
                <a16:creationId xmlns:a16="http://schemas.microsoft.com/office/drawing/2014/main" id="{504834D7-0213-4293-9027-C9AD3D85F38B}"/>
              </a:ext>
            </a:extLst>
          </p:cNvPr>
          <p:cNvSpPr>
            <a:spLocks noGrp="1"/>
          </p:cNvSpPr>
          <p:nvPr>
            <p:ph type="ftr" sz="quarter" idx="11"/>
          </p:nvPr>
        </p:nvSpPr>
        <p:spPr/>
        <p:txBody>
          <a:bodyPr/>
          <a:lstStyle/>
          <a:p>
            <a:r>
              <a:rPr lang="en-US"/>
              <a:t>Parsons, Intro to FDI</a:t>
            </a:r>
          </a:p>
        </p:txBody>
      </p:sp>
      <p:sp>
        <p:nvSpPr>
          <p:cNvPr id="7" name="Slide Number Placeholder 6">
            <a:extLst>
              <a:ext uri="{FF2B5EF4-FFF2-40B4-BE49-F238E27FC236}">
                <a16:creationId xmlns:a16="http://schemas.microsoft.com/office/drawing/2014/main" id="{F729EDB4-63B1-4986-8219-72929E4E88A9}"/>
              </a:ext>
            </a:extLst>
          </p:cNvPr>
          <p:cNvSpPr>
            <a:spLocks noGrp="1"/>
          </p:cNvSpPr>
          <p:nvPr>
            <p:ph type="sldNum" sz="quarter" idx="12"/>
          </p:nvPr>
        </p:nvSpPr>
        <p:spPr/>
        <p:txBody>
          <a:bodyPr/>
          <a:lstStyle/>
          <a:p>
            <a:fld id="{118983D6-ADE3-4CB3-B083-3ED2DF4D2ADB}" type="slidenum">
              <a:rPr lang="en-US" smtClean="0"/>
              <a:t>6</a:t>
            </a:fld>
            <a:endParaRPr lang="en-US"/>
          </a:p>
        </p:txBody>
      </p:sp>
    </p:spTree>
    <p:extLst>
      <p:ext uri="{BB962C8B-B14F-4D97-AF65-F5344CB8AC3E}">
        <p14:creationId xmlns:p14="http://schemas.microsoft.com/office/powerpoint/2010/main" val="354920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A362F-4ED1-4154-8FBE-4C9F9A65FF16}"/>
              </a:ext>
            </a:extLst>
          </p:cNvPr>
          <p:cNvSpPr>
            <a:spLocks noGrp="1"/>
          </p:cNvSpPr>
          <p:nvPr>
            <p:ph type="title"/>
          </p:nvPr>
        </p:nvSpPr>
        <p:spPr/>
        <p:txBody>
          <a:bodyPr/>
          <a:lstStyle/>
          <a:p>
            <a:r>
              <a:rPr lang="en-US" dirty="0"/>
              <a:t>The 10% rule continued</a:t>
            </a:r>
          </a:p>
        </p:txBody>
      </p:sp>
      <p:sp>
        <p:nvSpPr>
          <p:cNvPr id="3" name="Content Placeholder 2">
            <a:extLst>
              <a:ext uri="{FF2B5EF4-FFF2-40B4-BE49-F238E27FC236}">
                <a16:creationId xmlns:a16="http://schemas.microsoft.com/office/drawing/2014/main" id="{F29F2CAD-0449-4BB9-B302-81FC74C206B7}"/>
              </a:ext>
            </a:extLst>
          </p:cNvPr>
          <p:cNvSpPr>
            <a:spLocks noGrp="1"/>
          </p:cNvSpPr>
          <p:nvPr>
            <p:ph idx="1"/>
          </p:nvPr>
        </p:nvSpPr>
        <p:spPr/>
        <p:txBody>
          <a:bodyPr/>
          <a:lstStyle/>
          <a:p>
            <a:r>
              <a:rPr lang="en-US" dirty="0"/>
              <a:t>Many countries, including the US define FDI as when one foreign company has </a:t>
            </a:r>
            <a:r>
              <a:rPr lang="en-US" i="1" dirty="0">
                <a:solidFill>
                  <a:schemeClr val="accent1">
                    <a:lumMod val="75000"/>
                  </a:schemeClr>
                </a:solidFill>
              </a:rPr>
              <a:t>more than 10% </a:t>
            </a:r>
            <a:r>
              <a:rPr lang="en-US" dirty="0"/>
              <a:t>ownership of the host country.</a:t>
            </a:r>
          </a:p>
          <a:p>
            <a:r>
              <a:rPr lang="en-US" dirty="0"/>
              <a:t>Sometimes the ownership is 100%, 50%, 49%, etc.</a:t>
            </a:r>
          </a:p>
          <a:p>
            <a:r>
              <a:rPr lang="en-US" dirty="0"/>
              <a:t>It is even possible to have FDI both ways!</a:t>
            </a:r>
          </a:p>
          <a:p>
            <a:pPr lvl="1"/>
            <a:r>
              <a:rPr lang="en-US" dirty="0"/>
              <a:t>Example: suppose a Canadian Company owns 15% of some US company. And in turn, that SAME US company owns 20% of that Canadian company. That would be consider </a:t>
            </a:r>
            <a:r>
              <a:rPr lang="en-US" i="1" dirty="0">
                <a:solidFill>
                  <a:schemeClr val="accent1">
                    <a:lumMod val="75000"/>
                  </a:schemeClr>
                </a:solidFill>
              </a:rPr>
              <a:t>inward</a:t>
            </a:r>
            <a:r>
              <a:rPr lang="en-US" dirty="0"/>
              <a:t> FDI in both the US and Canada!</a:t>
            </a:r>
          </a:p>
        </p:txBody>
      </p:sp>
      <p:sp>
        <p:nvSpPr>
          <p:cNvPr id="4" name="Footer Placeholder 3">
            <a:extLst>
              <a:ext uri="{FF2B5EF4-FFF2-40B4-BE49-F238E27FC236}">
                <a16:creationId xmlns:a16="http://schemas.microsoft.com/office/drawing/2014/main" id="{20747BE3-D637-43A4-B3C4-07E1E53EF37C}"/>
              </a:ext>
            </a:extLst>
          </p:cNvPr>
          <p:cNvSpPr>
            <a:spLocks noGrp="1"/>
          </p:cNvSpPr>
          <p:nvPr>
            <p:ph type="ftr" sz="quarter" idx="11"/>
          </p:nvPr>
        </p:nvSpPr>
        <p:spPr/>
        <p:txBody>
          <a:bodyPr/>
          <a:lstStyle/>
          <a:p>
            <a:r>
              <a:rPr lang="en-US"/>
              <a:t>Parsons, Intro to FDI</a:t>
            </a:r>
          </a:p>
        </p:txBody>
      </p:sp>
      <p:sp>
        <p:nvSpPr>
          <p:cNvPr id="5" name="Slide Number Placeholder 4">
            <a:extLst>
              <a:ext uri="{FF2B5EF4-FFF2-40B4-BE49-F238E27FC236}">
                <a16:creationId xmlns:a16="http://schemas.microsoft.com/office/drawing/2014/main" id="{54A68AF1-5D96-421C-B31D-E5A0DBDEE541}"/>
              </a:ext>
            </a:extLst>
          </p:cNvPr>
          <p:cNvSpPr>
            <a:spLocks noGrp="1"/>
          </p:cNvSpPr>
          <p:nvPr>
            <p:ph type="sldNum" sz="quarter" idx="12"/>
          </p:nvPr>
        </p:nvSpPr>
        <p:spPr/>
        <p:txBody>
          <a:bodyPr/>
          <a:lstStyle/>
          <a:p>
            <a:fld id="{118983D6-ADE3-4CB3-B083-3ED2DF4D2ADB}" type="slidenum">
              <a:rPr lang="en-US" smtClean="0"/>
              <a:t>7</a:t>
            </a:fld>
            <a:endParaRPr lang="en-US"/>
          </a:p>
        </p:txBody>
      </p:sp>
    </p:spTree>
    <p:extLst>
      <p:ext uri="{BB962C8B-B14F-4D97-AF65-F5344CB8AC3E}">
        <p14:creationId xmlns:p14="http://schemas.microsoft.com/office/powerpoint/2010/main" val="4237763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155B5-8314-45E1-BE71-FF658EEE548D}"/>
              </a:ext>
            </a:extLst>
          </p:cNvPr>
          <p:cNvSpPr>
            <a:spLocks noGrp="1"/>
          </p:cNvSpPr>
          <p:nvPr>
            <p:ph type="title"/>
          </p:nvPr>
        </p:nvSpPr>
        <p:spPr/>
        <p:txBody>
          <a:bodyPr/>
          <a:lstStyle/>
          <a:p>
            <a:r>
              <a:rPr lang="en-US" dirty="0"/>
              <a:t>More on Brownfield vs. Greenfield FDI</a:t>
            </a:r>
          </a:p>
        </p:txBody>
      </p:sp>
      <p:sp>
        <p:nvSpPr>
          <p:cNvPr id="3" name="Content Placeholder 2">
            <a:extLst>
              <a:ext uri="{FF2B5EF4-FFF2-40B4-BE49-F238E27FC236}">
                <a16:creationId xmlns:a16="http://schemas.microsoft.com/office/drawing/2014/main" id="{F58C4B17-3E49-488A-B7D4-82557B093D4D}"/>
              </a:ext>
            </a:extLst>
          </p:cNvPr>
          <p:cNvSpPr>
            <a:spLocks noGrp="1"/>
          </p:cNvSpPr>
          <p:nvPr>
            <p:ph idx="1"/>
          </p:nvPr>
        </p:nvSpPr>
        <p:spPr/>
        <p:txBody>
          <a:bodyPr/>
          <a:lstStyle/>
          <a:p>
            <a:r>
              <a:rPr lang="en-US" i="1" dirty="0"/>
              <a:t>Green</a:t>
            </a:r>
            <a:r>
              <a:rPr lang="en-US" dirty="0"/>
              <a:t> means `new, fresh`</a:t>
            </a:r>
          </a:p>
          <a:p>
            <a:r>
              <a:rPr lang="en-US" i="1" dirty="0"/>
              <a:t>Brown</a:t>
            </a:r>
            <a:r>
              <a:rPr lang="en-US" dirty="0"/>
              <a:t> means `old, dying.`</a:t>
            </a:r>
          </a:p>
          <a:p>
            <a:r>
              <a:rPr lang="en-US" dirty="0">
                <a:solidFill>
                  <a:srgbClr val="00B050"/>
                </a:solidFill>
              </a:rPr>
              <a:t>Greenfield</a:t>
            </a:r>
            <a:r>
              <a:rPr lang="en-US" dirty="0"/>
              <a:t> FDI, typically means the company builds and entirely new factory in the host country. (Example, Korea`s LG built a multi-billion dollar electronics production facility in Vietnam a few years ago.)</a:t>
            </a:r>
          </a:p>
          <a:p>
            <a:r>
              <a:rPr lang="en-US" dirty="0">
                <a:solidFill>
                  <a:schemeClr val="accent2">
                    <a:lumMod val="75000"/>
                  </a:schemeClr>
                </a:solidFill>
              </a:rPr>
              <a:t>Brownfield</a:t>
            </a:r>
            <a:r>
              <a:rPr lang="en-US" dirty="0"/>
              <a:t> FDI typically means `Mergers and Acquisition`. (For example, when Ito-Yokado bought US Seven-Eleven in 1991.)</a:t>
            </a:r>
          </a:p>
          <a:p>
            <a:r>
              <a:rPr lang="en-US" i="1" dirty="0"/>
              <a:t>Trivia: Seven-Eleven was started in 1927 in Texas.</a:t>
            </a:r>
          </a:p>
        </p:txBody>
      </p:sp>
      <p:sp>
        <p:nvSpPr>
          <p:cNvPr id="4" name="Footer Placeholder 3">
            <a:extLst>
              <a:ext uri="{FF2B5EF4-FFF2-40B4-BE49-F238E27FC236}">
                <a16:creationId xmlns:a16="http://schemas.microsoft.com/office/drawing/2014/main" id="{5E6236A3-B406-4F73-8CA1-710412E5000F}"/>
              </a:ext>
            </a:extLst>
          </p:cNvPr>
          <p:cNvSpPr>
            <a:spLocks noGrp="1"/>
          </p:cNvSpPr>
          <p:nvPr>
            <p:ph type="ftr" sz="quarter" idx="11"/>
          </p:nvPr>
        </p:nvSpPr>
        <p:spPr/>
        <p:txBody>
          <a:bodyPr/>
          <a:lstStyle/>
          <a:p>
            <a:r>
              <a:rPr lang="en-US"/>
              <a:t>Parsons, Intro to FDI</a:t>
            </a:r>
          </a:p>
        </p:txBody>
      </p:sp>
      <p:sp>
        <p:nvSpPr>
          <p:cNvPr id="5" name="Slide Number Placeholder 4">
            <a:extLst>
              <a:ext uri="{FF2B5EF4-FFF2-40B4-BE49-F238E27FC236}">
                <a16:creationId xmlns:a16="http://schemas.microsoft.com/office/drawing/2014/main" id="{76C15B6B-30DE-4ED9-A544-5C25B620DA7B}"/>
              </a:ext>
            </a:extLst>
          </p:cNvPr>
          <p:cNvSpPr>
            <a:spLocks noGrp="1"/>
          </p:cNvSpPr>
          <p:nvPr>
            <p:ph type="sldNum" sz="quarter" idx="12"/>
          </p:nvPr>
        </p:nvSpPr>
        <p:spPr/>
        <p:txBody>
          <a:bodyPr/>
          <a:lstStyle/>
          <a:p>
            <a:fld id="{118983D6-ADE3-4CB3-B083-3ED2DF4D2ADB}" type="slidenum">
              <a:rPr lang="en-US" smtClean="0"/>
              <a:t>8</a:t>
            </a:fld>
            <a:endParaRPr lang="en-US"/>
          </a:p>
        </p:txBody>
      </p:sp>
    </p:spTree>
    <p:extLst>
      <p:ext uri="{BB962C8B-B14F-4D97-AF65-F5344CB8AC3E}">
        <p14:creationId xmlns:p14="http://schemas.microsoft.com/office/powerpoint/2010/main" val="4079524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573823"/>
            <a:ext cx="10515600" cy="1318846"/>
          </a:xfrm>
        </p:spPr>
        <p:txBody>
          <a:bodyPr/>
          <a:lstStyle/>
          <a:p>
            <a:pPr algn="ctr"/>
            <a:r>
              <a:rPr kumimoji="1" lang="ja-JP" altLang="en-US" dirty="0"/>
              <a:t>外国直接投資とは</a:t>
            </a:r>
          </a:p>
        </p:txBody>
      </p:sp>
      <p:sp>
        <p:nvSpPr>
          <p:cNvPr id="3" name="コンテンツ プレースホルダー 2"/>
          <p:cNvSpPr>
            <a:spLocks noGrp="1"/>
          </p:cNvSpPr>
          <p:nvPr>
            <p:ph idx="1"/>
          </p:nvPr>
        </p:nvSpPr>
        <p:spPr>
          <a:xfrm>
            <a:off x="838200" y="2558563"/>
            <a:ext cx="10515600" cy="1890346"/>
          </a:xfrm>
        </p:spPr>
        <p:txBody>
          <a:bodyPr>
            <a:normAutofit fontScale="85000" lnSpcReduction="20000"/>
          </a:bodyPr>
          <a:lstStyle/>
          <a:p>
            <a:pPr marL="0" indent="0">
              <a:buNone/>
            </a:pPr>
            <a:endParaRPr kumimoji="1" lang="en-US" altLang="ja-JP" dirty="0"/>
          </a:p>
          <a:p>
            <a:pPr marL="0" indent="0">
              <a:buNone/>
            </a:pPr>
            <a:endParaRPr kumimoji="1" lang="en-US" altLang="ja-JP" dirty="0"/>
          </a:p>
          <a:p>
            <a:pPr marL="0" indent="0" algn="ctr">
              <a:buNone/>
            </a:pPr>
            <a:endParaRPr kumimoji="1" lang="en-US" altLang="ja-JP" dirty="0"/>
          </a:p>
          <a:p>
            <a:pPr marL="0" indent="0" algn="ctr">
              <a:buNone/>
            </a:pPr>
            <a:r>
              <a:rPr kumimoji="1" lang="ja-JP" altLang="en-US" dirty="0"/>
              <a:t>パーソンズ・クレッグ・ロバート（</a:t>
            </a:r>
            <a:r>
              <a:rPr kumimoji="1" lang="en-US" altLang="ja-JP" dirty="0"/>
              <a:t>2020</a:t>
            </a:r>
            <a:r>
              <a:rPr kumimoji="1" lang="ja-JP" altLang="en-US" dirty="0"/>
              <a:t>年）</a:t>
            </a:r>
            <a:endParaRPr kumimoji="1" lang="en-US" altLang="ja-JP" dirty="0"/>
          </a:p>
          <a:p>
            <a:pPr marL="0" indent="0" algn="ctr">
              <a:buNone/>
            </a:pPr>
            <a:r>
              <a:rPr kumimoji="1" lang="ja-JP" altLang="en-US" dirty="0"/>
              <a:t>（</a:t>
            </a:r>
            <a:r>
              <a:rPr kumimoji="1" lang="en-US" altLang="ja-JP" dirty="0"/>
              <a:t>K&amp;O&amp;M</a:t>
            </a:r>
            <a:r>
              <a:rPr kumimoji="1" lang="ja-JP" altLang="en-US" dirty="0"/>
              <a:t>とサルバトーレのテキストに基づく）</a:t>
            </a:r>
            <a:endParaRPr kumimoji="1" lang="en-US" altLang="ja-JP" dirty="0"/>
          </a:p>
          <a:p>
            <a:pPr marL="0" indent="0" algn="ctr">
              <a:buNone/>
            </a:pPr>
            <a:endParaRPr kumimoji="1" lang="ja-JP" altLang="en-US" dirty="0"/>
          </a:p>
        </p:txBody>
      </p:sp>
      <p:sp>
        <p:nvSpPr>
          <p:cNvPr id="4" name="フッター プレースホルダー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Parsons, Intro to FDI</a:t>
            </a:r>
          </a:p>
        </p:txBody>
      </p:sp>
      <p:sp>
        <p:nvSpPr>
          <p:cNvPr id="5" name="スライド番号プレースホルダー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983D6-ADE3-4CB3-B083-3ED2DF4D2AD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2318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2076</Words>
  <Application>Microsoft Office PowerPoint</Application>
  <PresentationFormat>Widescreen</PresentationFormat>
  <Paragraphs>117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Intro to FDI</vt:lpstr>
      <vt:lpstr>We can consider two types of International  Investment (from K&amp;O&amp;M)</vt:lpstr>
      <vt:lpstr>Horizontal FDI and Vertical FDI</vt:lpstr>
      <vt:lpstr>Examples of Horizontal and Vertical FDI</vt:lpstr>
      <vt:lpstr>The 10% rule (quote below from KOM)</vt:lpstr>
      <vt:lpstr>10% rule continued</vt:lpstr>
      <vt:lpstr>The 10% rule continued</vt:lpstr>
      <vt:lpstr>More on Brownfield vs. Greenfield FDI</vt:lpstr>
      <vt:lpstr>外国直接投資とは</vt:lpstr>
      <vt:lpstr>海外投資には２種類ある（K&amp;O&amp;Mより）</vt:lpstr>
      <vt:lpstr>水平的直接投資と垂直的直接投資</vt:lpstr>
      <vt:lpstr>垂直的直接投資と垂直的直接投資の例</vt:lpstr>
      <vt:lpstr>１０％ルール（K&amp;O&amp;Mより）</vt:lpstr>
      <vt:lpstr>１０％ルール（続）</vt:lpstr>
      <vt:lpstr>１０％ルール（続）</vt:lpstr>
      <vt:lpstr>ブラウンフィールド対グリーンフィールド（補足）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FDI</dc:title>
  <dc:creator>parsons-craig-gj@ynu.ac.jp</dc:creator>
  <cp:lastModifiedBy>parsons-craig-gj@ynu.ac.jp</cp:lastModifiedBy>
  <cp:revision>27</cp:revision>
  <cp:lastPrinted>2020-07-21T04:13:58Z</cp:lastPrinted>
  <dcterms:created xsi:type="dcterms:W3CDTF">2020-07-20T08:20:23Z</dcterms:created>
  <dcterms:modified xsi:type="dcterms:W3CDTF">2020-07-28T05:31:59Z</dcterms:modified>
</cp:coreProperties>
</file>