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303" r:id="rId3"/>
    <p:sldId id="304" r:id="rId4"/>
    <p:sldId id="305" r:id="rId5"/>
    <p:sldId id="306" r:id="rId6"/>
    <p:sldId id="307" r:id="rId7"/>
    <p:sldId id="308" r:id="rId8"/>
    <p:sldId id="309" r:id="rId9"/>
    <p:sldId id="310" r:id="rId10"/>
    <p:sldId id="311" r:id="rId11"/>
    <p:sldId id="312" r:id="rId12"/>
    <p:sldId id="313" r:id="rId13"/>
    <p:sldId id="314" r:id="rId14"/>
    <p:sldId id="323" r:id="rId15"/>
    <p:sldId id="316" r:id="rId16"/>
    <p:sldId id="317" r:id="rId17"/>
    <p:sldId id="279" r:id="rId18"/>
    <p:sldId id="278" r:id="rId19"/>
    <p:sldId id="261" r:id="rId20"/>
    <p:sldId id="318" r:id="rId21"/>
    <p:sldId id="319" r:id="rId22"/>
    <p:sldId id="321" r:id="rId23"/>
    <p:sldId id="322" r:id="rId24"/>
    <p:sldId id="324" r:id="rId25"/>
    <p:sldId id="325" r:id="rId26"/>
    <p:sldId id="326" r:id="rId27"/>
    <p:sldId id="273" r:id="rId28"/>
    <p:sldId id="327" r:id="rId29"/>
    <p:sldId id="26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226" autoAdjust="0"/>
  </p:normalViewPr>
  <p:slideViewPr>
    <p:cSldViewPr snapToGrid="0">
      <p:cViewPr varScale="1">
        <p:scale>
          <a:sx n="82" d="100"/>
          <a:sy n="82" d="100"/>
        </p:scale>
        <p:origin x="720" y="58"/>
      </p:cViewPr>
      <p:guideLst/>
    </p:cSldViewPr>
  </p:slideViewPr>
  <p:outlineViewPr>
    <p:cViewPr>
      <p:scale>
        <a:sx n="33" d="100"/>
        <a:sy n="33" d="100"/>
      </p:scale>
      <p:origin x="0" y="-600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_rels/data5.xml.rels><?xml version="1.0" encoding="UTF-8" standalone="yes"?>
<Relationships xmlns="http://schemas.openxmlformats.org/package/2006/relationships"><Relationship Id="rId1" Type="http://schemas.openxmlformats.org/officeDocument/2006/relationships/hyperlink" Target="https://solar.schneider-electric.com/anti-dumping-duty-could-delay-solar-power-projects-roll-out-anurag-garg-schneider-electric-india/" TargetMode="External"/></Relationships>
</file>

<file path=ppt/diagrams/_rels/drawing5.xml.rels><?xml version="1.0" encoding="UTF-8" standalone="yes"?>
<Relationships xmlns="http://schemas.openxmlformats.org/package/2006/relationships"><Relationship Id="rId1" Type="http://schemas.openxmlformats.org/officeDocument/2006/relationships/hyperlink" Target="https://solar.schneider-electric.com/anti-dumping-duty-could-delay-solar-power-projects-roll-out-anurag-garg-schneider-electric-india/"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What is a Tariff?  Are there different types of tariffs?</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What is the WTO?  How easy is it for countries to raise tariffs, or other barriers to trade on products?</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What about service exports? Are there tariffs on those?</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B9ED2818-F59C-49D7-A240-37F40A0AFCDF}">
      <dgm:prSet/>
      <dgm:spPr/>
      <dgm:t>
        <a:bodyPr/>
        <a:lstStyle/>
        <a:p>
          <a:r>
            <a:rPr lang="en-US" dirty="0"/>
            <a:t>What about ‘digital trade’ and digital trade services? Are there barrier to trade in them? What can the WTO, TPP, RCEP, US-Japan trade agreement do about them? </a:t>
          </a:r>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4">
        <dgm:presLayoutVars>
          <dgm:chMax val="0"/>
          <dgm:bulletEnabled val="1"/>
        </dgm:presLayoutVars>
      </dgm:prSet>
      <dgm:spPr/>
    </dgm:pt>
    <dgm:pt modelId="{1F7C3EAA-AF10-42C4-8D28-BABB2A1F9A23}" type="pres">
      <dgm:prSet presAssocID="{97BA1996-701E-43B3-921C-6F384EB85054}"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 modelId="{59EFCF2D-0B3D-49EB-A0A3-276A90991B76}" type="presParOf" srcId="{9234CAA1-9B30-4F8D-BB0F-425BA62F0CE0}" destId="{1F7C3EAA-AF10-42C4-8D28-BABB2A1F9A23}"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e.g. US air carriers cannot run domestic flights in Japan. For example, American airlines is not allowed to have flights between Naha and Tokyo. </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e.g. Many professional services have bans. Foreign licensed doctors cannot practice in the US, unless they have a US license.</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Like NTBs in Goods trade, some of these bans or restrictions are reasonable. Others are pure domestic protectionism.</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B9ED2818-F59C-49D7-A240-37F40A0AFCDF}">
      <dgm:prSet/>
      <dgm:spPr/>
      <dgm:t>
        <a:bodyPr/>
        <a:lstStyle/>
        <a:p>
          <a:endParaRPr lang="en-US" dirty="0"/>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4">
        <dgm:presLayoutVars>
          <dgm:chMax val="0"/>
          <dgm:bulletEnabled val="1"/>
        </dgm:presLayoutVars>
      </dgm:prSet>
      <dgm:spPr/>
    </dgm:pt>
    <dgm:pt modelId="{1F7C3EAA-AF10-42C4-8D28-BABB2A1F9A23}" type="pres">
      <dgm:prSet presAssocID="{97BA1996-701E-43B3-921C-6F384EB85054}"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 modelId="{59EFCF2D-0B3D-49EB-A0A3-276A90991B76}" type="presParOf" srcId="{9234CAA1-9B30-4F8D-BB0F-425BA62F0CE0}" destId="{1F7C3EAA-AF10-42C4-8D28-BABB2A1F9A23}"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Q1: What is digital trade, exactly? </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Q2: Are there barriers to these products and services as in the case of NTBs in goods?</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Q3: Do the rules of international institutions (WTO) and international agreements (like RCEP and CP-TPP11) apply to this kind of international trade?</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3">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3">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3">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One narrow definition of Digital Trade is the international sale of digital goods. For example, if you live in Japan and buy a CD (digital download) from a US or EU company, that is an example of digital trade. If you live in Australia, and buy a copy of some specialized accounting software from a company in Japan, this is also considered digital trade. Buying e-books from a foreign country is also a good example.</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The much broader definition, used by many including the OECD Both use the broad definition of digital (international) trade which encompasses both trade in digital goods (purchasing digital music) and “digitally enabled trade” (buying a hardcover book through Amazon which is shipped internationally). </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2">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2">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95EFCAE-6687-4EAF-A639-BA29964A202B}">
      <dgm:prSet/>
      <dgm:spPr/>
      <dgm:t>
        <a:bodyPr/>
        <a:lstStyle/>
        <a:p>
          <a:r>
            <a:rPr lang="en-US" dirty="0"/>
            <a:t>Some estimates say that digital trade account for 25% of all world trade (https://www.gtipa.org/digital-trade). Other put that figure at a much higher 60%! https://trade.ec.europa.eu/doclib/docs/2021/february/tradoc_159433.pdf</a:t>
          </a:r>
        </a:p>
      </dgm:t>
    </dgm:pt>
    <dgm:pt modelId="{71F96340-82D3-4B1B-AABF-29876B4207D2}" type="parTrans" cxnId="{F7A3C9FD-ABC4-4592-A9AF-AD300DEA82FD}">
      <dgm:prSet/>
      <dgm:spPr/>
      <dgm:t>
        <a:bodyPr/>
        <a:lstStyle/>
        <a:p>
          <a:endParaRPr lang="en-US"/>
        </a:p>
      </dgm:t>
    </dgm:pt>
    <dgm:pt modelId="{447A47FC-16CD-4D10-B011-5A71779A9963}" type="sibTrans" cxnId="{F7A3C9FD-ABC4-4592-A9AF-AD300DEA82FD}">
      <dgm:prSet/>
      <dgm:spPr/>
      <dgm:t>
        <a:bodyPr/>
        <a:lstStyle/>
        <a:p>
          <a:endParaRPr lang="en-US"/>
        </a:p>
      </dgm:t>
    </dgm:pt>
    <dgm:pt modelId="{AF8D4ED8-B33E-4357-98FD-862594BE3EB9}">
      <dgm:prSet/>
      <dgm:spPr/>
      <dgm:t>
        <a:bodyPr/>
        <a:lstStyle/>
        <a:p>
          <a:r>
            <a:rPr lang="en-US"/>
            <a:t>“Digital trade involves digitally enabled or digitally ordered cross-border transactions in goods and services which can be digitally or physically delivered” (Lopez-Gonzalez and Jouanjean, 2017[1]). </a:t>
          </a:r>
        </a:p>
      </dgm:t>
    </dgm:pt>
    <dgm:pt modelId="{F0DEC2C2-E9A3-4A0D-970B-4CBAC37BA73C}" type="parTrans" cxnId="{D8275F20-BDC8-44CA-BA4D-80B45C96D2D7}">
      <dgm:prSet/>
      <dgm:spPr/>
      <dgm:t>
        <a:bodyPr/>
        <a:lstStyle/>
        <a:p>
          <a:endParaRPr lang="en-US"/>
        </a:p>
      </dgm:t>
    </dgm:pt>
    <dgm:pt modelId="{170C5A17-C3A4-415C-8BBC-AA5366B3C0F1}" type="sibTrans" cxnId="{D8275F20-BDC8-44CA-BA4D-80B45C96D2D7}">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0860B94C-4F23-4797-BC1D-F775296932BD}" type="pres">
      <dgm:prSet presAssocID="{AF8D4ED8-B33E-4357-98FD-862594BE3EB9}" presName="parentText" presStyleLbl="node1" presStyleIdx="0" presStyleCnt="2">
        <dgm:presLayoutVars>
          <dgm:chMax val="0"/>
          <dgm:bulletEnabled val="1"/>
        </dgm:presLayoutVars>
      </dgm:prSet>
      <dgm:spPr/>
    </dgm:pt>
    <dgm:pt modelId="{BC8DE68D-2361-4AD0-BA40-C0389A407597}" type="pres">
      <dgm:prSet presAssocID="{170C5A17-C3A4-415C-8BBC-AA5366B3C0F1}" presName="spacer" presStyleCnt="0"/>
      <dgm:spPr/>
    </dgm:pt>
    <dgm:pt modelId="{29934388-A340-4AE8-ADAB-20DC9DC0EA0B}" type="pres">
      <dgm:prSet presAssocID="{095EFCAE-6687-4EAF-A639-BA29964A202B}" presName="parentText" presStyleLbl="node1" presStyleIdx="1" presStyleCnt="2">
        <dgm:presLayoutVars>
          <dgm:chMax val="0"/>
          <dgm:bulletEnabled val="1"/>
        </dgm:presLayoutVars>
      </dgm:prSet>
      <dgm:spPr/>
    </dgm:pt>
  </dgm:ptLst>
  <dgm:cxnLst>
    <dgm:cxn modelId="{D8275F20-BDC8-44CA-BA4D-80B45C96D2D7}" srcId="{2BF9AA74-E939-46C6-9787-02324711219B}" destId="{AF8D4ED8-B33E-4357-98FD-862594BE3EB9}" srcOrd="0" destOrd="0" parTransId="{F0DEC2C2-E9A3-4A0D-970B-4CBAC37BA73C}" sibTransId="{170C5A17-C3A4-415C-8BBC-AA5366B3C0F1}"/>
    <dgm:cxn modelId="{970CC234-5BF4-4C94-9123-7B6E5C335C91}" type="presOf" srcId="{AF8D4ED8-B33E-4357-98FD-862594BE3EB9}" destId="{0860B94C-4F23-4797-BC1D-F775296932BD}" srcOrd="0" destOrd="0" presId="urn:microsoft.com/office/officeart/2005/8/layout/vList2"/>
    <dgm:cxn modelId="{69327C5A-EB6E-4B31-BEAC-B8790F711F53}" type="presOf" srcId="{2BF9AA74-E939-46C6-9787-02324711219B}" destId="{9234CAA1-9B30-4F8D-BB0F-425BA62F0CE0}" srcOrd="0" destOrd="0" presId="urn:microsoft.com/office/officeart/2005/8/layout/vList2"/>
    <dgm:cxn modelId="{B8818E8D-48D9-472C-A87A-C8370BCAE739}" type="presOf" srcId="{095EFCAE-6687-4EAF-A639-BA29964A202B}" destId="{29934388-A340-4AE8-ADAB-20DC9DC0EA0B}" srcOrd="0" destOrd="0" presId="urn:microsoft.com/office/officeart/2005/8/layout/vList2"/>
    <dgm:cxn modelId="{F7A3C9FD-ABC4-4592-A9AF-AD300DEA82FD}" srcId="{2BF9AA74-E939-46C6-9787-02324711219B}" destId="{095EFCAE-6687-4EAF-A639-BA29964A202B}" srcOrd="1" destOrd="0" parTransId="{71F96340-82D3-4B1B-AABF-29876B4207D2}" sibTransId="{447A47FC-16CD-4D10-B011-5A71779A9963}"/>
    <dgm:cxn modelId="{5AC27F44-AFA7-44D0-BAB0-2EBCDD57AA7A}" type="presParOf" srcId="{9234CAA1-9B30-4F8D-BB0F-425BA62F0CE0}" destId="{0860B94C-4F23-4797-BC1D-F775296932BD}" srcOrd="0" destOrd="0" presId="urn:microsoft.com/office/officeart/2005/8/layout/vList2"/>
    <dgm:cxn modelId="{CE64B084-7289-4BDD-A3B4-6B7C51B8D05C}" type="presParOf" srcId="{9234CAA1-9B30-4F8D-BB0F-425BA62F0CE0}" destId="{BC8DE68D-2361-4AD0-BA40-C0389A407597}" srcOrd="1" destOrd="0" presId="urn:microsoft.com/office/officeart/2005/8/layout/vList2"/>
    <dgm:cxn modelId="{35BAA338-054B-4320-B890-1F07B8B86AD1}" type="presParOf" srcId="{9234CAA1-9B30-4F8D-BB0F-425BA62F0CE0}" destId="{29934388-A340-4AE8-ADAB-20DC9DC0EA0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95EFCAE-6687-4EAF-A639-BA29964A202B}">
      <dgm:prSet/>
      <dgm:spPr/>
      <dgm:t>
        <a:bodyPr/>
        <a:lstStyle/>
        <a:p>
          <a:endParaRPr lang="en-US" dirty="0"/>
        </a:p>
      </dgm:t>
    </dgm:pt>
    <dgm:pt modelId="{71F96340-82D3-4B1B-AABF-29876B4207D2}" type="parTrans" cxnId="{F7A3C9FD-ABC4-4592-A9AF-AD300DEA82FD}">
      <dgm:prSet/>
      <dgm:spPr/>
      <dgm:t>
        <a:bodyPr/>
        <a:lstStyle/>
        <a:p>
          <a:endParaRPr lang="en-US"/>
        </a:p>
      </dgm:t>
    </dgm:pt>
    <dgm:pt modelId="{447A47FC-16CD-4D10-B011-5A71779A9963}" type="sibTrans" cxnId="{F7A3C9FD-ABC4-4592-A9AF-AD300DEA82FD}">
      <dgm:prSet/>
      <dgm:spPr/>
      <dgm:t>
        <a:bodyPr/>
        <a:lstStyle/>
        <a:p>
          <a:endParaRPr lang="en-US"/>
        </a:p>
      </dgm:t>
    </dgm:pt>
    <dgm:pt modelId="{E5554102-FC0C-4434-9125-904490BD0964}">
      <dgm:prSet/>
      <dgm:spPr/>
      <dgm:t>
        <a:bodyPr/>
        <a:lstStyle/>
        <a:p>
          <a:r>
            <a:rPr lang="en-US" dirty="0"/>
            <a:t>“Digital trade has </a:t>
          </a:r>
          <a:r>
            <a:rPr lang="en-US" b="1" dirty="0">
              <a:solidFill>
                <a:srgbClr val="FFFF00"/>
              </a:solidFill>
            </a:rPr>
            <a:t>three</a:t>
          </a:r>
          <a:r>
            <a:rPr lang="en-US" dirty="0"/>
            <a:t> components: </a:t>
          </a:r>
          <a:r>
            <a:rPr lang="en-US" dirty="0">
              <a:solidFill>
                <a:srgbClr val="FFFF00"/>
              </a:solidFill>
            </a:rPr>
            <a:t>trade in ICT products</a:t>
          </a:r>
          <a:r>
            <a:rPr lang="en-US" dirty="0"/>
            <a:t>, </a:t>
          </a:r>
          <a:r>
            <a:rPr lang="en-US" dirty="0">
              <a:solidFill>
                <a:srgbClr val="FFC000"/>
              </a:solidFill>
            </a:rPr>
            <a:t>international e-commerce</a:t>
          </a:r>
          <a:r>
            <a:rPr lang="en-US" dirty="0"/>
            <a:t>, and </a:t>
          </a:r>
          <a:r>
            <a:rPr lang="en-US" dirty="0">
              <a:solidFill>
                <a:schemeClr val="accent2">
                  <a:lumMod val="75000"/>
                </a:schemeClr>
              </a:solidFill>
            </a:rPr>
            <a:t>cross-border data transfer</a:t>
          </a:r>
          <a:r>
            <a:rPr lang="en-US" dirty="0"/>
            <a:t>…” </a:t>
          </a:r>
        </a:p>
      </dgm:t>
    </dgm:pt>
    <dgm:pt modelId="{F08A5AAC-E35B-4E9B-B715-92157D346827}" type="parTrans" cxnId="{196E2CAE-8785-4ADE-AF68-CFD7850081FA}">
      <dgm:prSet/>
      <dgm:spPr/>
      <dgm:t>
        <a:bodyPr/>
        <a:lstStyle/>
        <a:p>
          <a:endParaRPr lang="en-US"/>
        </a:p>
      </dgm:t>
    </dgm:pt>
    <dgm:pt modelId="{D1820268-C07D-4445-AC4B-56CBFD24626C}" type="sibTrans" cxnId="{196E2CAE-8785-4ADE-AF68-CFD7850081FA}">
      <dgm:prSet/>
      <dgm:spPr/>
      <dgm:t>
        <a:bodyPr/>
        <a:lstStyle/>
        <a:p>
          <a:endParaRPr lang="en-US"/>
        </a:p>
      </dgm:t>
    </dgm:pt>
    <dgm:pt modelId="{CF4D7C6C-817C-4F39-A2A1-42A797107DD0}">
      <dgm:prSet/>
      <dgm:spPr/>
      <dgm:t>
        <a:bodyPr/>
        <a:lstStyle/>
        <a:p>
          <a:r>
            <a:rPr lang="en-US" dirty="0"/>
            <a:t>“…Digital trade reduces transaction costs, facilitates participation in global value chains, and improves market access and reach…” https://english.bdi.eu/article/news/digital-trade-opportunities-and-risks/</a:t>
          </a:r>
        </a:p>
      </dgm:t>
    </dgm:pt>
    <dgm:pt modelId="{D4138349-E9DD-4A21-9291-EE28143E9AAA}" type="parTrans" cxnId="{6A001D7A-2145-4896-B500-9CD2F414B9BA}">
      <dgm:prSet/>
      <dgm:spPr/>
      <dgm:t>
        <a:bodyPr/>
        <a:lstStyle/>
        <a:p>
          <a:endParaRPr lang="en-US"/>
        </a:p>
      </dgm:t>
    </dgm:pt>
    <dgm:pt modelId="{0D9AF882-1AF7-406C-B99A-478302DC4F4A}" type="sibTrans" cxnId="{6A001D7A-2145-4896-B500-9CD2F414B9B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1C6A7CDB-57C7-4453-BCD5-951C94E23B69}" type="pres">
      <dgm:prSet presAssocID="{E5554102-FC0C-4434-9125-904490BD0964}" presName="parentText" presStyleLbl="node1" presStyleIdx="0" presStyleCnt="3">
        <dgm:presLayoutVars>
          <dgm:chMax val="0"/>
          <dgm:bulletEnabled val="1"/>
        </dgm:presLayoutVars>
      </dgm:prSet>
      <dgm:spPr/>
    </dgm:pt>
    <dgm:pt modelId="{7F084C14-68AF-4B4B-ABDC-512DDC4F4FD1}" type="pres">
      <dgm:prSet presAssocID="{D1820268-C07D-4445-AC4B-56CBFD24626C}" presName="spacer" presStyleCnt="0"/>
      <dgm:spPr/>
    </dgm:pt>
    <dgm:pt modelId="{BCBE5627-8D42-4C0D-86A6-E3F16F6B63CC}" type="pres">
      <dgm:prSet presAssocID="{CF4D7C6C-817C-4F39-A2A1-42A797107DD0}" presName="parentText" presStyleLbl="node1" presStyleIdx="1" presStyleCnt="3">
        <dgm:presLayoutVars>
          <dgm:chMax val="0"/>
          <dgm:bulletEnabled val="1"/>
        </dgm:presLayoutVars>
      </dgm:prSet>
      <dgm:spPr/>
    </dgm:pt>
    <dgm:pt modelId="{0D049B4A-7291-4F13-AA60-9C9D0DD0BF67}" type="pres">
      <dgm:prSet presAssocID="{0D9AF882-1AF7-406C-B99A-478302DC4F4A}" presName="spacer" presStyleCnt="0"/>
      <dgm:spPr/>
    </dgm:pt>
    <dgm:pt modelId="{29934388-A340-4AE8-ADAB-20DC9DC0EA0B}" type="pres">
      <dgm:prSet presAssocID="{095EFCAE-6687-4EAF-A639-BA29964A202B}" presName="parentText" presStyleLbl="node1" presStyleIdx="2" presStyleCnt="3">
        <dgm:presLayoutVars>
          <dgm:chMax val="0"/>
          <dgm:bulletEnabled val="1"/>
        </dgm:presLayoutVars>
      </dgm:prSet>
      <dgm:spPr/>
    </dgm:pt>
  </dgm:ptLst>
  <dgm:cxnLst>
    <dgm:cxn modelId="{6A001D7A-2145-4896-B500-9CD2F414B9BA}" srcId="{2BF9AA74-E939-46C6-9787-02324711219B}" destId="{CF4D7C6C-817C-4F39-A2A1-42A797107DD0}" srcOrd="1" destOrd="0" parTransId="{D4138349-E9DD-4A21-9291-EE28143E9AAA}" sibTransId="{0D9AF882-1AF7-406C-B99A-478302DC4F4A}"/>
    <dgm:cxn modelId="{69327C5A-EB6E-4B31-BEAC-B8790F711F53}" type="presOf" srcId="{2BF9AA74-E939-46C6-9787-02324711219B}" destId="{9234CAA1-9B30-4F8D-BB0F-425BA62F0CE0}" srcOrd="0" destOrd="0" presId="urn:microsoft.com/office/officeart/2005/8/layout/vList2"/>
    <dgm:cxn modelId="{B8818E8D-48D9-472C-A87A-C8370BCAE739}" type="presOf" srcId="{095EFCAE-6687-4EAF-A639-BA29964A202B}" destId="{29934388-A340-4AE8-ADAB-20DC9DC0EA0B}" srcOrd="0" destOrd="0" presId="urn:microsoft.com/office/officeart/2005/8/layout/vList2"/>
    <dgm:cxn modelId="{196E2CAE-8785-4ADE-AF68-CFD7850081FA}" srcId="{2BF9AA74-E939-46C6-9787-02324711219B}" destId="{E5554102-FC0C-4434-9125-904490BD0964}" srcOrd="0" destOrd="0" parTransId="{F08A5AAC-E35B-4E9B-B715-92157D346827}" sibTransId="{D1820268-C07D-4445-AC4B-56CBFD24626C}"/>
    <dgm:cxn modelId="{86F9B7D8-A3EC-4695-8EBB-E5A413C2ECAE}" type="presOf" srcId="{CF4D7C6C-817C-4F39-A2A1-42A797107DD0}" destId="{BCBE5627-8D42-4C0D-86A6-E3F16F6B63CC}" srcOrd="0" destOrd="0" presId="urn:microsoft.com/office/officeart/2005/8/layout/vList2"/>
    <dgm:cxn modelId="{44283FF8-1B5E-45F0-ADBE-2343ED847583}" type="presOf" srcId="{E5554102-FC0C-4434-9125-904490BD0964}" destId="{1C6A7CDB-57C7-4453-BCD5-951C94E23B69}" srcOrd="0" destOrd="0" presId="urn:microsoft.com/office/officeart/2005/8/layout/vList2"/>
    <dgm:cxn modelId="{F7A3C9FD-ABC4-4592-A9AF-AD300DEA82FD}" srcId="{2BF9AA74-E939-46C6-9787-02324711219B}" destId="{095EFCAE-6687-4EAF-A639-BA29964A202B}" srcOrd="2" destOrd="0" parTransId="{71F96340-82D3-4B1B-AABF-29876B4207D2}" sibTransId="{447A47FC-16CD-4D10-B011-5A71779A9963}"/>
    <dgm:cxn modelId="{2A270246-417B-4B6F-8789-AA91CAFEF13B}" type="presParOf" srcId="{9234CAA1-9B30-4F8D-BB0F-425BA62F0CE0}" destId="{1C6A7CDB-57C7-4453-BCD5-951C94E23B69}" srcOrd="0" destOrd="0" presId="urn:microsoft.com/office/officeart/2005/8/layout/vList2"/>
    <dgm:cxn modelId="{0A8EAE76-363C-450B-B86C-07FB0447E460}" type="presParOf" srcId="{9234CAA1-9B30-4F8D-BB0F-425BA62F0CE0}" destId="{7F084C14-68AF-4B4B-ABDC-512DDC4F4FD1}" srcOrd="1" destOrd="0" presId="urn:microsoft.com/office/officeart/2005/8/layout/vList2"/>
    <dgm:cxn modelId="{A70021C4-E7E9-43D6-BC25-DE5432D0EE01}" type="presParOf" srcId="{9234CAA1-9B30-4F8D-BB0F-425BA62F0CE0}" destId="{BCBE5627-8D42-4C0D-86A6-E3F16F6B63CC}" srcOrd="2" destOrd="0" presId="urn:microsoft.com/office/officeart/2005/8/layout/vList2"/>
    <dgm:cxn modelId="{6F4C4E89-2F8A-4C35-99B4-8F0C716CDF04}" type="presParOf" srcId="{9234CAA1-9B30-4F8D-BB0F-425BA62F0CE0}" destId="{0D049B4A-7291-4F13-AA60-9C9D0DD0BF67}" srcOrd="3" destOrd="0" presId="urn:microsoft.com/office/officeart/2005/8/layout/vList2"/>
    <dgm:cxn modelId="{35BAA338-054B-4320-B890-1F07B8B86AD1}" type="presParOf" srcId="{9234CAA1-9B30-4F8D-BB0F-425BA62F0CE0}" destId="{29934388-A340-4AE8-ADAB-20DC9DC0EA0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95EFCAE-6687-4EAF-A639-BA29964A202B}">
      <dgm:prSet/>
      <dgm:spPr/>
      <dgm:t>
        <a:bodyPr/>
        <a:lstStyle/>
        <a:p>
          <a:endParaRPr lang="en-US" dirty="0"/>
        </a:p>
      </dgm:t>
    </dgm:pt>
    <dgm:pt modelId="{71F96340-82D3-4B1B-AABF-29876B4207D2}" type="parTrans" cxnId="{F7A3C9FD-ABC4-4592-A9AF-AD300DEA82FD}">
      <dgm:prSet/>
      <dgm:spPr/>
      <dgm:t>
        <a:bodyPr/>
        <a:lstStyle/>
        <a:p>
          <a:endParaRPr lang="en-US"/>
        </a:p>
      </dgm:t>
    </dgm:pt>
    <dgm:pt modelId="{447A47FC-16CD-4D10-B011-5A71779A9963}" type="sibTrans" cxnId="{F7A3C9FD-ABC4-4592-A9AF-AD300DEA82FD}">
      <dgm:prSet/>
      <dgm:spPr/>
      <dgm:t>
        <a:bodyPr/>
        <a:lstStyle/>
        <a:p>
          <a:endParaRPr lang="en-US"/>
        </a:p>
      </dgm:t>
    </dgm:pt>
    <dgm:pt modelId="{E5554102-FC0C-4434-9125-904490BD0964}">
      <dgm:prSet/>
      <dgm:spPr/>
      <dgm:t>
        <a:bodyPr/>
        <a:lstStyle/>
        <a:p>
          <a:r>
            <a:rPr lang="en-US" dirty="0"/>
            <a:t>Such</a:t>
          </a:r>
          <a:r>
            <a:rPr lang="en-US" baseline="0" dirty="0"/>
            <a:t> countries have very high barriers to digital trade (China, Russia, Turkey)</a:t>
          </a:r>
          <a:endParaRPr lang="en-US" dirty="0"/>
        </a:p>
      </dgm:t>
    </dgm:pt>
    <dgm:pt modelId="{F08A5AAC-E35B-4E9B-B715-92157D346827}" type="parTrans" cxnId="{196E2CAE-8785-4ADE-AF68-CFD7850081FA}">
      <dgm:prSet/>
      <dgm:spPr/>
      <dgm:t>
        <a:bodyPr/>
        <a:lstStyle/>
        <a:p>
          <a:endParaRPr lang="en-US"/>
        </a:p>
      </dgm:t>
    </dgm:pt>
    <dgm:pt modelId="{D1820268-C07D-4445-AC4B-56CBFD24626C}" type="sibTrans" cxnId="{196E2CAE-8785-4ADE-AF68-CFD7850081FA}">
      <dgm:prSet/>
      <dgm:spPr/>
      <dgm:t>
        <a:bodyPr/>
        <a:lstStyle/>
        <a:p>
          <a:endParaRPr lang="en-US"/>
        </a:p>
      </dgm:t>
    </dgm:pt>
    <dgm:pt modelId="{CF4D7C6C-817C-4F39-A2A1-42A797107DD0}">
      <dgm:prSet/>
      <dgm:spPr/>
      <dgm:t>
        <a:bodyPr/>
        <a:lstStyle/>
        <a:p>
          <a:r>
            <a:rPr lang="en-US" dirty="0"/>
            <a:t>Other</a:t>
          </a:r>
          <a:r>
            <a:rPr lang="en-US" baseline="0" dirty="0"/>
            <a:t> countries are quite open to digital trade (Singapore, New Zealand)</a:t>
          </a:r>
          <a:endParaRPr lang="en-US" dirty="0"/>
        </a:p>
      </dgm:t>
    </dgm:pt>
    <dgm:pt modelId="{D4138349-E9DD-4A21-9291-EE28143E9AAA}" type="parTrans" cxnId="{6A001D7A-2145-4896-B500-9CD2F414B9BA}">
      <dgm:prSet/>
      <dgm:spPr/>
      <dgm:t>
        <a:bodyPr/>
        <a:lstStyle/>
        <a:p>
          <a:endParaRPr lang="en-US"/>
        </a:p>
      </dgm:t>
    </dgm:pt>
    <dgm:pt modelId="{0D9AF882-1AF7-406C-B99A-478302DC4F4A}" type="sibTrans" cxnId="{6A001D7A-2145-4896-B500-9CD2F414B9B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1C6A7CDB-57C7-4453-BCD5-951C94E23B69}" type="pres">
      <dgm:prSet presAssocID="{E5554102-FC0C-4434-9125-904490BD0964}" presName="parentText" presStyleLbl="node1" presStyleIdx="0" presStyleCnt="3">
        <dgm:presLayoutVars>
          <dgm:chMax val="0"/>
          <dgm:bulletEnabled val="1"/>
        </dgm:presLayoutVars>
      </dgm:prSet>
      <dgm:spPr/>
    </dgm:pt>
    <dgm:pt modelId="{7F084C14-68AF-4B4B-ABDC-512DDC4F4FD1}" type="pres">
      <dgm:prSet presAssocID="{D1820268-C07D-4445-AC4B-56CBFD24626C}" presName="spacer" presStyleCnt="0"/>
      <dgm:spPr/>
    </dgm:pt>
    <dgm:pt modelId="{BCBE5627-8D42-4C0D-86A6-E3F16F6B63CC}" type="pres">
      <dgm:prSet presAssocID="{CF4D7C6C-817C-4F39-A2A1-42A797107DD0}" presName="parentText" presStyleLbl="node1" presStyleIdx="1" presStyleCnt="3">
        <dgm:presLayoutVars>
          <dgm:chMax val="0"/>
          <dgm:bulletEnabled val="1"/>
        </dgm:presLayoutVars>
      </dgm:prSet>
      <dgm:spPr/>
    </dgm:pt>
    <dgm:pt modelId="{0D049B4A-7291-4F13-AA60-9C9D0DD0BF67}" type="pres">
      <dgm:prSet presAssocID="{0D9AF882-1AF7-406C-B99A-478302DC4F4A}" presName="spacer" presStyleCnt="0"/>
      <dgm:spPr/>
    </dgm:pt>
    <dgm:pt modelId="{29934388-A340-4AE8-ADAB-20DC9DC0EA0B}" type="pres">
      <dgm:prSet presAssocID="{095EFCAE-6687-4EAF-A639-BA29964A202B}" presName="parentText" presStyleLbl="node1" presStyleIdx="2" presStyleCnt="3">
        <dgm:presLayoutVars>
          <dgm:chMax val="0"/>
          <dgm:bulletEnabled val="1"/>
        </dgm:presLayoutVars>
      </dgm:prSet>
      <dgm:spPr/>
    </dgm:pt>
  </dgm:ptLst>
  <dgm:cxnLst>
    <dgm:cxn modelId="{6A001D7A-2145-4896-B500-9CD2F414B9BA}" srcId="{2BF9AA74-E939-46C6-9787-02324711219B}" destId="{CF4D7C6C-817C-4F39-A2A1-42A797107DD0}" srcOrd="1" destOrd="0" parTransId="{D4138349-E9DD-4A21-9291-EE28143E9AAA}" sibTransId="{0D9AF882-1AF7-406C-B99A-478302DC4F4A}"/>
    <dgm:cxn modelId="{69327C5A-EB6E-4B31-BEAC-B8790F711F53}" type="presOf" srcId="{2BF9AA74-E939-46C6-9787-02324711219B}" destId="{9234CAA1-9B30-4F8D-BB0F-425BA62F0CE0}" srcOrd="0" destOrd="0" presId="urn:microsoft.com/office/officeart/2005/8/layout/vList2"/>
    <dgm:cxn modelId="{B8818E8D-48D9-472C-A87A-C8370BCAE739}" type="presOf" srcId="{095EFCAE-6687-4EAF-A639-BA29964A202B}" destId="{29934388-A340-4AE8-ADAB-20DC9DC0EA0B}" srcOrd="0" destOrd="0" presId="urn:microsoft.com/office/officeart/2005/8/layout/vList2"/>
    <dgm:cxn modelId="{196E2CAE-8785-4ADE-AF68-CFD7850081FA}" srcId="{2BF9AA74-E939-46C6-9787-02324711219B}" destId="{E5554102-FC0C-4434-9125-904490BD0964}" srcOrd="0" destOrd="0" parTransId="{F08A5AAC-E35B-4E9B-B715-92157D346827}" sibTransId="{D1820268-C07D-4445-AC4B-56CBFD24626C}"/>
    <dgm:cxn modelId="{86F9B7D8-A3EC-4695-8EBB-E5A413C2ECAE}" type="presOf" srcId="{CF4D7C6C-817C-4F39-A2A1-42A797107DD0}" destId="{BCBE5627-8D42-4C0D-86A6-E3F16F6B63CC}" srcOrd="0" destOrd="0" presId="urn:microsoft.com/office/officeart/2005/8/layout/vList2"/>
    <dgm:cxn modelId="{44283FF8-1B5E-45F0-ADBE-2343ED847583}" type="presOf" srcId="{E5554102-FC0C-4434-9125-904490BD0964}" destId="{1C6A7CDB-57C7-4453-BCD5-951C94E23B69}" srcOrd="0" destOrd="0" presId="urn:microsoft.com/office/officeart/2005/8/layout/vList2"/>
    <dgm:cxn modelId="{F7A3C9FD-ABC4-4592-A9AF-AD300DEA82FD}" srcId="{2BF9AA74-E939-46C6-9787-02324711219B}" destId="{095EFCAE-6687-4EAF-A639-BA29964A202B}" srcOrd="2" destOrd="0" parTransId="{71F96340-82D3-4B1B-AABF-29876B4207D2}" sibTransId="{447A47FC-16CD-4D10-B011-5A71779A9963}"/>
    <dgm:cxn modelId="{2A270246-417B-4B6F-8789-AA91CAFEF13B}" type="presParOf" srcId="{9234CAA1-9B30-4F8D-BB0F-425BA62F0CE0}" destId="{1C6A7CDB-57C7-4453-BCD5-951C94E23B69}" srcOrd="0" destOrd="0" presId="urn:microsoft.com/office/officeart/2005/8/layout/vList2"/>
    <dgm:cxn modelId="{0A8EAE76-363C-450B-B86C-07FB0447E460}" type="presParOf" srcId="{9234CAA1-9B30-4F8D-BB0F-425BA62F0CE0}" destId="{7F084C14-68AF-4B4B-ABDC-512DDC4F4FD1}" srcOrd="1" destOrd="0" presId="urn:microsoft.com/office/officeart/2005/8/layout/vList2"/>
    <dgm:cxn modelId="{A70021C4-E7E9-43D6-BC25-DE5432D0EE01}" type="presParOf" srcId="{9234CAA1-9B30-4F8D-BB0F-425BA62F0CE0}" destId="{BCBE5627-8D42-4C0D-86A6-E3F16F6B63CC}" srcOrd="2" destOrd="0" presId="urn:microsoft.com/office/officeart/2005/8/layout/vList2"/>
    <dgm:cxn modelId="{6F4C4E89-2F8A-4C35-99B4-8F0C716CDF04}" type="presParOf" srcId="{9234CAA1-9B30-4F8D-BB0F-425BA62F0CE0}" destId="{0D049B4A-7291-4F13-AA60-9C9D0DD0BF67}" srcOrd="3" destOrd="0" presId="urn:microsoft.com/office/officeart/2005/8/layout/vList2"/>
    <dgm:cxn modelId="{35BAA338-054B-4320-B890-1F07B8B86AD1}" type="presParOf" srcId="{9234CAA1-9B30-4F8D-BB0F-425BA62F0CE0}" destId="{29934388-A340-4AE8-ADAB-20DC9DC0EA0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476C4B6-7BD7-40FC-A7FF-5B950FA15C1A}"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D5740E24-A9E5-4391-8A0A-9E121B162B0F}">
      <dgm:prSet/>
      <dgm:spPr/>
      <dgm:t>
        <a:bodyPr/>
        <a:lstStyle/>
        <a:p>
          <a:r>
            <a:rPr lang="en-US"/>
            <a:t>OECD measure has the following (5) sub-indices:</a:t>
          </a:r>
        </a:p>
      </dgm:t>
    </dgm:pt>
    <dgm:pt modelId="{63562551-FEE3-4FCF-A490-9C01F21B64FA}" type="parTrans" cxnId="{973EAB9F-5F22-4973-9A96-FAF01DD626B8}">
      <dgm:prSet/>
      <dgm:spPr/>
      <dgm:t>
        <a:bodyPr/>
        <a:lstStyle/>
        <a:p>
          <a:endParaRPr lang="en-US"/>
        </a:p>
      </dgm:t>
    </dgm:pt>
    <dgm:pt modelId="{0F673B4D-FA12-4918-8524-09B4289FC629}" type="sibTrans" cxnId="{973EAB9F-5F22-4973-9A96-FAF01DD626B8}">
      <dgm:prSet/>
      <dgm:spPr/>
      <dgm:t>
        <a:bodyPr/>
        <a:lstStyle/>
        <a:p>
          <a:endParaRPr lang="en-US"/>
        </a:p>
      </dgm:t>
    </dgm:pt>
    <dgm:pt modelId="{380D1874-3AA8-4567-9CF6-B24BA22DC51D}">
      <dgm:prSet/>
      <dgm:spPr/>
      <dgm:t>
        <a:bodyPr/>
        <a:lstStyle/>
        <a:p>
          <a:r>
            <a:rPr lang="en-US"/>
            <a:t>1) Infrastructure and connectivity (contains 13 measures half of which pertain to “cross-border data flow restrictions”)</a:t>
          </a:r>
        </a:p>
      </dgm:t>
    </dgm:pt>
    <dgm:pt modelId="{43064EAB-E13C-4E95-ACF0-15C6F514E3DE}" type="parTrans" cxnId="{001E2164-74D6-4C7D-8812-9265B00F3B47}">
      <dgm:prSet/>
      <dgm:spPr/>
      <dgm:t>
        <a:bodyPr/>
        <a:lstStyle/>
        <a:p>
          <a:endParaRPr lang="en-US"/>
        </a:p>
      </dgm:t>
    </dgm:pt>
    <dgm:pt modelId="{4C9CB4B9-E56F-4C69-B666-FB4CCB377245}" type="sibTrans" cxnId="{001E2164-74D6-4C7D-8812-9265B00F3B47}">
      <dgm:prSet/>
      <dgm:spPr/>
      <dgm:t>
        <a:bodyPr/>
        <a:lstStyle/>
        <a:p>
          <a:endParaRPr lang="en-US"/>
        </a:p>
      </dgm:t>
    </dgm:pt>
    <dgm:pt modelId="{795D7C84-7616-484F-963E-9B6C8B947023}">
      <dgm:prSet/>
      <dgm:spPr/>
      <dgm:t>
        <a:bodyPr/>
        <a:lstStyle/>
        <a:p>
          <a:r>
            <a:rPr lang="en-US"/>
            <a:t>2) Electronic transactions (contains 7 measures)</a:t>
          </a:r>
        </a:p>
      </dgm:t>
    </dgm:pt>
    <dgm:pt modelId="{FE3B3471-7CD7-4021-96D8-1BA36559C87C}" type="parTrans" cxnId="{1D55D155-451A-41D5-9CE6-38D279A2E20F}">
      <dgm:prSet/>
      <dgm:spPr/>
      <dgm:t>
        <a:bodyPr/>
        <a:lstStyle/>
        <a:p>
          <a:endParaRPr lang="en-US"/>
        </a:p>
      </dgm:t>
    </dgm:pt>
    <dgm:pt modelId="{F73FFBCB-9050-461A-83E6-1C9CC14F4CD2}" type="sibTrans" cxnId="{1D55D155-451A-41D5-9CE6-38D279A2E20F}">
      <dgm:prSet/>
      <dgm:spPr/>
      <dgm:t>
        <a:bodyPr/>
        <a:lstStyle/>
        <a:p>
          <a:endParaRPr lang="en-US"/>
        </a:p>
      </dgm:t>
    </dgm:pt>
    <dgm:pt modelId="{6EFE23B7-A2D1-4AFB-A048-091DFB2DA54B}">
      <dgm:prSet/>
      <dgm:spPr/>
      <dgm:t>
        <a:bodyPr/>
        <a:lstStyle/>
        <a:p>
          <a:r>
            <a:rPr lang="en-US"/>
            <a:t>3) Payment systems (3 measures)</a:t>
          </a:r>
        </a:p>
      </dgm:t>
    </dgm:pt>
    <dgm:pt modelId="{3449BF01-129A-49E7-909A-F638C98AB672}" type="parTrans" cxnId="{7A7B725E-3D01-4366-B620-058572FE8059}">
      <dgm:prSet/>
      <dgm:spPr/>
      <dgm:t>
        <a:bodyPr/>
        <a:lstStyle/>
        <a:p>
          <a:endParaRPr lang="en-US"/>
        </a:p>
      </dgm:t>
    </dgm:pt>
    <dgm:pt modelId="{07085B60-DFEB-45E6-938C-DB8A2DE35DA8}" type="sibTrans" cxnId="{7A7B725E-3D01-4366-B620-058572FE8059}">
      <dgm:prSet/>
      <dgm:spPr/>
      <dgm:t>
        <a:bodyPr/>
        <a:lstStyle/>
        <a:p>
          <a:endParaRPr lang="en-US"/>
        </a:p>
      </dgm:t>
    </dgm:pt>
    <dgm:pt modelId="{0E60A8DB-3D42-4916-A50A-00A59DBBF04A}">
      <dgm:prSet/>
      <dgm:spPr/>
      <dgm:t>
        <a:bodyPr/>
        <a:lstStyle/>
        <a:p>
          <a:r>
            <a:rPr lang="en-US"/>
            <a:t>4) Intellectual property rights (6 measures, half on enforcement, half on discrimination against foreign firms)</a:t>
          </a:r>
        </a:p>
      </dgm:t>
    </dgm:pt>
    <dgm:pt modelId="{60267A8D-9D64-4F52-89E0-86B8707527FE}" type="parTrans" cxnId="{67EBD774-5EED-4F51-A3EA-B330014A93E9}">
      <dgm:prSet/>
      <dgm:spPr/>
      <dgm:t>
        <a:bodyPr/>
        <a:lstStyle/>
        <a:p>
          <a:endParaRPr lang="en-US"/>
        </a:p>
      </dgm:t>
    </dgm:pt>
    <dgm:pt modelId="{88C896AD-7AEC-4C45-9A47-1EE7D3278E04}" type="sibTrans" cxnId="{67EBD774-5EED-4F51-A3EA-B330014A93E9}">
      <dgm:prSet/>
      <dgm:spPr/>
      <dgm:t>
        <a:bodyPr/>
        <a:lstStyle/>
        <a:p>
          <a:endParaRPr lang="en-US"/>
        </a:p>
      </dgm:t>
    </dgm:pt>
    <dgm:pt modelId="{1F543CA3-9AC7-4C73-9CA2-B2DDD262E1A4}">
      <dgm:prSet/>
      <dgm:spPr/>
      <dgm:t>
        <a:bodyPr/>
        <a:lstStyle/>
        <a:p>
          <a:r>
            <a:rPr lang="en-US"/>
            <a:t>5) Other barriers affecting digitally enabled services. (7 measures. e.g. mandatory technology transfer, requirements to provide source code) </a:t>
          </a:r>
          <a:r>
            <a:rPr lang="en-US" i="1"/>
            <a:t>“Other” is very important!</a:t>
          </a:r>
          <a:endParaRPr lang="en-US"/>
        </a:p>
      </dgm:t>
    </dgm:pt>
    <dgm:pt modelId="{2F166AEE-475B-493B-9F8C-E91B94563D7E}" type="parTrans" cxnId="{DE3F9068-174F-4D19-8E7A-1D67993CF607}">
      <dgm:prSet/>
      <dgm:spPr/>
      <dgm:t>
        <a:bodyPr/>
        <a:lstStyle/>
        <a:p>
          <a:endParaRPr lang="en-US"/>
        </a:p>
      </dgm:t>
    </dgm:pt>
    <dgm:pt modelId="{31BFBE96-248E-4499-8B70-81A5CABF8F2A}" type="sibTrans" cxnId="{DE3F9068-174F-4D19-8E7A-1D67993CF607}">
      <dgm:prSet/>
      <dgm:spPr/>
      <dgm:t>
        <a:bodyPr/>
        <a:lstStyle/>
        <a:p>
          <a:endParaRPr lang="en-US"/>
        </a:p>
      </dgm:t>
    </dgm:pt>
    <dgm:pt modelId="{825A179B-EC72-4AB3-8C49-6579059AD262}" type="pres">
      <dgm:prSet presAssocID="{1476C4B6-7BD7-40FC-A7FF-5B950FA15C1A}" presName="linear" presStyleCnt="0">
        <dgm:presLayoutVars>
          <dgm:animLvl val="lvl"/>
          <dgm:resizeHandles val="exact"/>
        </dgm:presLayoutVars>
      </dgm:prSet>
      <dgm:spPr/>
    </dgm:pt>
    <dgm:pt modelId="{08BEF5C7-80D3-480F-B7BC-9716A0479664}" type="pres">
      <dgm:prSet presAssocID="{D5740E24-A9E5-4391-8A0A-9E121B162B0F}" presName="parentText" presStyleLbl="node1" presStyleIdx="0" presStyleCnt="6">
        <dgm:presLayoutVars>
          <dgm:chMax val="0"/>
          <dgm:bulletEnabled val="1"/>
        </dgm:presLayoutVars>
      </dgm:prSet>
      <dgm:spPr/>
    </dgm:pt>
    <dgm:pt modelId="{005B6031-B143-4908-804F-5B0D2C563947}" type="pres">
      <dgm:prSet presAssocID="{0F673B4D-FA12-4918-8524-09B4289FC629}" presName="spacer" presStyleCnt="0"/>
      <dgm:spPr/>
    </dgm:pt>
    <dgm:pt modelId="{B324C20F-27AF-46C7-88F8-F0B4710782A6}" type="pres">
      <dgm:prSet presAssocID="{380D1874-3AA8-4567-9CF6-B24BA22DC51D}" presName="parentText" presStyleLbl="node1" presStyleIdx="1" presStyleCnt="6">
        <dgm:presLayoutVars>
          <dgm:chMax val="0"/>
          <dgm:bulletEnabled val="1"/>
        </dgm:presLayoutVars>
      </dgm:prSet>
      <dgm:spPr/>
    </dgm:pt>
    <dgm:pt modelId="{DE052EF2-0E6E-41D7-86FC-136DE0C1273A}" type="pres">
      <dgm:prSet presAssocID="{4C9CB4B9-E56F-4C69-B666-FB4CCB377245}" presName="spacer" presStyleCnt="0"/>
      <dgm:spPr/>
    </dgm:pt>
    <dgm:pt modelId="{56E11DFD-1595-4D5A-B779-5290FC65CC43}" type="pres">
      <dgm:prSet presAssocID="{795D7C84-7616-484F-963E-9B6C8B947023}" presName="parentText" presStyleLbl="node1" presStyleIdx="2" presStyleCnt="6">
        <dgm:presLayoutVars>
          <dgm:chMax val="0"/>
          <dgm:bulletEnabled val="1"/>
        </dgm:presLayoutVars>
      </dgm:prSet>
      <dgm:spPr/>
    </dgm:pt>
    <dgm:pt modelId="{66804440-CC55-417A-A444-452DB5D47E84}" type="pres">
      <dgm:prSet presAssocID="{F73FFBCB-9050-461A-83E6-1C9CC14F4CD2}" presName="spacer" presStyleCnt="0"/>
      <dgm:spPr/>
    </dgm:pt>
    <dgm:pt modelId="{CFA62582-6B33-4DF2-834D-A03C5E801BC9}" type="pres">
      <dgm:prSet presAssocID="{6EFE23B7-A2D1-4AFB-A048-091DFB2DA54B}" presName="parentText" presStyleLbl="node1" presStyleIdx="3" presStyleCnt="6">
        <dgm:presLayoutVars>
          <dgm:chMax val="0"/>
          <dgm:bulletEnabled val="1"/>
        </dgm:presLayoutVars>
      </dgm:prSet>
      <dgm:spPr/>
    </dgm:pt>
    <dgm:pt modelId="{CC3AE5C6-B265-4378-ACF1-30E069365EB5}" type="pres">
      <dgm:prSet presAssocID="{07085B60-DFEB-45E6-938C-DB8A2DE35DA8}" presName="spacer" presStyleCnt="0"/>
      <dgm:spPr/>
    </dgm:pt>
    <dgm:pt modelId="{5590D00C-F29B-43F2-B851-2DCBEE9A1508}" type="pres">
      <dgm:prSet presAssocID="{0E60A8DB-3D42-4916-A50A-00A59DBBF04A}" presName="parentText" presStyleLbl="node1" presStyleIdx="4" presStyleCnt="6">
        <dgm:presLayoutVars>
          <dgm:chMax val="0"/>
          <dgm:bulletEnabled val="1"/>
        </dgm:presLayoutVars>
      </dgm:prSet>
      <dgm:spPr/>
    </dgm:pt>
    <dgm:pt modelId="{931C5D3D-74A6-4478-84A9-D9F0A37BC119}" type="pres">
      <dgm:prSet presAssocID="{88C896AD-7AEC-4C45-9A47-1EE7D3278E04}" presName="spacer" presStyleCnt="0"/>
      <dgm:spPr/>
    </dgm:pt>
    <dgm:pt modelId="{3D89E9B2-CCDA-485A-A84A-F1FD12926D2D}" type="pres">
      <dgm:prSet presAssocID="{1F543CA3-9AC7-4C73-9CA2-B2DDD262E1A4}" presName="parentText" presStyleLbl="node1" presStyleIdx="5" presStyleCnt="6">
        <dgm:presLayoutVars>
          <dgm:chMax val="0"/>
          <dgm:bulletEnabled val="1"/>
        </dgm:presLayoutVars>
      </dgm:prSet>
      <dgm:spPr/>
    </dgm:pt>
  </dgm:ptLst>
  <dgm:cxnLst>
    <dgm:cxn modelId="{8FFD8D25-25E6-4260-AC05-5C68777F9093}" type="presOf" srcId="{380D1874-3AA8-4567-9CF6-B24BA22DC51D}" destId="{B324C20F-27AF-46C7-88F8-F0B4710782A6}" srcOrd="0" destOrd="0" presId="urn:microsoft.com/office/officeart/2005/8/layout/vList2"/>
    <dgm:cxn modelId="{7C8C2E3B-3A27-461B-9F20-C0E353FF8B83}" type="presOf" srcId="{0E60A8DB-3D42-4916-A50A-00A59DBBF04A}" destId="{5590D00C-F29B-43F2-B851-2DCBEE9A1508}" srcOrd="0" destOrd="0" presId="urn:microsoft.com/office/officeart/2005/8/layout/vList2"/>
    <dgm:cxn modelId="{270AAA3F-2821-4C20-81A8-6991E7B92697}" type="presOf" srcId="{1F543CA3-9AC7-4C73-9CA2-B2DDD262E1A4}" destId="{3D89E9B2-CCDA-485A-A84A-F1FD12926D2D}" srcOrd="0" destOrd="0" presId="urn:microsoft.com/office/officeart/2005/8/layout/vList2"/>
    <dgm:cxn modelId="{7A7B725E-3D01-4366-B620-058572FE8059}" srcId="{1476C4B6-7BD7-40FC-A7FF-5B950FA15C1A}" destId="{6EFE23B7-A2D1-4AFB-A048-091DFB2DA54B}" srcOrd="3" destOrd="0" parTransId="{3449BF01-129A-49E7-909A-F638C98AB672}" sibTransId="{07085B60-DFEB-45E6-938C-DB8A2DE35DA8}"/>
    <dgm:cxn modelId="{A0D1135F-65AE-4F51-BE85-638E9B3A0D3C}" type="presOf" srcId="{795D7C84-7616-484F-963E-9B6C8B947023}" destId="{56E11DFD-1595-4D5A-B779-5290FC65CC43}" srcOrd="0" destOrd="0" presId="urn:microsoft.com/office/officeart/2005/8/layout/vList2"/>
    <dgm:cxn modelId="{001E2164-74D6-4C7D-8812-9265B00F3B47}" srcId="{1476C4B6-7BD7-40FC-A7FF-5B950FA15C1A}" destId="{380D1874-3AA8-4567-9CF6-B24BA22DC51D}" srcOrd="1" destOrd="0" parTransId="{43064EAB-E13C-4E95-ACF0-15C6F514E3DE}" sibTransId="{4C9CB4B9-E56F-4C69-B666-FB4CCB377245}"/>
    <dgm:cxn modelId="{DE3F9068-174F-4D19-8E7A-1D67993CF607}" srcId="{1476C4B6-7BD7-40FC-A7FF-5B950FA15C1A}" destId="{1F543CA3-9AC7-4C73-9CA2-B2DDD262E1A4}" srcOrd="5" destOrd="0" parTransId="{2F166AEE-475B-493B-9F8C-E91B94563D7E}" sibTransId="{31BFBE96-248E-4499-8B70-81A5CABF8F2A}"/>
    <dgm:cxn modelId="{0102C669-59F5-45A3-940A-8C3BEA2080E2}" type="presOf" srcId="{6EFE23B7-A2D1-4AFB-A048-091DFB2DA54B}" destId="{CFA62582-6B33-4DF2-834D-A03C5E801BC9}" srcOrd="0" destOrd="0" presId="urn:microsoft.com/office/officeart/2005/8/layout/vList2"/>
    <dgm:cxn modelId="{AEB7A64E-C3A0-4014-982F-AAFB51913ACB}" type="presOf" srcId="{D5740E24-A9E5-4391-8A0A-9E121B162B0F}" destId="{08BEF5C7-80D3-480F-B7BC-9716A0479664}" srcOrd="0" destOrd="0" presId="urn:microsoft.com/office/officeart/2005/8/layout/vList2"/>
    <dgm:cxn modelId="{F24E7551-ABFE-46FD-9833-DCB74B2BA2BD}" type="presOf" srcId="{1476C4B6-7BD7-40FC-A7FF-5B950FA15C1A}" destId="{825A179B-EC72-4AB3-8C49-6579059AD262}" srcOrd="0" destOrd="0" presId="urn:microsoft.com/office/officeart/2005/8/layout/vList2"/>
    <dgm:cxn modelId="{67EBD774-5EED-4F51-A3EA-B330014A93E9}" srcId="{1476C4B6-7BD7-40FC-A7FF-5B950FA15C1A}" destId="{0E60A8DB-3D42-4916-A50A-00A59DBBF04A}" srcOrd="4" destOrd="0" parTransId="{60267A8D-9D64-4F52-89E0-86B8707527FE}" sibTransId="{88C896AD-7AEC-4C45-9A47-1EE7D3278E04}"/>
    <dgm:cxn modelId="{1D55D155-451A-41D5-9CE6-38D279A2E20F}" srcId="{1476C4B6-7BD7-40FC-A7FF-5B950FA15C1A}" destId="{795D7C84-7616-484F-963E-9B6C8B947023}" srcOrd="2" destOrd="0" parTransId="{FE3B3471-7CD7-4021-96D8-1BA36559C87C}" sibTransId="{F73FFBCB-9050-461A-83E6-1C9CC14F4CD2}"/>
    <dgm:cxn modelId="{973EAB9F-5F22-4973-9A96-FAF01DD626B8}" srcId="{1476C4B6-7BD7-40FC-A7FF-5B950FA15C1A}" destId="{D5740E24-A9E5-4391-8A0A-9E121B162B0F}" srcOrd="0" destOrd="0" parTransId="{63562551-FEE3-4FCF-A490-9C01F21B64FA}" sibTransId="{0F673B4D-FA12-4918-8524-09B4289FC629}"/>
    <dgm:cxn modelId="{76543EA8-AF39-40B8-B4D2-64553867707E}" type="presParOf" srcId="{825A179B-EC72-4AB3-8C49-6579059AD262}" destId="{08BEF5C7-80D3-480F-B7BC-9716A0479664}" srcOrd="0" destOrd="0" presId="urn:microsoft.com/office/officeart/2005/8/layout/vList2"/>
    <dgm:cxn modelId="{41AD201D-1990-4FEA-A19A-0624B1DB5F4E}" type="presParOf" srcId="{825A179B-EC72-4AB3-8C49-6579059AD262}" destId="{005B6031-B143-4908-804F-5B0D2C563947}" srcOrd="1" destOrd="0" presId="urn:microsoft.com/office/officeart/2005/8/layout/vList2"/>
    <dgm:cxn modelId="{08D41675-9833-4C5C-B902-41B3D27D2B32}" type="presParOf" srcId="{825A179B-EC72-4AB3-8C49-6579059AD262}" destId="{B324C20F-27AF-46C7-88F8-F0B4710782A6}" srcOrd="2" destOrd="0" presId="urn:microsoft.com/office/officeart/2005/8/layout/vList2"/>
    <dgm:cxn modelId="{542E5CA1-2A4C-4E3E-9D36-94D4D3FC4E76}" type="presParOf" srcId="{825A179B-EC72-4AB3-8C49-6579059AD262}" destId="{DE052EF2-0E6E-41D7-86FC-136DE0C1273A}" srcOrd="3" destOrd="0" presId="urn:microsoft.com/office/officeart/2005/8/layout/vList2"/>
    <dgm:cxn modelId="{C0C14DE6-D5BE-4AE2-AEE6-29FCA21F028E}" type="presParOf" srcId="{825A179B-EC72-4AB3-8C49-6579059AD262}" destId="{56E11DFD-1595-4D5A-B779-5290FC65CC43}" srcOrd="4" destOrd="0" presId="urn:microsoft.com/office/officeart/2005/8/layout/vList2"/>
    <dgm:cxn modelId="{6A2C60B5-5BF8-424E-9179-14041D5E8C68}" type="presParOf" srcId="{825A179B-EC72-4AB3-8C49-6579059AD262}" destId="{66804440-CC55-417A-A444-452DB5D47E84}" srcOrd="5" destOrd="0" presId="urn:microsoft.com/office/officeart/2005/8/layout/vList2"/>
    <dgm:cxn modelId="{46E3D230-A0EE-4912-AC92-0D78E7EF33E5}" type="presParOf" srcId="{825A179B-EC72-4AB3-8C49-6579059AD262}" destId="{CFA62582-6B33-4DF2-834D-A03C5E801BC9}" srcOrd="6" destOrd="0" presId="urn:microsoft.com/office/officeart/2005/8/layout/vList2"/>
    <dgm:cxn modelId="{006D5756-3538-4321-A2CC-1BF5335549B7}" type="presParOf" srcId="{825A179B-EC72-4AB3-8C49-6579059AD262}" destId="{CC3AE5C6-B265-4378-ACF1-30E069365EB5}" srcOrd="7" destOrd="0" presId="urn:microsoft.com/office/officeart/2005/8/layout/vList2"/>
    <dgm:cxn modelId="{A62817C8-207D-47E6-A77E-9AA3FF72B990}" type="presParOf" srcId="{825A179B-EC72-4AB3-8C49-6579059AD262}" destId="{5590D00C-F29B-43F2-B851-2DCBEE9A1508}" srcOrd="8" destOrd="0" presId="urn:microsoft.com/office/officeart/2005/8/layout/vList2"/>
    <dgm:cxn modelId="{249FB1CD-8D44-4377-88D7-FDEFF61E86BA}" type="presParOf" srcId="{825A179B-EC72-4AB3-8C49-6579059AD262}" destId="{931C5D3D-74A6-4478-84A9-D9F0A37BC119}" srcOrd="9" destOrd="0" presId="urn:microsoft.com/office/officeart/2005/8/layout/vList2"/>
    <dgm:cxn modelId="{22DE84B8-1E2E-4C63-A958-6813989B28FB}" type="presParOf" srcId="{825A179B-EC72-4AB3-8C49-6579059AD262}" destId="{3D89E9B2-CCDA-485A-A84A-F1FD12926D2D}"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95EFCAE-6687-4EAF-A639-BA29964A202B}">
      <dgm:prSet/>
      <dgm:spPr/>
      <dgm:t>
        <a:bodyPr/>
        <a:lstStyle/>
        <a:p>
          <a:r>
            <a:rPr lang="en-US" dirty="0"/>
            <a:t>China and Vietnam restrict </a:t>
          </a:r>
          <a:r>
            <a:rPr lang="en-US" dirty="0">
              <a:solidFill>
                <a:srgbClr val="C00000"/>
              </a:solidFill>
            </a:rPr>
            <a:t>telecommunications</a:t>
          </a:r>
          <a:r>
            <a:rPr lang="en-US" dirty="0"/>
            <a:t> providers to local firms only. (This restrict sales, but also investment in this digital business.)</a:t>
          </a:r>
        </a:p>
      </dgm:t>
    </dgm:pt>
    <dgm:pt modelId="{71F96340-82D3-4B1B-AABF-29876B4207D2}" type="parTrans" cxnId="{F7A3C9FD-ABC4-4592-A9AF-AD300DEA82FD}">
      <dgm:prSet/>
      <dgm:spPr/>
      <dgm:t>
        <a:bodyPr/>
        <a:lstStyle/>
        <a:p>
          <a:endParaRPr lang="en-US"/>
        </a:p>
      </dgm:t>
    </dgm:pt>
    <dgm:pt modelId="{447A47FC-16CD-4D10-B011-5A71779A9963}" type="sibTrans" cxnId="{F7A3C9FD-ABC4-4592-A9AF-AD300DEA82FD}">
      <dgm:prSet/>
      <dgm:spPr/>
      <dgm:t>
        <a:bodyPr/>
        <a:lstStyle/>
        <a:p>
          <a:endParaRPr lang="en-US"/>
        </a:p>
      </dgm:t>
    </dgm:pt>
    <dgm:pt modelId="{E5554102-FC0C-4434-9125-904490BD0964}">
      <dgm:prSet/>
      <dgm:spPr/>
      <dgm:t>
        <a:bodyPr/>
        <a:lstStyle/>
        <a:p>
          <a:r>
            <a:rPr lang="en-US" dirty="0"/>
            <a:t>Norway, Singapore, etc. have free trade is digital IT equipment (like PCs and hard drives); Argentina has 13% tariff on some of these goods (PCs) . </a:t>
          </a:r>
        </a:p>
      </dgm:t>
    </dgm:pt>
    <dgm:pt modelId="{F08A5AAC-E35B-4E9B-B715-92157D346827}" type="parTrans" cxnId="{196E2CAE-8785-4ADE-AF68-CFD7850081FA}">
      <dgm:prSet/>
      <dgm:spPr/>
      <dgm:t>
        <a:bodyPr/>
        <a:lstStyle/>
        <a:p>
          <a:endParaRPr lang="en-US"/>
        </a:p>
      </dgm:t>
    </dgm:pt>
    <dgm:pt modelId="{D1820268-C07D-4445-AC4B-56CBFD24626C}" type="sibTrans" cxnId="{196E2CAE-8785-4ADE-AF68-CFD7850081FA}">
      <dgm:prSet/>
      <dgm:spPr/>
      <dgm:t>
        <a:bodyPr/>
        <a:lstStyle/>
        <a:p>
          <a:endParaRPr lang="en-US"/>
        </a:p>
      </dgm:t>
    </dgm:pt>
    <dgm:pt modelId="{CF4D7C6C-817C-4F39-A2A1-42A797107DD0}">
      <dgm:prSet/>
      <dgm:spPr/>
      <dgm:t>
        <a:bodyPr/>
        <a:lstStyle/>
        <a:p>
          <a:r>
            <a:rPr lang="en-US" dirty="0"/>
            <a:t>The City of Buenos Aires (Argentina) has a $0.50 “Netflix tax”</a:t>
          </a:r>
        </a:p>
      </dgm:t>
    </dgm:pt>
    <dgm:pt modelId="{D4138349-E9DD-4A21-9291-EE28143E9AAA}" type="parTrans" cxnId="{6A001D7A-2145-4896-B500-9CD2F414B9BA}">
      <dgm:prSet/>
      <dgm:spPr/>
      <dgm:t>
        <a:bodyPr/>
        <a:lstStyle/>
        <a:p>
          <a:endParaRPr lang="en-US"/>
        </a:p>
      </dgm:t>
    </dgm:pt>
    <dgm:pt modelId="{0D9AF882-1AF7-406C-B99A-478302DC4F4A}" type="sibTrans" cxnId="{6A001D7A-2145-4896-B500-9CD2F414B9B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1C6A7CDB-57C7-4453-BCD5-951C94E23B69}" type="pres">
      <dgm:prSet presAssocID="{E5554102-FC0C-4434-9125-904490BD0964}" presName="parentText" presStyleLbl="node1" presStyleIdx="0" presStyleCnt="3">
        <dgm:presLayoutVars>
          <dgm:chMax val="0"/>
          <dgm:bulletEnabled val="1"/>
        </dgm:presLayoutVars>
      </dgm:prSet>
      <dgm:spPr/>
    </dgm:pt>
    <dgm:pt modelId="{7F084C14-68AF-4B4B-ABDC-512DDC4F4FD1}" type="pres">
      <dgm:prSet presAssocID="{D1820268-C07D-4445-AC4B-56CBFD24626C}" presName="spacer" presStyleCnt="0"/>
      <dgm:spPr/>
    </dgm:pt>
    <dgm:pt modelId="{BCBE5627-8D42-4C0D-86A6-E3F16F6B63CC}" type="pres">
      <dgm:prSet presAssocID="{CF4D7C6C-817C-4F39-A2A1-42A797107DD0}" presName="parentText" presStyleLbl="node1" presStyleIdx="1" presStyleCnt="3">
        <dgm:presLayoutVars>
          <dgm:chMax val="0"/>
          <dgm:bulletEnabled val="1"/>
        </dgm:presLayoutVars>
      </dgm:prSet>
      <dgm:spPr/>
    </dgm:pt>
    <dgm:pt modelId="{0D049B4A-7291-4F13-AA60-9C9D0DD0BF67}" type="pres">
      <dgm:prSet presAssocID="{0D9AF882-1AF7-406C-B99A-478302DC4F4A}" presName="spacer" presStyleCnt="0"/>
      <dgm:spPr/>
    </dgm:pt>
    <dgm:pt modelId="{29934388-A340-4AE8-ADAB-20DC9DC0EA0B}" type="pres">
      <dgm:prSet presAssocID="{095EFCAE-6687-4EAF-A639-BA29964A202B}" presName="parentText" presStyleLbl="node1" presStyleIdx="2" presStyleCnt="3">
        <dgm:presLayoutVars>
          <dgm:chMax val="0"/>
          <dgm:bulletEnabled val="1"/>
        </dgm:presLayoutVars>
      </dgm:prSet>
      <dgm:spPr/>
    </dgm:pt>
  </dgm:ptLst>
  <dgm:cxnLst>
    <dgm:cxn modelId="{6A001D7A-2145-4896-B500-9CD2F414B9BA}" srcId="{2BF9AA74-E939-46C6-9787-02324711219B}" destId="{CF4D7C6C-817C-4F39-A2A1-42A797107DD0}" srcOrd="1" destOrd="0" parTransId="{D4138349-E9DD-4A21-9291-EE28143E9AAA}" sibTransId="{0D9AF882-1AF7-406C-B99A-478302DC4F4A}"/>
    <dgm:cxn modelId="{69327C5A-EB6E-4B31-BEAC-B8790F711F53}" type="presOf" srcId="{2BF9AA74-E939-46C6-9787-02324711219B}" destId="{9234CAA1-9B30-4F8D-BB0F-425BA62F0CE0}" srcOrd="0" destOrd="0" presId="urn:microsoft.com/office/officeart/2005/8/layout/vList2"/>
    <dgm:cxn modelId="{B8818E8D-48D9-472C-A87A-C8370BCAE739}" type="presOf" srcId="{095EFCAE-6687-4EAF-A639-BA29964A202B}" destId="{29934388-A340-4AE8-ADAB-20DC9DC0EA0B}" srcOrd="0" destOrd="0" presId="urn:microsoft.com/office/officeart/2005/8/layout/vList2"/>
    <dgm:cxn modelId="{196E2CAE-8785-4ADE-AF68-CFD7850081FA}" srcId="{2BF9AA74-E939-46C6-9787-02324711219B}" destId="{E5554102-FC0C-4434-9125-904490BD0964}" srcOrd="0" destOrd="0" parTransId="{F08A5AAC-E35B-4E9B-B715-92157D346827}" sibTransId="{D1820268-C07D-4445-AC4B-56CBFD24626C}"/>
    <dgm:cxn modelId="{86F9B7D8-A3EC-4695-8EBB-E5A413C2ECAE}" type="presOf" srcId="{CF4D7C6C-817C-4F39-A2A1-42A797107DD0}" destId="{BCBE5627-8D42-4C0D-86A6-E3F16F6B63CC}" srcOrd="0" destOrd="0" presId="urn:microsoft.com/office/officeart/2005/8/layout/vList2"/>
    <dgm:cxn modelId="{44283FF8-1B5E-45F0-ADBE-2343ED847583}" type="presOf" srcId="{E5554102-FC0C-4434-9125-904490BD0964}" destId="{1C6A7CDB-57C7-4453-BCD5-951C94E23B69}" srcOrd="0" destOrd="0" presId="urn:microsoft.com/office/officeart/2005/8/layout/vList2"/>
    <dgm:cxn modelId="{F7A3C9FD-ABC4-4592-A9AF-AD300DEA82FD}" srcId="{2BF9AA74-E939-46C6-9787-02324711219B}" destId="{095EFCAE-6687-4EAF-A639-BA29964A202B}" srcOrd="2" destOrd="0" parTransId="{71F96340-82D3-4B1B-AABF-29876B4207D2}" sibTransId="{447A47FC-16CD-4D10-B011-5A71779A9963}"/>
    <dgm:cxn modelId="{2A270246-417B-4B6F-8789-AA91CAFEF13B}" type="presParOf" srcId="{9234CAA1-9B30-4F8D-BB0F-425BA62F0CE0}" destId="{1C6A7CDB-57C7-4453-BCD5-951C94E23B69}" srcOrd="0" destOrd="0" presId="urn:microsoft.com/office/officeart/2005/8/layout/vList2"/>
    <dgm:cxn modelId="{0A8EAE76-363C-450B-B86C-07FB0447E460}" type="presParOf" srcId="{9234CAA1-9B30-4F8D-BB0F-425BA62F0CE0}" destId="{7F084C14-68AF-4B4B-ABDC-512DDC4F4FD1}" srcOrd="1" destOrd="0" presId="urn:microsoft.com/office/officeart/2005/8/layout/vList2"/>
    <dgm:cxn modelId="{A70021C4-E7E9-43D6-BC25-DE5432D0EE01}" type="presParOf" srcId="{9234CAA1-9B30-4F8D-BB0F-425BA62F0CE0}" destId="{BCBE5627-8D42-4C0D-86A6-E3F16F6B63CC}" srcOrd="2" destOrd="0" presId="urn:microsoft.com/office/officeart/2005/8/layout/vList2"/>
    <dgm:cxn modelId="{6F4C4E89-2F8A-4C35-99B4-8F0C716CDF04}" type="presParOf" srcId="{9234CAA1-9B30-4F8D-BB0F-425BA62F0CE0}" destId="{0D049B4A-7291-4F13-AA60-9C9D0DD0BF67}" srcOrd="3" destOrd="0" presId="urn:microsoft.com/office/officeart/2005/8/layout/vList2"/>
    <dgm:cxn modelId="{35BAA338-054B-4320-B890-1F07B8B86AD1}" type="presParOf" srcId="{9234CAA1-9B30-4F8D-BB0F-425BA62F0CE0}" destId="{29934388-A340-4AE8-ADAB-20DC9DC0EA0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95EFCAE-6687-4EAF-A639-BA29964A202B}">
      <dgm:prSet/>
      <dgm:spPr/>
      <dgm:t>
        <a:bodyPr/>
        <a:lstStyle/>
        <a:p>
          <a:endParaRPr lang="en-US" dirty="0"/>
        </a:p>
      </dgm:t>
    </dgm:pt>
    <dgm:pt modelId="{71F96340-82D3-4B1B-AABF-29876B4207D2}" type="parTrans" cxnId="{F7A3C9FD-ABC4-4592-A9AF-AD300DEA82FD}">
      <dgm:prSet/>
      <dgm:spPr/>
      <dgm:t>
        <a:bodyPr/>
        <a:lstStyle/>
        <a:p>
          <a:endParaRPr lang="en-US"/>
        </a:p>
      </dgm:t>
    </dgm:pt>
    <dgm:pt modelId="{447A47FC-16CD-4D10-B011-5A71779A9963}" type="sibTrans" cxnId="{F7A3C9FD-ABC4-4592-A9AF-AD300DEA82FD}">
      <dgm:prSet/>
      <dgm:spPr/>
      <dgm:t>
        <a:bodyPr/>
        <a:lstStyle/>
        <a:p>
          <a:endParaRPr lang="en-US"/>
        </a:p>
      </dgm:t>
    </dgm:pt>
    <dgm:pt modelId="{E5554102-FC0C-4434-9125-904490BD0964}">
      <dgm:prSet/>
      <dgm:spPr/>
      <dgm:t>
        <a:bodyPr/>
        <a:lstStyle/>
        <a:p>
          <a:r>
            <a:rPr lang="en-US" dirty="0"/>
            <a:t>Restrictive practices (quotas, fees, visas) for use of foreign workers in IT. Romania. (A digital “service”. Programmers, for example.)</a:t>
          </a:r>
        </a:p>
      </dgm:t>
    </dgm:pt>
    <dgm:pt modelId="{F08A5AAC-E35B-4E9B-B715-92157D346827}" type="parTrans" cxnId="{196E2CAE-8785-4ADE-AF68-CFD7850081FA}">
      <dgm:prSet/>
      <dgm:spPr/>
      <dgm:t>
        <a:bodyPr/>
        <a:lstStyle/>
        <a:p>
          <a:endParaRPr lang="en-US"/>
        </a:p>
      </dgm:t>
    </dgm:pt>
    <dgm:pt modelId="{D1820268-C07D-4445-AC4B-56CBFD24626C}" type="sibTrans" cxnId="{196E2CAE-8785-4ADE-AF68-CFD7850081FA}">
      <dgm:prSet/>
      <dgm:spPr/>
      <dgm:t>
        <a:bodyPr/>
        <a:lstStyle/>
        <a:p>
          <a:endParaRPr lang="en-US"/>
        </a:p>
      </dgm:t>
    </dgm:pt>
    <dgm:pt modelId="{CF4D7C6C-817C-4F39-A2A1-42A797107DD0}">
      <dgm:prSet/>
      <dgm:spPr/>
      <dgm:t>
        <a:bodyPr/>
        <a:lstStyle/>
        <a:p>
          <a:r>
            <a:rPr lang="en-US" dirty="0"/>
            <a:t>“Data localization”. Data localization. Russia requires data be available (phone numbers </a:t>
          </a:r>
          <a:r>
            <a:rPr lang="en-US" dirty="0" err="1"/>
            <a:t>etc</a:t>
          </a:r>
          <a:r>
            <a:rPr lang="en-US" dirty="0"/>
            <a:t>) to Russian FSB (police). Turkey: data cannot be processed outside of Turkey. “Data retention” Russia: bloggers law…must keep all info on Russian based servers for 6 months. </a:t>
          </a:r>
        </a:p>
        <a:p>
          <a:r>
            <a:rPr lang="en-US" dirty="0" err="1"/>
            <a:t>Concersely</a:t>
          </a:r>
          <a:r>
            <a:rPr lang="en-US" dirty="0"/>
            <a:t>: “Right to be forgotten”. In EU and elsewhere.</a:t>
          </a:r>
        </a:p>
        <a:p>
          <a:r>
            <a:rPr lang="en-US" dirty="0"/>
            <a:t>China and Vietnam also have very strict data localization laws, which Amazon, Google, do not like. </a:t>
          </a:r>
        </a:p>
      </dgm:t>
    </dgm:pt>
    <dgm:pt modelId="{D4138349-E9DD-4A21-9291-EE28143E9AAA}" type="parTrans" cxnId="{6A001D7A-2145-4896-B500-9CD2F414B9BA}">
      <dgm:prSet/>
      <dgm:spPr/>
      <dgm:t>
        <a:bodyPr/>
        <a:lstStyle/>
        <a:p>
          <a:endParaRPr lang="en-US"/>
        </a:p>
      </dgm:t>
    </dgm:pt>
    <dgm:pt modelId="{0D9AF882-1AF7-406C-B99A-478302DC4F4A}" type="sibTrans" cxnId="{6A001D7A-2145-4896-B500-9CD2F414B9B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1C6A7CDB-57C7-4453-BCD5-951C94E23B69}" type="pres">
      <dgm:prSet presAssocID="{E5554102-FC0C-4434-9125-904490BD0964}" presName="parentText" presStyleLbl="node1" presStyleIdx="0" presStyleCnt="3">
        <dgm:presLayoutVars>
          <dgm:chMax val="0"/>
          <dgm:bulletEnabled val="1"/>
        </dgm:presLayoutVars>
      </dgm:prSet>
      <dgm:spPr/>
    </dgm:pt>
    <dgm:pt modelId="{7F084C14-68AF-4B4B-ABDC-512DDC4F4FD1}" type="pres">
      <dgm:prSet presAssocID="{D1820268-C07D-4445-AC4B-56CBFD24626C}" presName="spacer" presStyleCnt="0"/>
      <dgm:spPr/>
    </dgm:pt>
    <dgm:pt modelId="{BCBE5627-8D42-4C0D-86A6-E3F16F6B63CC}" type="pres">
      <dgm:prSet presAssocID="{CF4D7C6C-817C-4F39-A2A1-42A797107DD0}" presName="parentText" presStyleLbl="node1" presStyleIdx="1" presStyleCnt="3">
        <dgm:presLayoutVars>
          <dgm:chMax val="0"/>
          <dgm:bulletEnabled val="1"/>
        </dgm:presLayoutVars>
      </dgm:prSet>
      <dgm:spPr/>
    </dgm:pt>
    <dgm:pt modelId="{0D049B4A-7291-4F13-AA60-9C9D0DD0BF67}" type="pres">
      <dgm:prSet presAssocID="{0D9AF882-1AF7-406C-B99A-478302DC4F4A}" presName="spacer" presStyleCnt="0"/>
      <dgm:spPr/>
    </dgm:pt>
    <dgm:pt modelId="{29934388-A340-4AE8-ADAB-20DC9DC0EA0B}" type="pres">
      <dgm:prSet presAssocID="{095EFCAE-6687-4EAF-A639-BA29964A202B}" presName="parentText" presStyleLbl="node1" presStyleIdx="2" presStyleCnt="3">
        <dgm:presLayoutVars>
          <dgm:chMax val="0"/>
          <dgm:bulletEnabled val="1"/>
        </dgm:presLayoutVars>
      </dgm:prSet>
      <dgm:spPr/>
    </dgm:pt>
  </dgm:ptLst>
  <dgm:cxnLst>
    <dgm:cxn modelId="{6A001D7A-2145-4896-B500-9CD2F414B9BA}" srcId="{2BF9AA74-E939-46C6-9787-02324711219B}" destId="{CF4D7C6C-817C-4F39-A2A1-42A797107DD0}" srcOrd="1" destOrd="0" parTransId="{D4138349-E9DD-4A21-9291-EE28143E9AAA}" sibTransId="{0D9AF882-1AF7-406C-B99A-478302DC4F4A}"/>
    <dgm:cxn modelId="{69327C5A-EB6E-4B31-BEAC-B8790F711F53}" type="presOf" srcId="{2BF9AA74-E939-46C6-9787-02324711219B}" destId="{9234CAA1-9B30-4F8D-BB0F-425BA62F0CE0}" srcOrd="0" destOrd="0" presId="urn:microsoft.com/office/officeart/2005/8/layout/vList2"/>
    <dgm:cxn modelId="{B8818E8D-48D9-472C-A87A-C8370BCAE739}" type="presOf" srcId="{095EFCAE-6687-4EAF-A639-BA29964A202B}" destId="{29934388-A340-4AE8-ADAB-20DC9DC0EA0B}" srcOrd="0" destOrd="0" presId="urn:microsoft.com/office/officeart/2005/8/layout/vList2"/>
    <dgm:cxn modelId="{196E2CAE-8785-4ADE-AF68-CFD7850081FA}" srcId="{2BF9AA74-E939-46C6-9787-02324711219B}" destId="{E5554102-FC0C-4434-9125-904490BD0964}" srcOrd="0" destOrd="0" parTransId="{F08A5AAC-E35B-4E9B-B715-92157D346827}" sibTransId="{D1820268-C07D-4445-AC4B-56CBFD24626C}"/>
    <dgm:cxn modelId="{86F9B7D8-A3EC-4695-8EBB-E5A413C2ECAE}" type="presOf" srcId="{CF4D7C6C-817C-4F39-A2A1-42A797107DD0}" destId="{BCBE5627-8D42-4C0D-86A6-E3F16F6B63CC}" srcOrd="0" destOrd="0" presId="urn:microsoft.com/office/officeart/2005/8/layout/vList2"/>
    <dgm:cxn modelId="{44283FF8-1B5E-45F0-ADBE-2343ED847583}" type="presOf" srcId="{E5554102-FC0C-4434-9125-904490BD0964}" destId="{1C6A7CDB-57C7-4453-BCD5-951C94E23B69}" srcOrd="0" destOrd="0" presId="urn:microsoft.com/office/officeart/2005/8/layout/vList2"/>
    <dgm:cxn modelId="{F7A3C9FD-ABC4-4592-A9AF-AD300DEA82FD}" srcId="{2BF9AA74-E939-46C6-9787-02324711219B}" destId="{095EFCAE-6687-4EAF-A639-BA29964A202B}" srcOrd="2" destOrd="0" parTransId="{71F96340-82D3-4B1B-AABF-29876B4207D2}" sibTransId="{447A47FC-16CD-4D10-B011-5A71779A9963}"/>
    <dgm:cxn modelId="{2A270246-417B-4B6F-8789-AA91CAFEF13B}" type="presParOf" srcId="{9234CAA1-9B30-4F8D-BB0F-425BA62F0CE0}" destId="{1C6A7CDB-57C7-4453-BCD5-951C94E23B69}" srcOrd="0" destOrd="0" presId="urn:microsoft.com/office/officeart/2005/8/layout/vList2"/>
    <dgm:cxn modelId="{0A8EAE76-363C-450B-B86C-07FB0447E460}" type="presParOf" srcId="{9234CAA1-9B30-4F8D-BB0F-425BA62F0CE0}" destId="{7F084C14-68AF-4B4B-ABDC-512DDC4F4FD1}" srcOrd="1" destOrd="0" presId="urn:microsoft.com/office/officeart/2005/8/layout/vList2"/>
    <dgm:cxn modelId="{A70021C4-E7E9-43D6-BC25-DE5432D0EE01}" type="presParOf" srcId="{9234CAA1-9B30-4F8D-BB0F-425BA62F0CE0}" destId="{BCBE5627-8D42-4C0D-86A6-E3F16F6B63CC}" srcOrd="2" destOrd="0" presId="urn:microsoft.com/office/officeart/2005/8/layout/vList2"/>
    <dgm:cxn modelId="{6F4C4E89-2F8A-4C35-99B4-8F0C716CDF04}" type="presParOf" srcId="{9234CAA1-9B30-4F8D-BB0F-425BA62F0CE0}" destId="{0D049B4A-7291-4F13-AA60-9C9D0DD0BF67}" srcOrd="3" destOrd="0" presId="urn:microsoft.com/office/officeart/2005/8/layout/vList2"/>
    <dgm:cxn modelId="{35BAA338-054B-4320-B890-1F07B8B86AD1}" type="presParOf" srcId="{9234CAA1-9B30-4F8D-BB0F-425BA62F0CE0}" destId="{29934388-A340-4AE8-ADAB-20DC9DC0EA0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5554102-FC0C-4434-9125-904490BD0964}">
      <dgm:prSet/>
      <dgm:spPr/>
      <dgm:t>
        <a:bodyPr/>
        <a:lstStyle/>
        <a:p>
          <a:r>
            <a:rPr lang="en-US" b="1" i="0" dirty="0"/>
            <a:t>“Relief of customs duties </a:t>
          </a:r>
          <a:r>
            <a:rPr lang="en-US" b="0" i="0" dirty="0"/>
            <a:t>on digital products, thereby reducing unnecessary costs on the delivery of digital products and services.”</a:t>
          </a:r>
          <a:endParaRPr lang="en-US" dirty="0"/>
        </a:p>
      </dgm:t>
    </dgm:pt>
    <dgm:pt modelId="{F08A5AAC-E35B-4E9B-B715-92157D346827}" type="parTrans" cxnId="{196E2CAE-8785-4ADE-AF68-CFD7850081FA}">
      <dgm:prSet/>
      <dgm:spPr/>
      <dgm:t>
        <a:bodyPr/>
        <a:lstStyle/>
        <a:p>
          <a:endParaRPr lang="en-US"/>
        </a:p>
      </dgm:t>
    </dgm:pt>
    <dgm:pt modelId="{D1820268-C07D-4445-AC4B-56CBFD24626C}" type="sibTrans" cxnId="{196E2CAE-8785-4ADE-AF68-CFD7850081FA}">
      <dgm:prSet/>
      <dgm:spPr/>
      <dgm:t>
        <a:bodyPr/>
        <a:lstStyle/>
        <a:p>
          <a:endParaRPr lang="en-US"/>
        </a:p>
      </dgm:t>
    </dgm:pt>
    <dgm:pt modelId="{051A197C-02A4-4A4B-A73C-F1C63CC64D11}">
      <dgm:prSet/>
      <dgm:spPr/>
      <dgm:t>
        <a:bodyPr/>
        <a:lstStyle/>
        <a:p>
          <a:r>
            <a:rPr lang="en-US" b="1" i="0" dirty="0"/>
            <a:t>“Enablement of the free flow of cross-border data</a:t>
          </a:r>
          <a:r>
            <a:rPr lang="en-US" b="0" i="0" dirty="0"/>
            <a:t> and we caution against data localization laws, which only increase data barriers to consumers”</a:t>
          </a:r>
          <a:endParaRPr lang="en-US" dirty="0"/>
        </a:p>
      </dgm:t>
    </dgm:pt>
    <dgm:pt modelId="{0D28150A-EA79-494F-92BB-07109C0BC5E3}" type="parTrans" cxnId="{F1EAF82B-E2B0-4654-B92E-751441E4B858}">
      <dgm:prSet/>
      <dgm:spPr/>
      <dgm:t>
        <a:bodyPr/>
        <a:lstStyle/>
        <a:p>
          <a:endParaRPr lang="en-US"/>
        </a:p>
      </dgm:t>
    </dgm:pt>
    <dgm:pt modelId="{0DBBB7EF-4A68-48B0-BD6C-EB7C0FCECC82}" type="sibTrans" cxnId="{F1EAF82B-E2B0-4654-B92E-751441E4B858}">
      <dgm:prSet/>
      <dgm:spPr/>
      <dgm:t>
        <a:bodyPr/>
        <a:lstStyle/>
        <a:p>
          <a:endParaRPr lang="en-US"/>
        </a:p>
      </dgm:t>
    </dgm:pt>
    <dgm:pt modelId="{DD1F6D30-983D-4AE9-BC18-E67A0E645A4C}">
      <dgm:prSet/>
      <dgm:spPr/>
      <dgm:t>
        <a:bodyPr/>
        <a:lstStyle/>
        <a:p>
          <a:r>
            <a:rPr lang="en-US" dirty="0"/>
            <a:t>(Parsons: This last one is related to so-called “forced technology transfer”. If you want to invest in our country, you have to share your tech, your code, etc.</a:t>
          </a:r>
        </a:p>
      </dgm:t>
    </dgm:pt>
    <dgm:pt modelId="{49D442D1-7E51-44DF-BB7E-DA789430273E}" type="parTrans" cxnId="{BFA0E1E0-03A9-4CCF-87D5-BB1F1DF191B5}">
      <dgm:prSet/>
      <dgm:spPr/>
      <dgm:t>
        <a:bodyPr/>
        <a:lstStyle/>
        <a:p>
          <a:endParaRPr lang="en-US"/>
        </a:p>
      </dgm:t>
    </dgm:pt>
    <dgm:pt modelId="{12328D84-F0AE-4CDA-8ACC-AF49DD4B01BC}" type="sibTrans" cxnId="{BFA0E1E0-03A9-4CCF-87D5-BB1F1DF191B5}">
      <dgm:prSet/>
      <dgm:spPr/>
      <dgm:t>
        <a:bodyPr/>
        <a:lstStyle/>
        <a:p>
          <a:endParaRPr lang="en-US"/>
        </a:p>
      </dgm:t>
    </dgm:pt>
    <dgm:pt modelId="{B1F9E1A0-BC66-4930-BDC7-E47A941C0D45}">
      <dgm:prSet/>
      <dgm:spPr/>
      <dgm:t>
        <a:bodyPr/>
        <a:lstStyle/>
        <a:p>
          <a:r>
            <a:rPr lang="en-US" dirty="0"/>
            <a:t>“Preservation of corporate innovation through strong intellectual property protections that prohibit source code transfers as a condition for import, distribution, sale, or use, as well as ensuring robust patent lifespans and protections against counterfeit products</a:t>
          </a:r>
        </a:p>
      </dgm:t>
    </dgm:pt>
    <dgm:pt modelId="{A6B431C2-5367-42F7-9C47-A7532C82D54F}" type="parTrans" cxnId="{00706CBE-D933-4FB2-994F-9D002825474F}">
      <dgm:prSet/>
      <dgm:spPr/>
      <dgm:t>
        <a:bodyPr/>
        <a:lstStyle/>
        <a:p>
          <a:endParaRPr lang="en-US"/>
        </a:p>
      </dgm:t>
    </dgm:pt>
    <dgm:pt modelId="{21BF05D4-1EBC-4B88-8921-9830381FFB47}" type="sibTrans" cxnId="{00706CBE-D933-4FB2-994F-9D002825474F}">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1C6A7CDB-57C7-4453-BCD5-951C94E23B69}" type="pres">
      <dgm:prSet presAssocID="{E5554102-FC0C-4434-9125-904490BD0964}" presName="parentText" presStyleLbl="node1" presStyleIdx="0" presStyleCnt="4" custLinFactY="2185" custLinFactNeighborX="-1775" custLinFactNeighborY="100000">
        <dgm:presLayoutVars>
          <dgm:chMax val="0"/>
          <dgm:bulletEnabled val="1"/>
        </dgm:presLayoutVars>
      </dgm:prSet>
      <dgm:spPr/>
    </dgm:pt>
    <dgm:pt modelId="{7F084C14-68AF-4B4B-ABDC-512DDC4F4FD1}" type="pres">
      <dgm:prSet presAssocID="{D1820268-C07D-4445-AC4B-56CBFD24626C}" presName="spacer" presStyleCnt="0"/>
      <dgm:spPr/>
    </dgm:pt>
    <dgm:pt modelId="{51ADAAD5-C75A-4822-B4B4-B8E98390066C}" type="pres">
      <dgm:prSet presAssocID="{051A197C-02A4-4A4B-A73C-F1C63CC64D11}" presName="parentText" presStyleLbl="node1" presStyleIdx="1" presStyleCnt="4" custLinFactY="-528" custLinFactNeighborY="-100000">
        <dgm:presLayoutVars>
          <dgm:chMax val="0"/>
          <dgm:bulletEnabled val="1"/>
        </dgm:presLayoutVars>
      </dgm:prSet>
      <dgm:spPr/>
    </dgm:pt>
    <dgm:pt modelId="{98A198E9-C9AF-47B1-8FE9-2F96CBBFBC05}" type="pres">
      <dgm:prSet presAssocID="{0DBBB7EF-4A68-48B0-BD6C-EB7C0FCECC82}" presName="spacer" presStyleCnt="0"/>
      <dgm:spPr/>
    </dgm:pt>
    <dgm:pt modelId="{C52218C1-AC3E-43E7-A7E3-4959568BDFEB}" type="pres">
      <dgm:prSet presAssocID="{B1F9E1A0-BC66-4930-BDC7-E47A941C0D45}" presName="parentText" presStyleLbl="node1" presStyleIdx="2" presStyleCnt="4">
        <dgm:presLayoutVars>
          <dgm:chMax val="0"/>
          <dgm:bulletEnabled val="1"/>
        </dgm:presLayoutVars>
      </dgm:prSet>
      <dgm:spPr/>
    </dgm:pt>
    <dgm:pt modelId="{2CD0E116-EA49-42F8-B731-B3B226C5271C}" type="pres">
      <dgm:prSet presAssocID="{21BF05D4-1EBC-4B88-8921-9830381FFB47}" presName="spacer" presStyleCnt="0"/>
      <dgm:spPr/>
    </dgm:pt>
    <dgm:pt modelId="{A2728F03-B8C7-44CE-B331-C100F6C6CD50}" type="pres">
      <dgm:prSet presAssocID="{DD1F6D30-983D-4AE9-BC18-E67A0E645A4C}" presName="parentText" presStyleLbl="node1" presStyleIdx="3" presStyleCnt="4">
        <dgm:presLayoutVars>
          <dgm:chMax val="0"/>
          <dgm:bulletEnabled val="1"/>
        </dgm:presLayoutVars>
      </dgm:prSet>
      <dgm:spPr/>
    </dgm:pt>
  </dgm:ptLst>
  <dgm:cxnLst>
    <dgm:cxn modelId="{F1EAF82B-E2B0-4654-B92E-751441E4B858}" srcId="{2BF9AA74-E939-46C6-9787-02324711219B}" destId="{051A197C-02A4-4A4B-A73C-F1C63CC64D11}" srcOrd="1" destOrd="0" parTransId="{0D28150A-EA79-494F-92BB-07109C0BC5E3}" sibTransId="{0DBBB7EF-4A68-48B0-BD6C-EB7C0FCECC82}"/>
    <dgm:cxn modelId="{43D64D4C-D3F9-42FC-BB7F-CEC1B51031BA}" type="presOf" srcId="{DD1F6D30-983D-4AE9-BC18-E67A0E645A4C}" destId="{A2728F03-B8C7-44CE-B331-C100F6C6CD50}" srcOrd="0" destOrd="0" presId="urn:microsoft.com/office/officeart/2005/8/layout/vList2"/>
    <dgm:cxn modelId="{5D271B72-4F7D-4C20-894D-1E797FE3F989}" type="presOf" srcId="{B1F9E1A0-BC66-4930-BDC7-E47A941C0D45}" destId="{C52218C1-AC3E-43E7-A7E3-4959568BDFEB}" srcOrd="0" destOrd="0" presId="urn:microsoft.com/office/officeart/2005/8/layout/vList2"/>
    <dgm:cxn modelId="{69327C5A-EB6E-4B31-BEAC-B8790F711F53}" type="presOf" srcId="{2BF9AA74-E939-46C6-9787-02324711219B}" destId="{9234CAA1-9B30-4F8D-BB0F-425BA62F0CE0}" srcOrd="0" destOrd="0" presId="urn:microsoft.com/office/officeart/2005/8/layout/vList2"/>
    <dgm:cxn modelId="{BD1BC387-3FC9-433D-B077-2F2E82857D18}" type="presOf" srcId="{051A197C-02A4-4A4B-A73C-F1C63CC64D11}" destId="{51ADAAD5-C75A-4822-B4B4-B8E98390066C}" srcOrd="0" destOrd="0" presId="urn:microsoft.com/office/officeart/2005/8/layout/vList2"/>
    <dgm:cxn modelId="{196E2CAE-8785-4ADE-AF68-CFD7850081FA}" srcId="{2BF9AA74-E939-46C6-9787-02324711219B}" destId="{E5554102-FC0C-4434-9125-904490BD0964}" srcOrd="0" destOrd="0" parTransId="{F08A5AAC-E35B-4E9B-B715-92157D346827}" sibTransId="{D1820268-C07D-4445-AC4B-56CBFD24626C}"/>
    <dgm:cxn modelId="{00706CBE-D933-4FB2-994F-9D002825474F}" srcId="{2BF9AA74-E939-46C6-9787-02324711219B}" destId="{B1F9E1A0-BC66-4930-BDC7-E47A941C0D45}" srcOrd="2" destOrd="0" parTransId="{A6B431C2-5367-42F7-9C47-A7532C82D54F}" sibTransId="{21BF05D4-1EBC-4B88-8921-9830381FFB47}"/>
    <dgm:cxn modelId="{BFA0E1E0-03A9-4CCF-87D5-BB1F1DF191B5}" srcId="{2BF9AA74-E939-46C6-9787-02324711219B}" destId="{DD1F6D30-983D-4AE9-BC18-E67A0E645A4C}" srcOrd="3" destOrd="0" parTransId="{49D442D1-7E51-44DF-BB7E-DA789430273E}" sibTransId="{12328D84-F0AE-4CDA-8ACC-AF49DD4B01BC}"/>
    <dgm:cxn modelId="{44283FF8-1B5E-45F0-ADBE-2343ED847583}" type="presOf" srcId="{E5554102-FC0C-4434-9125-904490BD0964}" destId="{1C6A7CDB-57C7-4453-BCD5-951C94E23B69}" srcOrd="0" destOrd="0" presId="urn:microsoft.com/office/officeart/2005/8/layout/vList2"/>
    <dgm:cxn modelId="{2A270246-417B-4B6F-8789-AA91CAFEF13B}" type="presParOf" srcId="{9234CAA1-9B30-4F8D-BB0F-425BA62F0CE0}" destId="{1C6A7CDB-57C7-4453-BCD5-951C94E23B69}" srcOrd="0" destOrd="0" presId="urn:microsoft.com/office/officeart/2005/8/layout/vList2"/>
    <dgm:cxn modelId="{0A8EAE76-363C-450B-B86C-07FB0447E460}" type="presParOf" srcId="{9234CAA1-9B30-4F8D-BB0F-425BA62F0CE0}" destId="{7F084C14-68AF-4B4B-ABDC-512DDC4F4FD1}" srcOrd="1" destOrd="0" presId="urn:microsoft.com/office/officeart/2005/8/layout/vList2"/>
    <dgm:cxn modelId="{FFA6F58C-8AF7-40DF-9ED8-B93C53FBE476}" type="presParOf" srcId="{9234CAA1-9B30-4F8D-BB0F-425BA62F0CE0}" destId="{51ADAAD5-C75A-4822-B4B4-B8E98390066C}" srcOrd="2" destOrd="0" presId="urn:microsoft.com/office/officeart/2005/8/layout/vList2"/>
    <dgm:cxn modelId="{35EFD419-00A6-436C-A3F6-880468498CBE}" type="presParOf" srcId="{9234CAA1-9B30-4F8D-BB0F-425BA62F0CE0}" destId="{98A198E9-C9AF-47B1-8FE9-2F96CBBFBC05}" srcOrd="3" destOrd="0" presId="urn:microsoft.com/office/officeart/2005/8/layout/vList2"/>
    <dgm:cxn modelId="{3CAF0A1B-68AE-4C75-8B31-A6C2F8C6B506}" type="presParOf" srcId="{9234CAA1-9B30-4F8D-BB0F-425BA62F0CE0}" destId="{C52218C1-AC3E-43E7-A7E3-4959568BDFEB}" srcOrd="4" destOrd="0" presId="urn:microsoft.com/office/officeart/2005/8/layout/vList2"/>
    <dgm:cxn modelId="{A43B1C2F-9D2C-4D65-84A5-E4816DA7B7C6}" type="presParOf" srcId="{9234CAA1-9B30-4F8D-BB0F-425BA62F0CE0}" destId="{2CD0E116-EA49-42F8-B731-B3B226C5271C}" srcOrd="5" destOrd="0" presId="urn:microsoft.com/office/officeart/2005/8/layout/vList2"/>
    <dgm:cxn modelId="{8095A672-D090-48AD-8D8B-E20EB3E22B34}" type="presParOf" srcId="{9234CAA1-9B30-4F8D-BB0F-425BA62F0CE0}" destId="{A2728F03-B8C7-44CE-B331-C100F6C6CD5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A tariff is a tax on imports.</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(Tariff has a broader meaning in the English language and can also mean “rate” , possibly for another tax, or even for rates (e.g. telephone rates ($.05/minute) are sometimes called “tariffs.”</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e.g. Japanese has a 27% tariff on the importation of “ski boots” (</a:t>
          </a:r>
          <a:r>
            <a:rPr lang="en-US"/>
            <a:t>but only 18.5% </a:t>
          </a:r>
          <a:r>
            <a:rPr lang="en-US" dirty="0"/>
            <a:t>if from TPP11 members, such as Canada)</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B9ED2818-F59C-49D7-A240-37F40A0AFCDF}">
      <dgm:prSet/>
      <dgm:spPr/>
      <dgm:t>
        <a:bodyPr/>
        <a:lstStyle/>
        <a:p>
          <a:r>
            <a:rPr lang="en-US" dirty="0"/>
            <a:t>Most electronics goods and parts imported to Japan already duty free (e.g. semiconductors are 0%). Japanese average tariff level is about 2-3 %, and even a bit lower in the US and EU (source: World Bank). </a:t>
          </a:r>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4">
        <dgm:presLayoutVars>
          <dgm:chMax val="0"/>
          <dgm:bulletEnabled val="1"/>
        </dgm:presLayoutVars>
      </dgm:prSet>
      <dgm:spPr/>
    </dgm:pt>
    <dgm:pt modelId="{1F7C3EAA-AF10-42C4-8D28-BABB2A1F9A23}" type="pres">
      <dgm:prSet presAssocID="{97BA1996-701E-43B3-921C-6F384EB85054}"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 modelId="{59EFCF2D-0B3D-49EB-A0A3-276A90991B76}" type="presParOf" srcId="{9234CAA1-9B30-4F8D-BB0F-425BA62F0CE0}" destId="{1F7C3EAA-AF10-42C4-8D28-BABB2A1F9A23}"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5554102-FC0C-4434-9125-904490BD0964}">
      <dgm:prSet/>
      <dgm:spPr/>
      <dgm:t>
        <a:bodyPr/>
        <a:lstStyle/>
        <a:p>
          <a:r>
            <a:rPr lang="en-US" dirty="0"/>
            <a:t>The GATT/WTO framework has worked surprisingly well to work out disputes in GOODS trade over the past 50-plus years (since 1947)</a:t>
          </a:r>
        </a:p>
      </dgm:t>
    </dgm:pt>
    <dgm:pt modelId="{F08A5AAC-E35B-4E9B-B715-92157D346827}" type="parTrans" cxnId="{196E2CAE-8785-4ADE-AF68-CFD7850081FA}">
      <dgm:prSet/>
      <dgm:spPr/>
      <dgm:t>
        <a:bodyPr/>
        <a:lstStyle/>
        <a:p>
          <a:endParaRPr lang="en-US"/>
        </a:p>
      </dgm:t>
    </dgm:pt>
    <dgm:pt modelId="{D1820268-C07D-4445-AC4B-56CBFD24626C}" type="sibTrans" cxnId="{196E2CAE-8785-4ADE-AF68-CFD7850081FA}">
      <dgm:prSet/>
      <dgm:spPr/>
      <dgm:t>
        <a:bodyPr/>
        <a:lstStyle/>
        <a:p>
          <a:endParaRPr lang="en-US"/>
        </a:p>
      </dgm:t>
    </dgm:pt>
    <dgm:pt modelId="{051A197C-02A4-4A4B-A73C-F1C63CC64D11}">
      <dgm:prSet/>
      <dgm:spPr/>
      <dgm:t>
        <a:bodyPr/>
        <a:lstStyle/>
        <a:p>
          <a:r>
            <a:rPr lang="en-US" dirty="0"/>
            <a:t>For services (and intellectual property rights), agreeing upon and enforcing a set of rules has been a far greater challenge.</a:t>
          </a:r>
        </a:p>
      </dgm:t>
    </dgm:pt>
    <dgm:pt modelId="{0D28150A-EA79-494F-92BB-07109C0BC5E3}" type="parTrans" cxnId="{F1EAF82B-E2B0-4654-B92E-751441E4B858}">
      <dgm:prSet/>
      <dgm:spPr/>
      <dgm:t>
        <a:bodyPr/>
        <a:lstStyle/>
        <a:p>
          <a:endParaRPr lang="en-US"/>
        </a:p>
      </dgm:t>
    </dgm:pt>
    <dgm:pt modelId="{0DBBB7EF-4A68-48B0-BD6C-EB7C0FCECC82}" type="sibTrans" cxnId="{F1EAF82B-E2B0-4654-B92E-751441E4B858}">
      <dgm:prSet/>
      <dgm:spPr/>
      <dgm:t>
        <a:bodyPr/>
        <a:lstStyle/>
        <a:p>
          <a:endParaRPr lang="en-US"/>
        </a:p>
      </dgm:t>
    </dgm:pt>
    <dgm:pt modelId="{DD1F6D30-983D-4AE9-BC18-E67A0E645A4C}">
      <dgm:prSet/>
      <dgm:spPr/>
      <dgm:t>
        <a:bodyPr/>
        <a:lstStyle/>
        <a:p>
          <a:endParaRPr lang="en-US" dirty="0"/>
        </a:p>
      </dgm:t>
    </dgm:pt>
    <dgm:pt modelId="{49D442D1-7E51-44DF-BB7E-DA789430273E}" type="parTrans" cxnId="{BFA0E1E0-03A9-4CCF-87D5-BB1F1DF191B5}">
      <dgm:prSet/>
      <dgm:spPr/>
      <dgm:t>
        <a:bodyPr/>
        <a:lstStyle/>
        <a:p>
          <a:endParaRPr lang="en-US"/>
        </a:p>
      </dgm:t>
    </dgm:pt>
    <dgm:pt modelId="{12328D84-F0AE-4CDA-8ACC-AF49DD4B01BC}" type="sibTrans" cxnId="{BFA0E1E0-03A9-4CCF-87D5-BB1F1DF191B5}">
      <dgm:prSet/>
      <dgm:spPr/>
      <dgm:t>
        <a:bodyPr/>
        <a:lstStyle/>
        <a:p>
          <a:endParaRPr lang="en-US"/>
        </a:p>
      </dgm:t>
    </dgm:pt>
    <dgm:pt modelId="{B1F9E1A0-BC66-4930-BDC7-E47A941C0D45}">
      <dgm:prSet/>
      <dgm:spPr/>
      <dgm:t>
        <a:bodyPr/>
        <a:lstStyle/>
        <a:p>
          <a:r>
            <a:rPr lang="en-US" dirty="0"/>
            <a:t>Digital trade present yet even more challenges and the “international” rules are still much like the “Wild West”.</a:t>
          </a:r>
        </a:p>
      </dgm:t>
    </dgm:pt>
    <dgm:pt modelId="{A6B431C2-5367-42F7-9C47-A7532C82D54F}" type="parTrans" cxnId="{00706CBE-D933-4FB2-994F-9D002825474F}">
      <dgm:prSet/>
      <dgm:spPr/>
      <dgm:t>
        <a:bodyPr/>
        <a:lstStyle/>
        <a:p>
          <a:endParaRPr lang="en-US"/>
        </a:p>
      </dgm:t>
    </dgm:pt>
    <dgm:pt modelId="{21BF05D4-1EBC-4B88-8921-9830381FFB47}" type="sibTrans" cxnId="{00706CBE-D933-4FB2-994F-9D002825474F}">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1C6A7CDB-57C7-4453-BCD5-951C94E23B69}" type="pres">
      <dgm:prSet presAssocID="{E5554102-FC0C-4434-9125-904490BD0964}" presName="parentText" presStyleLbl="node1" presStyleIdx="0" presStyleCnt="4" custLinFactY="2185" custLinFactNeighborX="-1775" custLinFactNeighborY="100000">
        <dgm:presLayoutVars>
          <dgm:chMax val="0"/>
          <dgm:bulletEnabled val="1"/>
        </dgm:presLayoutVars>
      </dgm:prSet>
      <dgm:spPr/>
    </dgm:pt>
    <dgm:pt modelId="{7F084C14-68AF-4B4B-ABDC-512DDC4F4FD1}" type="pres">
      <dgm:prSet presAssocID="{D1820268-C07D-4445-AC4B-56CBFD24626C}" presName="spacer" presStyleCnt="0"/>
      <dgm:spPr/>
    </dgm:pt>
    <dgm:pt modelId="{51ADAAD5-C75A-4822-B4B4-B8E98390066C}" type="pres">
      <dgm:prSet presAssocID="{051A197C-02A4-4A4B-A73C-F1C63CC64D11}" presName="parentText" presStyleLbl="node1" presStyleIdx="1" presStyleCnt="4" custLinFactY="-528" custLinFactNeighborY="-100000">
        <dgm:presLayoutVars>
          <dgm:chMax val="0"/>
          <dgm:bulletEnabled val="1"/>
        </dgm:presLayoutVars>
      </dgm:prSet>
      <dgm:spPr/>
    </dgm:pt>
    <dgm:pt modelId="{98A198E9-C9AF-47B1-8FE9-2F96CBBFBC05}" type="pres">
      <dgm:prSet presAssocID="{0DBBB7EF-4A68-48B0-BD6C-EB7C0FCECC82}" presName="spacer" presStyleCnt="0"/>
      <dgm:spPr/>
    </dgm:pt>
    <dgm:pt modelId="{C52218C1-AC3E-43E7-A7E3-4959568BDFEB}" type="pres">
      <dgm:prSet presAssocID="{B1F9E1A0-BC66-4930-BDC7-E47A941C0D45}" presName="parentText" presStyleLbl="node1" presStyleIdx="2" presStyleCnt="4">
        <dgm:presLayoutVars>
          <dgm:chMax val="0"/>
          <dgm:bulletEnabled val="1"/>
        </dgm:presLayoutVars>
      </dgm:prSet>
      <dgm:spPr/>
    </dgm:pt>
    <dgm:pt modelId="{2CD0E116-EA49-42F8-B731-B3B226C5271C}" type="pres">
      <dgm:prSet presAssocID="{21BF05D4-1EBC-4B88-8921-9830381FFB47}" presName="spacer" presStyleCnt="0"/>
      <dgm:spPr/>
    </dgm:pt>
    <dgm:pt modelId="{A2728F03-B8C7-44CE-B331-C100F6C6CD50}" type="pres">
      <dgm:prSet presAssocID="{DD1F6D30-983D-4AE9-BC18-E67A0E645A4C}" presName="parentText" presStyleLbl="node1" presStyleIdx="3" presStyleCnt="4">
        <dgm:presLayoutVars>
          <dgm:chMax val="0"/>
          <dgm:bulletEnabled val="1"/>
        </dgm:presLayoutVars>
      </dgm:prSet>
      <dgm:spPr/>
    </dgm:pt>
  </dgm:ptLst>
  <dgm:cxnLst>
    <dgm:cxn modelId="{F1EAF82B-E2B0-4654-B92E-751441E4B858}" srcId="{2BF9AA74-E939-46C6-9787-02324711219B}" destId="{051A197C-02A4-4A4B-A73C-F1C63CC64D11}" srcOrd="1" destOrd="0" parTransId="{0D28150A-EA79-494F-92BB-07109C0BC5E3}" sibTransId="{0DBBB7EF-4A68-48B0-BD6C-EB7C0FCECC82}"/>
    <dgm:cxn modelId="{43D64D4C-D3F9-42FC-BB7F-CEC1B51031BA}" type="presOf" srcId="{DD1F6D30-983D-4AE9-BC18-E67A0E645A4C}" destId="{A2728F03-B8C7-44CE-B331-C100F6C6CD50}" srcOrd="0" destOrd="0" presId="urn:microsoft.com/office/officeart/2005/8/layout/vList2"/>
    <dgm:cxn modelId="{5D271B72-4F7D-4C20-894D-1E797FE3F989}" type="presOf" srcId="{B1F9E1A0-BC66-4930-BDC7-E47A941C0D45}" destId="{C52218C1-AC3E-43E7-A7E3-4959568BDFEB}" srcOrd="0" destOrd="0" presId="urn:microsoft.com/office/officeart/2005/8/layout/vList2"/>
    <dgm:cxn modelId="{69327C5A-EB6E-4B31-BEAC-B8790F711F53}" type="presOf" srcId="{2BF9AA74-E939-46C6-9787-02324711219B}" destId="{9234CAA1-9B30-4F8D-BB0F-425BA62F0CE0}" srcOrd="0" destOrd="0" presId="urn:microsoft.com/office/officeart/2005/8/layout/vList2"/>
    <dgm:cxn modelId="{BD1BC387-3FC9-433D-B077-2F2E82857D18}" type="presOf" srcId="{051A197C-02A4-4A4B-A73C-F1C63CC64D11}" destId="{51ADAAD5-C75A-4822-B4B4-B8E98390066C}" srcOrd="0" destOrd="0" presId="urn:microsoft.com/office/officeart/2005/8/layout/vList2"/>
    <dgm:cxn modelId="{196E2CAE-8785-4ADE-AF68-CFD7850081FA}" srcId="{2BF9AA74-E939-46C6-9787-02324711219B}" destId="{E5554102-FC0C-4434-9125-904490BD0964}" srcOrd="0" destOrd="0" parTransId="{F08A5AAC-E35B-4E9B-B715-92157D346827}" sibTransId="{D1820268-C07D-4445-AC4B-56CBFD24626C}"/>
    <dgm:cxn modelId="{00706CBE-D933-4FB2-994F-9D002825474F}" srcId="{2BF9AA74-E939-46C6-9787-02324711219B}" destId="{B1F9E1A0-BC66-4930-BDC7-E47A941C0D45}" srcOrd="2" destOrd="0" parTransId="{A6B431C2-5367-42F7-9C47-A7532C82D54F}" sibTransId="{21BF05D4-1EBC-4B88-8921-9830381FFB47}"/>
    <dgm:cxn modelId="{BFA0E1E0-03A9-4CCF-87D5-BB1F1DF191B5}" srcId="{2BF9AA74-E939-46C6-9787-02324711219B}" destId="{DD1F6D30-983D-4AE9-BC18-E67A0E645A4C}" srcOrd="3" destOrd="0" parTransId="{49D442D1-7E51-44DF-BB7E-DA789430273E}" sibTransId="{12328D84-F0AE-4CDA-8ACC-AF49DD4B01BC}"/>
    <dgm:cxn modelId="{44283FF8-1B5E-45F0-ADBE-2343ED847583}" type="presOf" srcId="{E5554102-FC0C-4434-9125-904490BD0964}" destId="{1C6A7CDB-57C7-4453-BCD5-951C94E23B69}" srcOrd="0" destOrd="0" presId="urn:microsoft.com/office/officeart/2005/8/layout/vList2"/>
    <dgm:cxn modelId="{2A270246-417B-4B6F-8789-AA91CAFEF13B}" type="presParOf" srcId="{9234CAA1-9B30-4F8D-BB0F-425BA62F0CE0}" destId="{1C6A7CDB-57C7-4453-BCD5-951C94E23B69}" srcOrd="0" destOrd="0" presId="urn:microsoft.com/office/officeart/2005/8/layout/vList2"/>
    <dgm:cxn modelId="{0A8EAE76-363C-450B-B86C-07FB0447E460}" type="presParOf" srcId="{9234CAA1-9B30-4F8D-BB0F-425BA62F0CE0}" destId="{7F084C14-68AF-4B4B-ABDC-512DDC4F4FD1}" srcOrd="1" destOrd="0" presId="urn:microsoft.com/office/officeart/2005/8/layout/vList2"/>
    <dgm:cxn modelId="{FFA6F58C-8AF7-40DF-9ED8-B93C53FBE476}" type="presParOf" srcId="{9234CAA1-9B30-4F8D-BB0F-425BA62F0CE0}" destId="{51ADAAD5-C75A-4822-B4B4-B8E98390066C}" srcOrd="2" destOrd="0" presId="urn:microsoft.com/office/officeart/2005/8/layout/vList2"/>
    <dgm:cxn modelId="{35EFD419-00A6-436C-A3F6-880468498CBE}" type="presParOf" srcId="{9234CAA1-9B30-4F8D-BB0F-425BA62F0CE0}" destId="{98A198E9-C9AF-47B1-8FE9-2F96CBBFBC05}" srcOrd="3" destOrd="0" presId="urn:microsoft.com/office/officeart/2005/8/layout/vList2"/>
    <dgm:cxn modelId="{3CAF0A1B-68AE-4C75-8B31-A6C2F8C6B506}" type="presParOf" srcId="{9234CAA1-9B30-4F8D-BB0F-425BA62F0CE0}" destId="{C52218C1-AC3E-43E7-A7E3-4959568BDFEB}" srcOrd="4" destOrd="0" presId="urn:microsoft.com/office/officeart/2005/8/layout/vList2"/>
    <dgm:cxn modelId="{A43B1C2F-9D2C-4D65-84A5-E4816DA7B7C6}" type="presParOf" srcId="{9234CAA1-9B30-4F8D-BB0F-425BA62F0CE0}" destId="{2CD0E116-EA49-42F8-B731-B3B226C5271C}" srcOrd="5" destOrd="0" presId="urn:microsoft.com/office/officeart/2005/8/layout/vList2"/>
    <dgm:cxn modelId="{8095A672-D090-48AD-8D8B-E20EB3E22B34}" type="presParOf" srcId="{9234CAA1-9B30-4F8D-BB0F-425BA62F0CE0}" destId="{A2728F03-B8C7-44CE-B331-C100F6C6CD5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5554102-FC0C-4434-9125-904490BD0964}">
      <dgm:prSet/>
      <dgm:spPr/>
      <dgm:t>
        <a:bodyPr/>
        <a:lstStyle/>
        <a:p>
          <a:r>
            <a:rPr lang="en-US" dirty="0"/>
            <a:t>GATS (General Agreement on Trade in Services), since 1995</a:t>
          </a:r>
        </a:p>
      </dgm:t>
    </dgm:pt>
    <dgm:pt modelId="{F08A5AAC-E35B-4E9B-B715-92157D346827}" type="parTrans" cxnId="{196E2CAE-8785-4ADE-AF68-CFD7850081FA}">
      <dgm:prSet/>
      <dgm:spPr/>
      <dgm:t>
        <a:bodyPr/>
        <a:lstStyle/>
        <a:p>
          <a:endParaRPr lang="en-US"/>
        </a:p>
      </dgm:t>
    </dgm:pt>
    <dgm:pt modelId="{D1820268-C07D-4445-AC4B-56CBFD24626C}" type="sibTrans" cxnId="{196E2CAE-8785-4ADE-AF68-CFD7850081FA}">
      <dgm:prSet/>
      <dgm:spPr/>
      <dgm:t>
        <a:bodyPr/>
        <a:lstStyle/>
        <a:p>
          <a:endParaRPr lang="en-US"/>
        </a:p>
      </dgm:t>
    </dgm:pt>
    <dgm:pt modelId="{051A197C-02A4-4A4B-A73C-F1C63CC64D11}">
      <dgm:prSet/>
      <dgm:spPr/>
      <dgm:t>
        <a:bodyPr/>
        <a:lstStyle/>
        <a:p>
          <a:r>
            <a:rPr lang="en-US" dirty="0"/>
            <a:t>TRIPS (</a:t>
          </a:r>
          <a:r>
            <a:rPr lang="en-US" b="0" i="0" dirty="0"/>
            <a:t>Agreement on Trade-Related Aspects of Intellectual Property Rights) also since 1995 </a:t>
          </a:r>
          <a:endParaRPr lang="en-US" b="0" dirty="0"/>
        </a:p>
      </dgm:t>
    </dgm:pt>
    <dgm:pt modelId="{0D28150A-EA79-494F-92BB-07109C0BC5E3}" type="parTrans" cxnId="{F1EAF82B-E2B0-4654-B92E-751441E4B858}">
      <dgm:prSet/>
      <dgm:spPr/>
      <dgm:t>
        <a:bodyPr/>
        <a:lstStyle/>
        <a:p>
          <a:endParaRPr lang="en-US"/>
        </a:p>
      </dgm:t>
    </dgm:pt>
    <dgm:pt modelId="{0DBBB7EF-4A68-48B0-BD6C-EB7C0FCECC82}" type="sibTrans" cxnId="{F1EAF82B-E2B0-4654-B92E-751441E4B858}">
      <dgm:prSet/>
      <dgm:spPr/>
      <dgm:t>
        <a:bodyPr/>
        <a:lstStyle/>
        <a:p>
          <a:endParaRPr lang="en-US"/>
        </a:p>
      </dgm:t>
    </dgm:pt>
    <dgm:pt modelId="{DD1F6D30-983D-4AE9-BC18-E67A0E645A4C}">
      <dgm:prSet/>
      <dgm:spPr/>
      <dgm:t>
        <a:bodyPr/>
        <a:lstStyle/>
        <a:p>
          <a:r>
            <a:rPr lang="en-US" dirty="0"/>
            <a:t>e.g. India and South Africa are often in opposition to the US and EU (and Japan) on IPR. (US wants it stricter, India wants it looser.)</a:t>
          </a:r>
        </a:p>
      </dgm:t>
    </dgm:pt>
    <dgm:pt modelId="{49D442D1-7E51-44DF-BB7E-DA789430273E}" type="parTrans" cxnId="{BFA0E1E0-03A9-4CCF-87D5-BB1F1DF191B5}">
      <dgm:prSet/>
      <dgm:spPr/>
      <dgm:t>
        <a:bodyPr/>
        <a:lstStyle/>
        <a:p>
          <a:endParaRPr lang="en-US"/>
        </a:p>
      </dgm:t>
    </dgm:pt>
    <dgm:pt modelId="{12328D84-F0AE-4CDA-8ACC-AF49DD4B01BC}" type="sibTrans" cxnId="{BFA0E1E0-03A9-4CCF-87D5-BB1F1DF191B5}">
      <dgm:prSet/>
      <dgm:spPr/>
      <dgm:t>
        <a:bodyPr/>
        <a:lstStyle/>
        <a:p>
          <a:endParaRPr lang="en-US"/>
        </a:p>
      </dgm:t>
    </dgm:pt>
    <dgm:pt modelId="{B1F9E1A0-BC66-4930-BDC7-E47A941C0D45}">
      <dgm:prSet/>
      <dgm:spPr/>
      <dgm:t>
        <a:bodyPr/>
        <a:lstStyle/>
        <a:p>
          <a:r>
            <a:rPr lang="en-US" dirty="0"/>
            <a:t>These two agreement try to address some of these issues, but opinions are far from unanimous.</a:t>
          </a:r>
        </a:p>
      </dgm:t>
    </dgm:pt>
    <dgm:pt modelId="{A6B431C2-5367-42F7-9C47-A7532C82D54F}" type="parTrans" cxnId="{00706CBE-D933-4FB2-994F-9D002825474F}">
      <dgm:prSet/>
      <dgm:spPr/>
      <dgm:t>
        <a:bodyPr/>
        <a:lstStyle/>
        <a:p>
          <a:endParaRPr lang="en-US"/>
        </a:p>
      </dgm:t>
    </dgm:pt>
    <dgm:pt modelId="{21BF05D4-1EBC-4B88-8921-9830381FFB47}" type="sibTrans" cxnId="{00706CBE-D933-4FB2-994F-9D002825474F}">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1C6A7CDB-57C7-4453-BCD5-951C94E23B69}" type="pres">
      <dgm:prSet presAssocID="{E5554102-FC0C-4434-9125-904490BD0964}" presName="parentText" presStyleLbl="node1" presStyleIdx="0" presStyleCnt="4" custLinFactY="2185" custLinFactNeighborX="-1775" custLinFactNeighborY="100000">
        <dgm:presLayoutVars>
          <dgm:chMax val="0"/>
          <dgm:bulletEnabled val="1"/>
        </dgm:presLayoutVars>
      </dgm:prSet>
      <dgm:spPr/>
    </dgm:pt>
    <dgm:pt modelId="{7F084C14-68AF-4B4B-ABDC-512DDC4F4FD1}" type="pres">
      <dgm:prSet presAssocID="{D1820268-C07D-4445-AC4B-56CBFD24626C}" presName="spacer" presStyleCnt="0"/>
      <dgm:spPr/>
    </dgm:pt>
    <dgm:pt modelId="{51ADAAD5-C75A-4822-B4B4-B8E98390066C}" type="pres">
      <dgm:prSet presAssocID="{051A197C-02A4-4A4B-A73C-F1C63CC64D11}" presName="parentText" presStyleLbl="node1" presStyleIdx="1" presStyleCnt="4" custLinFactY="-528" custLinFactNeighborY="-100000">
        <dgm:presLayoutVars>
          <dgm:chMax val="0"/>
          <dgm:bulletEnabled val="1"/>
        </dgm:presLayoutVars>
      </dgm:prSet>
      <dgm:spPr/>
    </dgm:pt>
    <dgm:pt modelId="{98A198E9-C9AF-47B1-8FE9-2F96CBBFBC05}" type="pres">
      <dgm:prSet presAssocID="{0DBBB7EF-4A68-48B0-BD6C-EB7C0FCECC82}" presName="spacer" presStyleCnt="0"/>
      <dgm:spPr/>
    </dgm:pt>
    <dgm:pt modelId="{C52218C1-AC3E-43E7-A7E3-4959568BDFEB}" type="pres">
      <dgm:prSet presAssocID="{B1F9E1A0-BC66-4930-BDC7-E47A941C0D45}" presName="parentText" presStyleLbl="node1" presStyleIdx="2" presStyleCnt="4">
        <dgm:presLayoutVars>
          <dgm:chMax val="0"/>
          <dgm:bulletEnabled val="1"/>
        </dgm:presLayoutVars>
      </dgm:prSet>
      <dgm:spPr/>
    </dgm:pt>
    <dgm:pt modelId="{2CD0E116-EA49-42F8-B731-B3B226C5271C}" type="pres">
      <dgm:prSet presAssocID="{21BF05D4-1EBC-4B88-8921-9830381FFB47}" presName="spacer" presStyleCnt="0"/>
      <dgm:spPr/>
    </dgm:pt>
    <dgm:pt modelId="{A2728F03-B8C7-44CE-B331-C100F6C6CD50}" type="pres">
      <dgm:prSet presAssocID="{DD1F6D30-983D-4AE9-BC18-E67A0E645A4C}" presName="parentText" presStyleLbl="node1" presStyleIdx="3" presStyleCnt="4">
        <dgm:presLayoutVars>
          <dgm:chMax val="0"/>
          <dgm:bulletEnabled val="1"/>
        </dgm:presLayoutVars>
      </dgm:prSet>
      <dgm:spPr/>
    </dgm:pt>
  </dgm:ptLst>
  <dgm:cxnLst>
    <dgm:cxn modelId="{F1EAF82B-E2B0-4654-B92E-751441E4B858}" srcId="{2BF9AA74-E939-46C6-9787-02324711219B}" destId="{051A197C-02A4-4A4B-A73C-F1C63CC64D11}" srcOrd="1" destOrd="0" parTransId="{0D28150A-EA79-494F-92BB-07109C0BC5E3}" sibTransId="{0DBBB7EF-4A68-48B0-BD6C-EB7C0FCECC82}"/>
    <dgm:cxn modelId="{43D64D4C-D3F9-42FC-BB7F-CEC1B51031BA}" type="presOf" srcId="{DD1F6D30-983D-4AE9-BC18-E67A0E645A4C}" destId="{A2728F03-B8C7-44CE-B331-C100F6C6CD50}" srcOrd="0" destOrd="0" presId="urn:microsoft.com/office/officeart/2005/8/layout/vList2"/>
    <dgm:cxn modelId="{5D271B72-4F7D-4C20-894D-1E797FE3F989}" type="presOf" srcId="{B1F9E1A0-BC66-4930-BDC7-E47A941C0D45}" destId="{C52218C1-AC3E-43E7-A7E3-4959568BDFEB}" srcOrd="0" destOrd="0" presId="urn:microsoft.com/office/officeart/2005/8/layout/vList2"/>
    <dgm:cxn modelId="{69327C5A-EB6E-4B31-BEAC-B8790F711F53}" type="presOf" srcId="{2BF9AA74-E939-46C6-9787-02324711219B}" destId="{9234CAA1-9B30-4F8D-BB0F-425BA62F0CE0}" srcOrd="0" destOrd="0" presId="urn:microsoft.com/office/officeart/2005/8/layout/vList2"/>
    <dgm:cxn modelId="{BD1BC387-3FC9-433D-B077-2F2E82857D18}" type="presOf" srcId="{051A197C-02A4-4A4B-A73C-F1C63CC64D11}" destId="{51ADAAD5-C75A-4822-B4B4-B8E98390066C}" srcOrd="0" destOrd="0" presId="urn:microsoft.com/office/officeart/2005/8/layout/vList2"/>
    <dgm:cxn modelId="{196E2CAE-8785-4ADE-AF68-CFD7850081FA}" srcId="{2BF9AA74-E939-46C6-9787-02324711219B}" destId="{E5554102-FC0C-4434-9125-904490BD0964}" srcOrd="0" destOrd="0" parTransId="{F08A5AAC-E35B-4E9B-B715-92157D346827}" sibTransId="{D1820268-C07D-4445-AC4B-56CBFD24626C}"/>
    <dgm:cxn modelId="{00706CBE-D933-4FB2-994F-9D002825474F}" srcId="{2BF9AA74-E939-46C6-9787-02324711219B}" destId="{B1F9E1A0-BC66-4930-BDC7-E47A941C0D45}" srcOrd="2" destOrd="0" parTransId="{A6B431C2-5367-42F7-9C47-A7532C82D54F}" sibTransId="{21BF05D4-1EBC-4B88-8921-9830381FFB47}"/>
    <dgm:cxn modelId="{BFA0E1E0-03A9-4CCF-87D5-BB1F1DF191B5}" srcId="{2BF9AA74-E939-46C6-9787-02324711219B}" destId="{DD1F6D30-983D-4AE9-BC18-E67A0E645A4C}" srcOrd="3" destOrd="0" parTransId="{49D442D1-7E51-44DF-BB7E-DA789430273E}" sibTransId="{12328D84-F0AE-4CDA-8ACC-AF49DD4B01BC}"/>
    <dgm:cxn modelId="{44283FF8-1B5E-45F0-ADBE-2343ED847583}" type="presOf" srcId="{E5554102-FC0C-4434-9125-904490BD0964}" destId="{1C6A7CDB-57C7-4453-BCD5-951C94E23B69}" srcOrd="0" destOrd="0" presId="urn:microsoft.com/office/officeart/2005/8/layout/vList2"/>
    <dgm:cxn modelId="{2A270246-417B-4B6F-8789-AA91CAFEF13B}" type="presParOf" srcId="{9234CAA1-9B30-4F8D-BB0F-425BA62F0CE0}" destId="{1C6A7CDB-57C7-4453-BCD5-951C94E23B69}" srcOrd="0" destOrd="0" presId="urn:microsoft.com/office/officeart/2005/8/layout/vList2"/>
    <dgm:cxn modelId="{0A8EAE76-363C-450B-B86C-07FB0447E460}" type="presParOf" srcId="{9234CAA1-9B30-4F8D-BB0F-425BA62F0CE0}" destId="{7F084C14-68AF-4B4B-ABDC-512DDC4F4FD1}" srcOrd="1" destOrd="0" presId="urn:microsoft.com/office/officeart/2005/8/layout/vList2"/>
    <dgm:cxn modelId="{FFA6F58C-8AF7-40DF-9ED8-B93C53FBE476}" type="presParOf" srcId="{9234CAA1-9B30-4F8D-BB0F-425BA62F0CE0}" destId="{51ADAAD5-C75A-4822-B4B4-B8E98390066C}" srcOrd="2" destOrd="0" presId="urn:microsoft.com/office/officeart/2005/8/layout/vList2"/>
    <dgm:cxn modelId="{35EFD419-00A6-436C-A3F6-880468498CBE}" type="presParOf" srcId="{9234CAA1-9B30-4F8D-BB0F-425BA62F0CE0}" destId="{98A198E9-C9AF-47B1-8FE9-2F96CBBFBC05}" srcOrd="3" destOrd="0" presId="urn:microsoft.com/office/officeart/2005/8/layout/vList2"/>
    <dgm:cxn modelId="{3CAF0A1B-68AE-4C75-8B31-A6C2F8C6B506}" type="presParOf" srcId="{9234CAA1-9B30-4F8D-BB0F-425BA62F0CE0}" destId="{C52218C1-AC3E-43E7-A7E3-4959568BDFEB}" srcOrd="4" destOrd="0" presId="urn:microsoft.com/office/officeart/2005/8/layout/vList2"/>
    <dgm:cxn modelId="{A43B1C2F-9D2C-4D65-84A5-E4816DA7B7C6}" type="presParOf" srcId="{9234CAA1-9B30-4F8D-BB0F-425BA62F0CE0}" destId="{2CD0E116-EA49-42F8-B731-B3B226C5271C}" srcOrd="5" destOrd="0" presId="urn:microsoft.com/office/officeart/2005/8/layout/vList2"/>
    <dgm:cxn modelId="{8095A672-D090-48AD-8D8B-E20EB3E22B34}" type="presParOf" srcId="{9234CAA1-9B30-4F8D-BB0F-425BA62F0CE0}" destId="{A2728F03-B8C7-44CE-B331-C100F6C6CD5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5554102-FC0C-4434-9125-904490BD0964}">
      <dgm:prSet/>
      <dgm:spPr/>
      <dgm:t>
        <a:bodyPr/>
        <a:lstStyle/>
        <a:p>
          <a:r>
            <a:rPr lang="en-US" dirty="0"/>
            <a:t>As the little WTO has made little progress is setting new rules for Digital Trade, regional trade agreements have filled some of these gaps</a:t>
          </a:r>
        </a:p>
      </dgm:t>
    </dgm:pt>
    <dgm:pt modelId="{F08A5AAC-E35B-4E9B-B715-92157D346827}" type="parTrans" cxnId="{196E2CAE-8785-4ADE-AF68-CFD7850081FA}">
      <dgm:prSet/>
      <dgm:spPr/>
      <dgm:t>
        <a:bodyPr/>
        <a:lstStyle/>
        <a:p>
          <a:endParaRPr lang="en-US"/>
        </a:p>
      </dgm:t>
    </dgm:pt>
    <dgm:pt modelId="{D1820268-C07D-4445-AC4B-56CBFD24626C}" type="sibTrans" cxnId="{196E2CAE-8785-4ADE-AF68-CFD7850081FA}">
      <dgm:prSet/>
      <dgm:spPr/>
      <dgm:t>
        <a:bodyPr/>
        <a:lstStyle/>
        <a:p>
          <a:endParaRPr lang="en-US"/>
        </a:p>
      </dgm:t>
    </dgm:pt>
    <dgm:pt modelId="{051A197C-02A4-4A4B-A73C-F1C63CC64D11}">
      <dgm:prSet/>
      <dgm:spPr/>
      <dgm:t>
        <a:bodyPr/>
        <a:lstStyle/>
        <a:p>
          <a:r>
            <a:rPr lang="en-US" dirty="0"/>
            <a:t>When the US-Canada-Mexico (NAFTA) agreement was revised (now “USMCA) provisions/rules for Digital Trade were included.</a:t>
          </a:r>
        </a:p>
      </dgm:t>
    </dgm:pt>
    <dgm:pt modelId="{0D28150A-EA79-494F-92BB-07109C0BC5E3}" type="parTrans" cxnId="{F1EAF82B-E2B0-4654-B92E-751441E4B858}">
      <dgm:prSet/>
      <dgm:spPr/>
      <dgm:t>
        <a:bodyPr/>
        <a:lstStyle/>
        <a:p>
          <a:endParaRPr lang="en-US"/>
        </a:p>
      </dgm:t>
    </dgm:pt>
    <dgm:pt modelId="{0DBBB7EF-4A68-48B0-BD6C-EB7C0FCECC82}" type="sibTrans" cxnId="{F1EAF82B-E2B0-4654-B92E-751441E4B858}">
      <dgm:prSet/>
      <dgm:spPr/>
      <dgm:t>
        <a:bodyPr/>
        <a:lstStyle/>
        <a:p>
          <a:endParaRPr lang="en-US"/>
        </a:p>
      </dgm:t>
    </dgm:pt>
    <dgm:pt modelId="{DD1F6D30-983D-4AE9-BC18-E67A0E645A4C}">
      <dgm:prSet/>
      <dgm:spPr/>
      <dgm:t>
        <a:bodyPr/>
        <a:lstStyle/>
        <a:p>
          <a:r>
            <a:rPr lang="en-US" dirty="0"/>
            <a:t>CP-TPP also has provisions on digital trade, specifically on (free) e-commerce and (freedom from) data localization requirements</a:t>
          </a:r>
        </a:p>
      </dgm:t>
    </dgm:pt>
    <dgm:pt modelId="{49D442D1-7E51-44DF-BB7E-DA789430273E}" type="parTrans" cxnId="{BFA0E1E0-03A9-4CCF-87D5-BB1F1DF191B5}">
      <dgm:prSet/>
      <dgm:spPr/>
      <dgm:t>
        <a:bodyPr/>
        <a:lstStyle/>
        <a:p>
          <a:endParaRPr lang="en-US"/>
        </a:p>
      </dgm:t>
    </dgm:pt>
    <dgm:pt modelId="{12328D84-F0AE-4CDA-8ACC-AF49DD4B01BC}" type="sibTrans" cxnId="{BFA0E1E0-03A9-4CCF-87D5-BB1F1DF191B5}">
      <dgm:prSet/>
      <dgm:spPr/>
      <dgm:t>
        <a:bodyPr/>
        <a:lstStyle/>
        <a:p>
          <a:endParaRPr lang="en-US"/>
        </a:p>
      </dgm:t>
    </dgm:pt>
    <dgm:pt modelId="{B1F9E1A0-BC66-4930-BDC7-E47A941C0D45}">
      <dgm:prSet/>
      <dgm:spPr/>
      <dgm:t>
        <a:bodyPr/>
        <a:lstStyle/>
        <a:p>
          <a:r>
            <a:rPr lang="en-US" dirty="0"/>
            <a:t>The recent US-Japan trade agreement also includes some digital trade provisions. The EU also has its own digital trade rules, which are sometimes at odds with the US (and often at odds </a:t>
          </a:r>
          <a:r>
            <a:rPr lang="en-US" dirty="0" err="1"/>
            <a:t>wth</a:t>
          </a:r>
          <a:r>
            <a:rPr lang="en-US" dirty="0"/>
            <a:t> China, Russia, etc.)</a:t>
          </a:r>
        </a:p>
      </dgm:t>
    </dgm:pt>
    <dgm:pt modelId="{A6B431C2-5367-42F7-9C47-A7532C82D54F}" type="parTrans" cxnId="{00706CBE-D933-4FB2-994F-9D002825474F}">
      <dgm:prSet/>
      <dgm:spPr/>
      <dgm:t>
        <a:bodyPr/>
        <a:lstStyle/>
        <a:p>
          <a:endParaRPr lang="en-US"/>
        </a:p>
      </dgm:t>
    </dgm:pt>
    <dgm:pt modelId="{21BF05D4-1EBC-4B88-8921-9830381FFB47}" type="sibTrans" cxnId="{00706CBE-D933-4FB2-994F-9D002825474F}">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1C6A7CDB-57C7-4453-BCD5-951C94E23B69}" type="pres">
      <dgm:prSet presAssocID="{E5554102-FC0C-4434-9125-904490BD0964}" presName="parentText" presStyleLbl="node1" presStyleIdx="0" presStyleCnt="4" custLinFactY="2185" custLinFactNeighborX="-1775" custLinFactNeighborY="100000">
        <dgm:presLayoutVars>
          <dgm:chMax val="0"/>
          <dgm:bulletEnabled val="1"/>
        </dgm:presLayoutVars>
      </dgm:prSet>
      <dgm:spPr/>
    </dgm:pt>
    <dgm:pt modelId="{7F084C14-68AF-4B4B-ABDC-512DDC4F4FD1}" type="pres">
      <dgm:prSet presAssocID="{D1820268-C07D-4445-AC4B-56CBFD24626C}" presName="spacer" presStyleCnt="0"/>
      <dgm:spPr/>
    </dgm:pt>
    <dgm:pt modelId="{51ADAAD5-C75A-4822-B4B4-B8E98390066C}" type="pres">
      <dgm:prSet presAssocID="{051A197C-02A4-4A4B-A73C-F1C63CC64D11}" presName="parentText" presStyleLbl="node1" presStyleIdx="1" presStyleCnt="4" custLinFactY="-528" custLinFactNeighborY="-100000">
        <dgm:presLayoutVars>
          <dgm:chMax val="0"/>
          <dgm:bulletEnabled val="1"/>
        </dgm:presLayoutVars>
      </dgm:prSet>
      <dgm:spPr/>
    </dgm:pt>
    <dgm:pt modelId="{98A198E9-C9AF-47B1-8FE9-2F96CBBFBC05}" type="pres">
      <dgm:prSet presAssocID="{0DBBB7EF-4A68-48B0-BD6C-EB7C0FCECC82}" presName="spacer" presStyleCnt="0"/>
      <dgm:spPr/>
    </dgm:pt>
    <dgm:pt modelId="{C52218C1-AC3E-43E7-A7E3-4959568BDFEB}" type="pres">
      <dgm:prSet presAssocID="{B1F9E1A0-BC66-4930-BDC7-E47A941C0D45}" presName="parentText" presStyleLbl="node1" presStyleIdx="2" presStyleCnt="4">
        <dgm:presLayoutVars>
          <dgm:chMax val="0"/>
          <dgm:bulletEnabled val="1"/>
        </dgm:presLayoutVars>
      </dgm:prSet>
      <dgm:spPr/>
    </dgm:pt>
    <dgm:pt modelId="{2CD0E116-EA49-42F8-B731-B3B226C5271C}" type="pres">
      <dgm:prSet presAssocID="{21BF05D4-1EBC-4B88-8921-9830381FFB47}" presName="spacer" presStyleCnt="0"/>
      <dgm:spPr/>
    </dgm:pt>
    <dgm:pt modelId="{A2728F03-B8C7-44CE-B331-C100F6C6CD50}" type="pres">
      <dgm:prSet presAssocID="{DD1F6D30-983D-4AE9-BC18-E67A0E645A4C}" presName="parentText" presStyleLbl="node1" presStyleIdx="3" presStyleCnt="4">
        <dgm:presLayoutVars>
          <dgm:chMax val="0"/>
          <dgm:bulletEnabled val="1"/>
        </dgm:presLayoutVars>
      </dgm:prSet>
      <dgm:spPr/>
    </dgm:pt>
  </dgm:ptLst>
  <dgm:cxnLst>
    <dgm:cxn modelId="{F1EAF82B-E2B0-4654-B92E-751441E4B858}" srcId="{2BF9AA74-E939-46C6-9787-02324711219B}" destId="{051A197C-02A4-4A4B-A73C-F1C63CC64D11}" srcOrd="1" destOrd="0" parTransId="{0D28150A-EA79-494F-92BB-07109C0BC5E3}" sibTransId="{0DBBB7EF-4A68-48B0-BD6C-EB7C0FCECC82}"/>
    <dgm:cxn modelId="{43D64D4C-D3F9-42FC-BB7F-CEC1B51031BA}" type="presOf" srcId="{DD1F6D30-983D-4AE9-BC18-E67A0E645A4C}" destId="{A2728F03-B8C7-44CE-B331-C100F6C6CD50}" srcOrd="0" destOrd="0" presId="urn:microsoft.com/office/officeart/2005/8/layout/vList2"/>
    <dgm:cxn modelId="{5D271B72-4F7D-4C20-894D-1E797FE3F989}" type="presOf" srcId="{B1F9E1A0-BC66-4930-BDC7-E47A941C0D45}" destId="{C52218C1-AC3E-43E7-A7E3-4959568BDFEB}" srcOrd="0" destOrd="0" presId="urn:microsoft.com/office/officeart/2005/8/layout/vList2"/>
    <dgm:cxn modelId="{69327C5A-EB6E-4B31-BEAC-B8790F711F53}" type="presOf" srcId="{2BF9AA74-E939-46C6-9787-02324711219B}" destId="{9234CAA1-9B30-4F8D-BB0F-425BA62F0CE0}" srcOrd="0" destOrd="0" presId="urn:microsoft.com/office/officeart/2005/8/layout/vList2"/>
    <dgm:cxn modelId="{BD1BC387-3FC9-433D-B077-2F2E82857D18}" type="presOf" srcId="{051A197C-02A4-4A4B-A73C-F1C63CC64D11}" destId="{51ADAAD5-C75A-4822-B4B4-B8E98390066C}" srcOrd="0" destOrd="0" presId="urn:microsoft.com/office/officeart/2005/8/layout/vList2"/>
    <dgm:cxn modelId="{196E2CAE-8785-4ADE-AF68-CFD7850081FA}" srcId="{2BF9AA74-E939-46C6-9787-02324711219B}" destId="{E5554102-FC0C-4434-9125-904490BD0964}" srcOrd="0" destOrd="0" parTransId="{F08A5AAC-E35B-4E9B-B715-92157D346827}" sibTransId="{D1820268-C07D-4445-AC4B-56CBFD24626C}"/>
    <dgm:cxn modelId="{00706CBE-D933-4FB2-994F-9D002825474F}" srcId="{2BF9AA74-E939-46C6-9787-02324711219B}" destId="{B1F9E1A0-BC66-4930-BDC7-E47A941C0D45}" srcOrd="2" destOrd="0" parTransId="{A6B431C2-5367-42F7-9C47-A7532C82D54F}" sibTransId="{21BF05D4-1EBC-4B88-8921-9830381FFB47}"/>
    <dgm:cxn modelId="{BFA0E1E0-03A9-4CCF-87D5-BB1F1DF191B5}" srcId="{2BF9AA74-E939-46C6-9787-02324711219B}" destId="{DD1F6D30-983D-4AE9-BC18-E67A0E645A4C}" srcOrd="3" destOrd="0" parTransId="{49D442D1-7E51-44DF-BB7E-DA789430273E}" sibTransId="{12328D84-F0AE-4CDA-8ACC-AF49DD4B01BC}"/>
    <dgm:cxn modelId="{44283FF8-1B5E-45F0-ADBE-2343ED847583}" type="presOf" srcId="{E5554102-FC0C-4434-9125-904490BD0964}" destId="{1C6A7CDB-57C7-4453-BCD5-951C94E23B69}" srcOrd="0" destOrd="0" presId="urn:microsoft.com/office/officeart/2005/8/layout/vList2"/>
    <dgm:cxn modelId="{2A270246-417B-4B6F-8789-AA91CAFEF13B}" type="presParOf" srcId="{9234CAA1-9B30-4F8D-BB0F-425BA62F0CE0}" destId="{1C6A7CDB-57C7-4453-BCD5-951C94E23B69}" srcOrd="0" destOrd="0" presId="urn:microsoft.com/office/officeart/2005/8/layout/vList2"/>
    <dgm:cxn modelId="{0A8EAE76-363C-450B-B86C-07FB0447E460}" type="presParOf" srcId="{9234CAA1-9B30-4F8D-BB0F-425BA62F0CE0}" destId="{7F084C14-68AF-4B4B-ABDC-512DDC4F4FD1}" srcOrd="1" destOrd="0" presId="urn:microsoft.com/office/officeart/2005/8/layout/vList2"/>
    <dgm:cxn modelId="{FFA6F58C-8AF7-40DF-9ED8-B93C53FBE476}" type="presParOf" srcId="{9234CAA1-9B30-4F8D-BB0F-425BA62F0CE0}" destId="{51ADAAD5-C75A-4822-B4B4-B8E98390066C}" srcOrd="2" destOrd="0" presId="urn:microsoft.com/office/officeart/2005/8/layout/vList2"/>
    <dgm:cxn modelId="{35EFD419-00A6-436C-A3F6-880468498CBE}" type="presParOf" srcId="{9234CAA1-9B30-4F8D-BB0F-425BA62F0CE0}" destId="{98A198E9-C9AF-47B1-8FE9-2F96CBBFBC05}" srcOrd="3" destOrd="0" presId="urn:microsoft.com/office/officeart/2005/8/layout/vList2"/>
    <dgm:cxn modelId="{3CAF0A1B-68AE-4C75-8B31-A6C2F8C6B506}" type="presParOf" srcId="{9234CAA1-9B30-4F8D-BB0F-425BA62F0CE0}" destId="{C52218C1-AC3E-43E7-A7E3-4959568BDFEB}" srcOrd="4" destOrd="0" presId="urn:microsoft.com/office/officeart/2005/8/layout/vList2"/>
    <dgm:cxn modelId="{A43B1C2F-9D2C-4D65-84A5-E4816DA7B7C6}" type="presParOf" srcId="{9234CAA1-9B30-4F8D-BB0F-425BA62F0CE0}" destId="{2CD0E116-EA49-42F8-B731-B3B226C5271C}" srcOrd="5" destOrd="0" presId="urn:microsoft.com/office/officeart/2005/8/layout/vList2"/>
    <dgm:cxn modelId="{8095A672-D090-48AD-8D8B-E20EB3E22B34}" type="presParOf" srcId="{9234CAA1-9B30-4F8D-BB0F-425BA62F0CE0}" destId="{A2728F03-B8C7-44CE-B331-C100F6C6CD5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5554102-FC0C-4434-9125-904490BD0964}">
      <dgm:prSet/>
      <dgm:spPr/>
      <dgm:t>
        <a:bodyPr/>
        <a:lstStyle/>
        <a:p>
          <a:r>
            <a:rPr lang="en-US" dirty="0"/>
            <a:t>RCEP also has rules for e-commerce which are very similar to those of CP-TPP</a:t>
          </a:r>
        </a:p>
      </dgm:t>
    </dgm:pt>
    <dgm:pt modelId="{F08A5AAC-E35B-4E9B-B715-92157D346827}" type="parTrans" cxnId="{196E2CAE-8785-4ADE-AF68-CFD7850081FA}">
      <dgm:prSet/>
      <dgm:spPr/>
      <dgm:t>
        <a:bodyPr/>
        <a:lstStyle/>
        <a:p>
          <a:endParaRPr lang="en-US"/>
        </a:p>
      </dgm:t>
    </dgm:pt>
    <dgm:pt modelId="{D1820268-C07D-4445-AC4B-56CBFD24626C}" type="sibTrans" cxnId="{196E2CAE-8785-4ADE-AF68-CFD7850081FA}">
      <dgm:prSet/>
      <dgm:spPr/>
      <dgm:t>
        <a:bodyPr/>
        <a:lstStyle/>
        <a:p>
          <a:endParaRPr lang="en-US"/>
        </a:p>
      </dgm:t>
    </dgm:pt>
    <dgm:pt modelId="{051A197C-02A4-4A4B-A73C-F1C63CC64D11}">
      <dgm:prSet/>
      <dgm:spPr/>
      <dgm:t>
        <a:bodyPr/>
        <a:lstStyle/>
        <a:p>
          <a:r>
            <a:rPr lang="en-US" dirty="0"/>
            <a:t>However, </a:t>
          </a:r>
          <a:r>
            <a:rPr lang="en-US" b="0" i="0" dirty="0"/>
            <a:t>RCEP and the CPTPP differ substantially on provisions concerning computing facilities, cross-border transfer of data, and source code. In general, CPTPP is more free and also more comprehensive than RCEP in this regard (and many others.)</a:t>
          </a:r>
          <a:endParaRPr lang="en-US" dirty="0"/>
        </a:p>
      </dgm:t>
    </dgm:pt>
    <dgm:pt modelId="{0D28150A-EA79-494F-92BB-07109C0BC5E3}" type="parTrans" cxnId="{F1EAF82B-E2B0-4654-B92E-751441E4B858}">
      <dgm:prSet/>
      <dgm:spPr/>
      <dgm:t>
        <a:bodyPr/>
        <a:lstStyle/>
        <a:p>
          <a:endParaRPr lang="en-US"/>
        </a:p>
      </dgm:t>
    </dgm:pt>
    <dgm:pt modelId="{0DBBB7EF-4A68-48B0-BD6C-EB7C0FCECC82}" type="sibTrans" cxnId="{F1EAF82B-E2B0-4654-B92E-751441E4B858}">
      <dgm:prSet/>
      <dgm:spPr/>
      <dgm:t>
        <a:bodyPr/>
        <a:lstStyle/>
        <a:p>
          <a:endParaRPr lang="en-US"/>
        </a:p>
      </dgm:t>
    </dgm:pt>
    <dgm:pt modelId="{DD1F6D30-983D-4AE9-BC18-E67A0E645A4C}">
      <dgm:prSet/>
      <dgm:spPr/>
      <dgm:t>
        <a:bodyPr/>
        <a:lstStyle/>
        <a:p>
          <a:r>
            <a:rPr lang="en-US" dirty="0"/>
            <a:t>President Biden is discussing a possible Digital Agreement with India. If successful. This could help move the world into a US/EU/Japan style digital trade regime, rather than one dominated by the “rules” of RCEP (China.)</a:t>
          </a:r>
        </a:p>
        <a:p>
          <a:r>
            <a:rPr lang="en-US" dirty="0"/>
            <a:t>Of course, many countries still do not and will not follow the rules and enforcement will always be an issue.</a:t>
          </a:r>
        </a:p>
      </dgm:t>
    </dgm:pt>
    <dgm:pt modelId="{49D442D1-7E51-44DF-BB7E-DA789430273E}" type="parTrans" cxnId="{BFA0E1E0-03A9-4CCF-87D5-BB1F1DF191B5}">
      <dgm:prSet/>
      <dgm:spPr/>
      <dgm:t>
        <a:bodyPr/>
        <a:lstStyle/>
        <a:p>
          <a:endParaRPr lang="en-US"/>
        </a:p>
      </dgm:t>
    </dgm:pt>
    <dgm:pt modelId="{12328D84-F0AE-4CDA-8ACC-AF49DD4B01BC}" type="sibTrans" cxnId="{BFA0E1E0-03A9-4CCF-87D5-BB1F1DF191B5}">
      <dgm:prSet/>
      <dgm:spPr/>
      <dgm:t>
        <a:bodyPr/>
        <a:lstStyle/>
        <a:p>
          <a:endParaRPr lang="en-US"/>
        </a:p>
      </dgm:t>
    </dgm:pt>
    <dgm:pt modelId="{B1F9E1A0-BC66-4930-BDC7-E47A941C0D45}">
      <dgm:prSet/>
      <dgm:spPr/>
      <dgm:t>
        <a:bodyPr/>
        <a:lstStyle/>
        <a:p>
          <a:r>
            <a:rPr lang="en-US" dirty="0"/>
            <a:t>Increasingly, there are many other bilateral agreements which are including digital trade provisions, many of which are more comprehensive than what is contained in CP-TPP. (For example, Singapore, Chile and NZ “Digital Economy Partnership Agreement (DEPA) Signed in 2020.</a:t>
          </a:r>
        </a:p>
      </dgm:t>
    </dgm:pt>
    <dgm:pt modelId="{A6B431C2-5367-42F7-9C47-A7532C82D54F}" type="parTrans" cxnId="{00706CBE-D933-4FB2-994F-9D002825474F}">
      <dgm:prSet/>
      <dgm:spPr/>
      <dgm:t>
        <a:bodyPr/>
        <a:lstStyle/>
        <a:p>
          <a:endParaRPr lang="en-US"/>
        </a:p>
      </dgm:t>
    </dgm:pt>
    <dgm:pt modelId="{21BF05D4-1EBC-4B88-8921-9830381FFB47}" type="sibTrans" cxnId="{00706CBE-D933-4FB2-994F-9D002825474F}">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1C6A7CDB-57C7-4453-BCD5-951C94E23B69}" type="pres">
      <dgm:prSet presAssocID="{E5554102-FC0C-4434-9125-904490BD0964}" presName="parentText" presStyleLbl="node1" presStyleIdx="0" presStyleCnt="4" custLinFactY="2185" custLinFactNeighborX="-1775" custLinFactNeighborY="100000">
        <dgm:presLayoutVars>
          <dgm:chMax val="0"/>
          <dgm:bulletEnabled val="1"/>
        </dgm:presLayoutVars>
      </dgm:prSet>
      <dgm:spPr/>
    </dgm:pt>
    <dgm:pt modelId="{7F084C14-68AF-4B4B-ABDC-512DDC4F4FD1}" type="pres">
      <dgm:prSet presAssocID="{D1820268-C07D-4445-AC4B-56CBFD24626C}" presName="spacer" presStyleCnt="0"/>
      <dgm:spPr/>
    </dgm:pt>
    <dgm:pt modelId="{51ADAAD5-C75A-4822-B4B4-B8E98390066C}" type="pres">
      <dgm:prSet presAssocID="{051A197C-02A4-4A4B-A73C-F1C63CC64D11}" presName="parentText" presStyleLbl="node1" presStyleIdx="1" presStyleCnt="4" custLinFactY="-528" custLinFactNeighborY="-100000">
        <dgm:presLayoutVars>
          <dgm:chMax val="0"/>
          <dgm:bulletEnabled val="1"/>
        </dgm:presLayoutVars>
      </dgm:prSet>
      <dgm:spPr/>
    </dgm:pt>
    <dgm:pt modelId="{98A198E9-C9AF-47B1-8FE9-2F96CBBFBC05}" type="pres">
      <dgm:prSet presAssocID="{0DBBB7EF-4A68-48B0-BD6C-EB7C0FCECC82}" presName="spacer" presStyleCnt="0"/>
      <dgm:spPr/>
    </dgm:pt>
    <dgm:pt modelId="{C52218C1-AC3E-43E7-A7E3-4959568BDFEB}" type="pres">
      <dgm:prSet presAssocID="{B1F9E1A0-BC66-4930-BDC7-E47A941C0D45}" presName="parentText" presStyleLbl="node1" presStyleIdx="2" presStyleCnt="4">
        <dgm:presLayoutVars>
          <dgm:chMax val="0"/>
          <dgm:bulletEnabled val="1"/>
        </dgm:presLayoutVars>
      </dgm:prSet>
      <dgm:spPr/>
    </dgm:pt>
    <dgm:pt modelId="{2CD0E116-EA49-42F8-B731-B3B226C5271C}" type="pres">
      <dgm:prSet presAssocID="{21BF05D4-1EBC-4B88-8921-9830381FFB47}" presName="spacer" presStyleCnt="0"/>
      <dgm:spPr/>
    </dgm:pt>
    <dgm:pt modelId="{A2728F03-B8C7-44CE-B331-C100F6C6CD50}" type="pres">
      <dgm:prSet presAssocID="{DD1F6D30-983D-4AE9-BC18-E67A0E645A4C}" presName="parentText" presStyleLbl="node1" presStyleIdx="3" presStyleCnt="4">
        <dgm:presLayoutVars>
          <dgm:chMax val="0"/>
          <dgm:bulletEnabled val="1"/>
        </dgm:presLayoutVars>
      </dgm:prSet>
      <dgm:spPr/>
    </dgm:pt>
  </dgm:ptLst>
  <dgm:cxnLst>
    <dgm:cxn modelId="{F1EAF82B-E2B0-4654-B92E-751441E4B858}" srcId="{2BF9AA74-E939-46C6-9787-02324711219B}" destId="{051A197C-02A4-4A4B-A73C-F1C63CC64D11}" srcOrd="1" destOrd="0" parTransId="{0D28150A-EA79-494F-92BB-07109C0BC5E3}" sibTransId="{0DBBB7EF-4A68-48B0-BD6C-EB7C0FCECC82}"/>
    <dgm:cxn modelId="{43D64D4C-D3F9-42FC-BB7F-CEC1B51031BA}" type="presOf" srcId="{DD1F6D30-983D-4AE9-BC18-E67A0E645A4C}" destId="{A2728F03-B8C7-44CE-B331-C100F6C6CD50}" srcOrd="0" destOrd="0" presId="urn:microsoft.com/office/officeart/2005/8/layout/vList2"/>
    <dgm:cxn modelId="{5D271B72-4F7D-4C20-894D-1E797FE3F989}" type="presOf" srcId="{B1F9E1A0-BC66-4930-BDC7-E47A941C0D45}" destId="{C52218C1-AC3E-43E7-A7E3-4959568BDFEB}" srcOrd="0" destOrd="0" presId="urn:microsoft.com/office/officeart/2005/8/layout/vList2"/>
    <dgm:cxn modelId="{69327C5A-EB6E-4B31-BEAC-B8790F711F53}" type="presOf" srcId="{2BF9AA74-E939-46C6-9787-02324711219B}" destId="{9234CAA1-9B30-4F8D-BB0F-425BA62F0CE0}" srcOrd="0" destOrd="0" presId="urn:microsoft.com/office/officeart/2005/8/layout/vList2"/>
    <dgm:cxn modelId="{BD1BC387-3FC9-433D-B077-2F2E82857D18}" type="presOf" srcId="{051A197C-02A4-4A4B-A73C-F1C63CC64D11}" destId="{51ADAAD5-C75A-4822-B4B4-B8E98390066C}" srcOrd="0" destOrd="0" presId="urn:microsoft.com/office/officeart/2005/8/layout/vList2"/>
    <dgm:cxn modelId="{196E2CAE-8785-4ADE-AF68-CFD7850081FA}" srcId="{2BF9AA74-E939-46C6-9787-02324711219B}" destId="{E5554102-FC0C-4434-9125-904490BD0964}" srcOrd="0" destOrd="0" parTransId="{F08A5AAC-E35B-4E9B-B715-92157D346827}" sibTransId="{D1820268-C07D-4445-AC4B-56CBFD24626C}"/>
    <dgm:cxn modelId="{00706CBE-D933-4FB2-994F-9D002825474F}" srcId="{2BF9AA74-E939-46C6-9787-02324711219B}" destId="{B1F9E1A0-BC66-4930-BDC7-E47A941C0D45}" srcOrd="2" destOrd="0" parTransId="{A6B431C2-5367-42F7-9C47-A7532C82D54F}" sibTransId="{21BF05D4-1EBC-4B88-8921-9830381FFB47}"/>
    <dgm:cxn modelId="{BFA0E1E0-03A9-4CCF-87D5-BB1F1DF191B5}" srcId="{2BF9AA74-E939-46C6-9787-02324711219B}" destId="{DD1F6D30-983D-4AE9-BC18-E67A0E645A4C}" srcOrd="3" destOrd="0" parTransId="{49D442D1-7E51-44DF-BB7E-DA789430273E}" sibTransId="{12328D84-F0AE-4CDA-8ACC-AF49DD4B01BC}"/>
    <dgm:cxn modelId="{44283FF8-1B5E-45F0-ADBE-2343ED847583}" type="presOf" srcId="{E5554102-FC0C-4434-9125-904490BD0964}" destId="{1C6A7CDB-57C7-4453-BCD5-951C94E23B69}" srcOrd="0" destOrd="0" presId="urn:microsoft.com/office/officeart/2005/8/layout/vList2"/>
    <dgm:cxn modelId="{2A270246-417B-4B6F-8789-AA91CAFEF13B}" type="presParOf" srcId="{9234CAA1-9B30-4F8D-BB0F-425BA62F0CE0}" destId="{1C6A7CDB-57C7-4453-BCD5-951C94E23B69}" srcOrd="0" destOrd="0" presId="urn:microsoft.com/office/officeart/2005/8/layout/vList2"/>
    <dgm:cxn modelId="{0A8EAE76-363C-450B-B86C-07FB0447E460}" type="presParOf" srcId="{9234CAA1-9B30-4F8D-BB0F-425BA62F0CE0}" destId="{7F084C14-68AF-4B4B-ABDC-512DDC4F4FD1}" srcOrd="1" destOrd="0" presId="urn:microsoft.com/office/officeart/2005/8/layout/vList2"/>
    <dgm:cxn modelId="{FFA6F58C-8AF7-40DF-9ED8-B93C53FBE476}" type="presParOf" srcId="{9234CAA1-9B30-4F8D-BB0F-425BA62F0CE0}" destId="{51ADAAD5-C75A-4822-B4B4-B8E98390066C}" srcOrd="2" destOrd="0" presId="urn:microsoft.com/office/officeart/2005/8/layout/vList2"/>
    <dgm:cxn modelId="{35EFD419-00A6-436C-A3F6-880468498CBE}" type="presParOf" srcId="{9234CAA1-9B30-4F8D-BB0F-425BA62F0CE0}" destId="{98A198E9-C9AF-47B1-8FE9-2F96CBBFBC05}" srcOrd="3" destOrd="0" presId="urn:microsoft.com/office/officeart/2005/8/layout/vList2"/>
    <dgm:cxn modelId="{3CAF0A1B-68AE-4C75-8B31-A6C2F8C6B506}" type="presParOf" srcId="{9234CAA1-9B30-4F8D-BB0F-425BA62F0CE0}" destId="{C52218C1-AC3E-43E7-A7E3-4959568BDFEB}" srcOrd="4" destOrd="0" presId="urn:microsoft.com/office/officeart/2005/8/layout/vList2"/>
    <dgm:cxn modelId="{A43B1C2F-9D2C-4D65-84A5-E4816DA7B7C6}" type="presParOf" srcId="{9234CAA1-9B30-4F8D-BB0F-425BA62F0CE0}" destId="{2CD0E116-EA49-42F8-B731-B3B226C5271C}" srcOrd="5" destOrd="0" presId="urn:microsoft.com/office/officeart/2005/8/layout/vList2"/>
    <dgm:cxn modelId="{8095A672-D090-48AD-8D8B-E20EB3E22B34}" type="presParOf" srcId="{9234CAA1-9B30-4F8D-BB0F-425BA62F0CE0}" destId="{A2728F03-B8C7-44CE-B331-C100F6C6CD5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859B5FE8-A18B-4FFB-A4C6-9A41DAE5F84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E30D8E9-CADA-486A-85E8-F2A81E685005}">
      <dgm:prSet/>
      <dgm:spPr/>
      <dgm:t>
        <a:bodyPr/>
        <a:lstStyle/>
        <a:p>
          <a:r>
            <a:rPr lang="en-US" dirty="0"/>
            <a:t>Takeaway 1: World trade in GOODS is quite open and free, even, increasingly in emerging markets.</a:t>
          </a:r>
        </a:p>
      </dgm:t>
    </dgm:pt>
    <dgm:pt modelId="{19FFF6CA-3015-4D1A-B552-6839B167B1B8}" type="parTrans" cxnId="{2FAF5C1B-89A4-45F5-9422-6494DB0F050A}">
      <dgm:prSet/>
      <dgm:spPr/>
      <dgm:t>
        <a:bodyPr/>
        <a:lstStyle/>
        <a:p>
          <a:endParaRPr lang="en-US"/>
        </a:p>
      </dgm:t>
    </dgm:pt>
    <dgm:pt modelId="{9F7B3FC7-7A6A-456A-A626-6BD92EBCEE09}" type="sibTrans" cxnId="{2FAF5C1B-89A4-45F5-9422-6494DB0F050A}">
      <dgm:prSet/>
      <dgm:spPr/>
      <dgm:t>
        <a:bodyPr/>
        <a:lstStyle/>
        <a:p>
          <a:endParaRPr lang="en-US"/>
        </a:p>
      </dgm:t>
    </dgm:pt>
    <dgm:pt modelId="{71F1FC5F-D21A-4437-B938-78FD0C76DB07}">
      <dgm:prSet/>
      <dgm:spPr/>
      <dgm:t>
        <a:bodyPr/>
        <a:lstStyle/>
        <a:p>
          <a:r>
            <a:rPr lang="en-US" dirty="0"/>
            <a:t>Takeaway 2: The recent Trump trade war still lingers, but it is expected to fade away, albeit slowly.</a:t>
          </a:r>
        </a:p>
      </dgm:t>
    </dgm:pt>
    <dgm:pt modelId="{1FAF5236-8027-4C7B-9541-99A4446EF6C2}" type="parTrans" cxnId="{82F4933A-19E3-4C86-B852-73FF1759835D}">
      <dgm:prSet/>
      <dgm:spPr/>
      <dgm:t>
        <a:bodyPr/>
        <a:lstStyle/>
        <a:p>
          <a:endParaRPr lang="en-US"/>
        </a:p>
      </dgm:t>
    </dgm:pt>
    <dgm:pt modelId="{6716DBA6-3966-4884-B119-285C9EB5598C}" type="sibTrans" cxnId="{82F4933A-19E3-4C86-B852-73FF1759835D}">
      <dgm:prSet/>
      <dgm:spPr/>
      <dgm:t>
        <a:bodyPr/>
        <a:lstStyle/>
        <a:p>
          <a:endParaRPr lang="en-US"/>
        </a:p>
      </dgm:t>
    </dgm:pt>
    <dgm:pt modelId="{5A25B589-B16C-4E00-9F5F-0B633576F59C}">
      <dgm:prSet/>
      <dgm:spPr/>
      <dgm:t>
        <a:bodyPr/>
        <a:lstStyle/>
        <a:p>
          <a:r>
            <a:rPr lang="en-US" dirty="0"/>
            <a:t>Takeaway 3: Trade in services and digital trade is growing as a share of world trade. This is a good thing.</a:t>
          </a:r>
        </a:p>
        <a:p>
          <a:endParaRPr lang="en-US" dirty="0"/>
        </a:p>
      </dgm:t>
    </dgm:pt>
    <dgm:pt modelId="{5E9A4CF0-AB9C-4B50-817C-F26862664069}" type="parTrans" cxnId="{A63C3488-D67C-436E-AF6D-57FD65975427}">
      <dgm:prSet/>
      <dgm:spPr/>
      <dgm:t>
        <a:bodyPr/>
        <a:lstStyle/>
        <a:p>
          <a:endParaRPr lang="en-US"/>
        </a:p>
      </dgm:t>
    </dgm:pt>
    <dgm:pt modelId="{32C389EA-1239-4613-B2AB-CDC5EA7FCB21}" type="sibTrans" cxnId="{A63C3488-D67C-436E-AF6D-57FD65975427}">
      <dgm:prSet/>
      <dgm:spPr/>
      <dgm:t>
        <a:bodyPr/>
        <a:lstStyle/>
        <a:p>
          <a:endParaRPr lang="en-US"/>
        </a:p>
      </dgm:t>
    </dgm:pt>
    <dgm:pt modelId="{999EBFB9-C732-4998-9FF2-0BA0ABB28E23}" type="pres">
      <dgm:prSet presAssocID="{859B5FE8-A18B-4FFB-A4C6-9A41DAE5F84E}" presName="linear" presStyleCnt="0">
        <dgm:presLayoutVars>
          <dgm:animLvl val="lvl"/>
          <dgm:resizeHandles val="exact"/>
        </dgm:presLayoutVars>
      </dgm:prSet>
      <dgm:spPr/>
    </dgm:pt>
    <dgm:pt modelId="{82956BD4-2D11-4776-BDEC-5788095C0F68}" type="pres">
      <dgm:prSet presAssocID="{DE30D8E9-CADA-486A-85E8-F2A81E685005}" presName="parentText" presStyleLbl="node1" presStyleIdx="0" presStyleCnt="3">
        <dgm:presLayoutVars>
          <dgm:chMax val="0"/>
          <dgm:bulletEnabled val="1"/>
        </dgm:presLayoutVars>
      </dgm:prSet>
      <dgm:spPr/>
    </dgm:pt>
    <dgm:pt modelId="{5237A467-B66B-472B-8F6C-24AAA77E7DB6}" type="pres">
      <dgm:prSet presAssocID="{9F7B3FC7-7A6A-456A-A626-6BD92EBCEE09}" presName="spacer" presStyleCnt="0"/>
      <dgm:spPr/>
    </dgm:pt>
    <dgm:pt modelId="{FAE36EEC-ABAA-4F1B-959C-4CAB8899E575}" type="pres">
      <dgm:prSet presAssocID="{71F1FC5F-D21A-4437-B938-78FD0C76DB07}" presName="parentText" presStyleLbl="node1" presStyleIdx="1" presStyleCnt="3">
        <dgm:presLayoutVars>
          <dgm:chMax val="0"/>
          <dgm:bulletEnabled val="1"/>
        </dgm:presLayoutVars>
      </dgm:prSet>
      <dgm:spPr/>
    </dgm:pt>
    <dgm:pt modelId="{5EEADCAB-AD34-4504-9F4A-494694CE62A6}" type="pres">
      <dgm:prSet presAssocID="{6716DBA6-3966-4884-B119-285C9EB5598C}" presName="spacer" presStyleCnt="0"/>
      <dgm:spPr/>
    </dgm:pt>
    <dgm:pt modelId="{18B695A8-5B91-4BD6-9433-46D06C6170A8}" type="pres">
      <dgm:prSet presAssocID="{5A25B589-B16C-4E00-9F5F-0B633576F59C}" presName="parentText" presStyleLbl="node1" presStyleIdx="2" presStyleCnt="3">
        <dgm:presLayoutVars>
          <dgm:chMax val="0"/>
          <dgm:bulletEnabled val="1"/>
        </dgm:presLayoutVars>
      </dgm:prSet>
      <dgm:spPr/>
    </dgm:pt>
  </dgm:ptLst>
  <dgm:cxnLst>
    <dgm:cxn modelId="{2FAF5C1B-89A4-45F5-9422-6494DB0F050A}" srcId="{859B5FE8-A18B-4FFB-A4C6-9A41DAE5F84E}" destId="{DE30D8E9-CADA-486A-85E8-F2A81E685005}" srcOrd="0" destOrd="0" parTransId="{19FFF6CA-3015-4D1A-B552-6839B167B1B8}" sibTransId="{9F7B3FC7-7A6A-456A-A626-6BD92EBCEE09}"/>
    <dgm:cxn modelId="{90D74C1B-8E7E-4AE6-89D0-E853B0385123}" type="presOf" srcId="{5A25B589-B16C-4E00-9F5F-0B633576F59C}" destId="{18B695A8-5B91-4BD6-9433-46D06C6170A8}" srcOrd="0" destOrd="0" presId="urn:microsoft.com/office/officeart/2005/8/layout/vList2"/>
    <dgm:cxn modelId="{BD653C26-C11E-4E27-960E-76A9341251CD}" type="presOf" srcId="{71F1FC5F-D21A-4437-B938-78FD0C76DB07}" destId="{FAE36EEC-ABAA-4F1B-959C-4CAB8899E575}" srcOrd="0" destOrd="0" presId="urn:microsoft.com/office/officeart/2005/8/layout/vList2"/>
    <dgm:cxn modelId="{82F4933A-19E3-4C86-B852-73FF1759835D}" srcId="{859B5FE8-A18B-4FFB-A4C6-9A41DAE5F84E}" destId="{71F1FC5F-D21A-4437-B938-78FD0C76DB07}" srcOrd="1" destOrd="0" parTransId="{1FAF5236-8027-4C7B-9541-99A4446EF6C2}" sibTransId="{6716DBA6-3966-4884-B119-285C9EB5598C}"/>
    <dgm:cxn modelId="{A63C3488-D67C-436E-AF6D-57FD65975427}" srcId="{859B5FE8-A18B-4FFB-A4C6-9A41DAE5F84E}" destId="{5A25B589-B16C-4E00-9F5F-0B633576F59C}" srcOrd="2" destOrd="0" parTransId="{5E9A4CF0-AB9C-4B50-817C-F26862664069}" sibTransId="{32C389EA-1239-4613-B2AB-CDC5EA7FCB21}"/>
    <dgm:cxn modelId="{B8A40CA0-F429-432F-B3EA-32ED3E7155AA}" type="presOf" srcId="{859B5FE8-A18B-4FFB-A4C6-9A41DAE5F84E}" destId="{999EBFB9-C732-4998-9FF2-0BA0ABB28E23}" srcOrd="0" destOrd="0" presId="urn:microsoft.com/office/officeart/2005/8/layout/vList2"/>
    <dgm:cxn modelId="{04A9D6A2-C89D-40C2-A603-A34D45AAC4A7}" type="presOf" srcId="{DE30D8E9-CADA-486A-85E8-F2A81E685005}" destId="{82956BD4-2D11-4776-BDEC-5788095C0F68}" srcOrd="0" destOrd="0" presId="urn:microsoft.com/office/officeart/2005/8/layout/vList2"/>
    <dgm:cxn modelId="{1FD5685B-35DA-460E-BB84-10109CB75C69}" type="presParOf" srcId="{999EBFB9-C732-4998-9FF2-0BA0ABB28E23}" destId="{82956BD4-2D11-4776-BDEC-5788095C0F68}" srcOrd="0" destOrd="0" presId="urn:microsoft.com/office/officeart/2005/8/layout/vList2"/>
    <dgm:cxn modelId="{50F3BA68-E5F7-4FF0-943E-1923E4710A97}" type="presParOf" srcId="{999EBFB9-C732-4998-9FF2-0BA0ABB28E23}" destId="{5237A467-B66B-472B-8F6C-24AAA77E7DB6}" srcOrd="1" destOrd="0" presId="urn:microsoft.com/office/officeart/2005/8/layout/vList2"/>
    <dgm:cxn modelId="{BBBA659D-F505-4BEE-B979-D92CC03923D1}" type="presParOf" srcId="{999EBFB9-C732-4998-9FF2-0BA0ABB28E23}" destId="{FAE36EEC-ABAA-4F1B-959C-4CAB8899E575}" srcOrd="2" destOrd="0" presId="urn:microsoft.com/office/officeart/2005/8/layout/vList2"/>
    <dgm:cxn modelId="{A2D5E1E2-21B3-4B04-8557-FDC726442E4D}" type="presParOf" srcId="{999EBFB9-C732-4998-9FF2-0BA0ABB28E23}" destId="{5EEADCAB-AD34-4504-9F4A-494694CE62A6}" srcOrd="3" destOrd="0" presId="urn:microsoft.com/office/officeart/2005/8/layout/vList2"/>
    <dgm:cxn modelId="{EC8EFCC3-5B9A-449F-8078-9F11621A74F5}" type="presParOf" srcId="{999EBFB9-C732-4998-9FF2-0BA0ABB28E23}" destId="{18B695A8-5B91-4BD6-9433-46D06C6170A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859B5FE8-A18B-4FFB-A4C6-9A41DAE5F84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E30D8E9-CADA-486A-85E8-F2A81E685005}">
      <dgm:prSet/>
      <dgm:spPr/>
      <dgm:t>
        <a:bodyPr/>
        <a:lstStyle/>
        <a:p>
          <a:r>
            <a:rPr lang="en-US" dirty="0"/>
            <a:t>Takeaway 4: But barriers to service and digital trade and numerous, growing and differ widely across countries.</a:t>
          </a:r>
        </a:p>
      </dgm:t>
    </dgm:pt>
    <dgm:pt modelId="{19FFF6CA-3015-4D1A-B552-6839B167B1B8}" type="parTrans" cxnId="{2FAF5C1B-89A4-45F5-9422-6494DB0F050A}">
      <dgm:prSet/>
      <dgm:spPr/>
      <dgm:t>
        <a:bodyPr/>
        <a:lstStyle/>
        <a:p>
          <a:endParaRPr lang="en-US"/>
        </a:p>
      </dgm:t>
    </dgm:pt>
    <dgm:pt modelId="{9F7B3FC7-7A6A-456A-A626-6BD92EBCEE09}" type="sibTrans" cxnId="{2FAF5C1B-89A4-45F5-9422-6494DB0F050A}">
      <dgm:prSet/>
      <dgm:spPr/>
      <dgm:t>
        <a:bodyPr/>
        <a:lstStyle/>
        <a:p>
          <a:endParaRPr lang="en-US"/>
        </a:p>
      </dgm:t>
    </dgm:pt>
    <dgm:pt modelId="{71F1FC5F-D21A-4437-B938-78FD0C76DB07}">
      <dgm:prSet/>
      <dgm:spPr/>
      <dgm:t>
        <a:bodyPr/>
        <a:lstStyle/>
        <a:p>
          <a:r>
            <a:rPr lang="en-US" dirty="0"/>
            <a:t>Takeaway 5: Because the WTO is essential stalled, the future of rules for digital trade is being written in regional, bilateral and multilateral trade agreements</a:t>
          </a:r>
        </a:p>
      </dgm:t>
    </dgm:pt>
    <dgm:pt modelId="{1FAF5236-8027-4C7B-9541-99A4446EF6C2}" type="parTrans" cxnId="{82F4933A-19E3-4C86-B852-73FF1759835D}">
      <dgm:prSet/>
      <dgm:spPr/>
      <dgm:t>
        <a:bodyPr/>
        <a:lstStyle/>
        <a:p>
          <a:endParaRPr lang="en-US"/>
        </a:p>
      </dgm:t>
    </dgm:pt>
    <dgm:pt modelId="{6716DBA6-3966-4884-B119-285C9EB5598C}" type="sibTrans" cxnId="{82F4933A-19E3-4C86-B852-73FF1759835D}">
      <dgm:prSet/>
      <dgm:spPr/>
      <dgm:t>
        <a:bodyPr/>
        <a:lstStyle/>
        <a:p>
          <a:endParaRPr lang="en-US"/>
        </a:p>
      </dgm:t>
    </dgm:pt>
    <dgm:pt modelId="{5A25B589-B16C-4E00-9F5F-0B633576F59C}">
      <dgm:prSet/>
      <dgm:spPr/>
      <dgm:t>
        <a:bodyPr/>
        <a:lstStyle/>
        <a:p>
          <a:r>
            <a:rPr lang="en-US" dirty="0"/>
            <a:t>Takeaway 6: From a tech firm point of view, it is their best interest to see the US/EU/Japan/Singapore models become more prevalent than the China model.</a:t>
          </a:r>
        </a:p>
        <a:p>
          <a:r>
            <a:rPr lang="en-US" dirty="0"/>
            <a:t>However, China hopes to join CP-TPP, so there is hope to find some agreement even with China, who is a country willing to negotiate on trade issues. </a:t>
          </a:r>
        </a:p>
        <a:p>
          <a:endParaRPr lang="en-US" dirty="0"/>
        </a:p>
      </dgm:t>
    </dgm:pt>
    <dgm:pt modelId="{5E9A4CF0-AB9C-4B50-817C-F26862664069}" type="parTrans" cxnId="{A63C3488-D67C-436E-AF6D-57FD65975427}">
      <dgm:prSet/>
      <dgm:spPr/>
      <dgm:t>
        <a:bodyPr/>
        <a:lstStyle/>
        <a:p>
          <a:endParaRPr lang="en-US"/>
        </a:p>
      </dgm:t>
    </dgm:pt>
    <dgm:pt modelId="{32C389EA-1239-4613-B2AB-CDC5EA7FCB21}" type="sibTrans" cxnId="{A63C3488-D67C-436E-AF6D-57FD65975427}">
      <dgm:prSet/>
      <dgm:spPr/>
      <dgm:t>
        <a:bodyPr/>
        <a:lstStyle/>
        <a:p>
          <a:endParaRPr lang="en-US"/>
        </a:p>
      </dgm:t>
    </dgm:pt>
    <dgm:pt modelId="{999EBFB9-C732-4998-9FF2-0BA0ABB28E23}" type="pres">
      <dgm:prSet presAssocID="{859B5FE8-A18B-4FFB-A4C6-9A41DAE5F84E}" presName="linear" presStyleCnt="0">
        <dgm:presLayoutVars>
          <dgm:animLvl val="lvl"/>
          <dgm:resizeHandles val="exact"/>
        </dgm:presLayoutVars>
      </dgm:prSet>
      <dgm:spPr/>
    </dgm:pt>
    <dgm:pt modelId="{82956BD4-2D11-4776-BDEC-5788095C0F68}" type="pres">
      <dgm:prSet presAssocID="{DE30D8E9-CADA-486A-85E8-F2A81E685005}" presName="parentText" presStyleLbl="node1" presStyleIdx="0" presStyleCnt="3">
        <dgm:presLayoutVars>
          <dgm:chMax val="0"/>
          <dgm:bulletEnabled val="1"/>
        </dgm:presLayoutVars>
      </dgm:prSet>
      <dgm:spPr/>
    </dgm:pt>
    <dgm:pt modelId="{5237A467-B66B-472B-8F6C-24AAA77E7DB6}" type="pres">
      <dgm:prSet presAssocID="{9F7B3FC7-7A6A-456A-A626-6BD92EBCEE09}" presName="spacer" presStyleCnt="0"/>
      <dgm:spPr/>
    </dgm:pt>
    <dgm:pt modelId="{FAE36EEC-ABAA-4F1B-959C-4CAB8899E575}" type="pres">
      <dgm:prSet presAssocID="{71F1FC5F-D21A-4437-B938-78FD0C76DB07}" presName="parentText" presStyleLbl="node1" presStyleIdx="1" presStyleCnt="3">
        <dgm:presLayoutVars>
          <dgm:chMax val="0"/>
          <dgm:bulletEnabled val="1"/>
        </dgm:presLayoutVars>
      </dgm:prSet>
      <dgm:spPr/>
    </dgm:pt>
    <dgm:pt modelId="{5EEADCAB-AD34-4504-9F4A-494694CE62A6}" type="pres">
      <dgm:prSet presAssocID="{6716DBA6-3966-4884-B119-285C9EB5598C}" presName="spacer" presStyleCnt="0"/>
      <dgm:spPr/>
    </dgm:pt>
    <dgm:pt modelId="{18B695A8-5B91-4BD6-9433-46D06C6170A8}" type="pres">
      <dgm:prSet presAssocID="{5A25B589-B16C-4E00-9F5F-0B633576F59C}" presName="parentText" presStyleLbl="node1" presStyleIdx="2" presStyleCnt="3">
        <dgm:presLayoutVars>
          <dgm:chMax val="0"/>
          <dgm:bulletEnabled val="1"/>
        </dgm:presLayoutVars>
      </dgm:prSet>
      <dgm:spPr/>
    </dgm:pt>
  </dgm:ptLst>
  <dgm:cxnLst>
    <dgm:cxn modelId="{2FAF5C1B-89A4-45F5-9422-6494DB0F050A}" srcId="{859B5FE8-A18B-4FFB-A4C6-9A41DAE5F84E}" destId="{DE30D8E9-CADA-486A-85E8-F2A81E685005}" srcOrd="0" destOrd="0" parTransId="{19FFF6CA-3015-4D1A-B552-6839B167B1B8}" sibTransId="{9F7B3FC7-7A6A-456A-A626-6BD92EBCEE09}"/>
    <dgm:cxn modelId="{90D74C1B-8E7E-4AE6-89D0-E853B0385123}" type="presOf" srcId="{5A25B589-B16C-4E00-9F5F-0B633576F59C}" destId="{18B695A8-5B91-4BD6-9433-46D06C6170A8}" srcOrd="0" destOrd="0" presId="urn:microsoft.com/office/officeart/2005/8/layout/vList2"/>
    <dgm:cxn modelId="{BD653C26-C11E-4E27-960E-76A9341251CD}" type="presOf" srcId="{71F1FC5F-D21A-4437-B938-78FD0C76DB07}" destId="{FAE36EEC-ABAA-4F1B-959C-4CAB8899E575}" srcOrd="0" destOrd="0" presId="urn:microsoft.com/office/officeart/2005/8/layout/vList2"/>
    <dgm:cxn modelId="{82F4933A-19E3-4C86-B852-73FF1759835D}" srcId="{859B5FE8-A18B-4FFB-A4C6-9A41DAE5F84E}" destId="{71F1FC5F-D21A-4437-B938-78FD0C76DB07}" srcOrd="1" destOrd="0" parTransId="{1FAF5236-8027-4C7B-9541-99A4446EF6C2}" sibTransId="{6716DBA6-3966-4884-B119-285C9EB5598C}"/>
    <dgm:cxn modelId="{A63C3488-D67C-436E-AF6D-57FD65975427}" srcId="{859B5FE8-A18B-4FFB-A4C6-9A41DAE5F84E}" destId="{5A25B589-B16C-4E00-9F5F-0B633576F59C}" srcOrd="2" destOrd="0" parTransId="{5E9A4CF0-AB9C-4B50-817C-F26862664069}" sibTransId="{32C389EA-1239-4613-B2AB-CDC5EA7FCB21}"/>
    <dgm:cxn modelId="{B8A40CA0-F429-432F-B3EA-32ED3E7155AA}" type="presOf" srcId="{859B5FE8-A18B-4FFB-A4C6-9A41DAE5F84E}" destId="{999EBFB9-C732-4998-9FF2-0BA0ABB28E23}" srcOrd="0" destOrd="0" presId="urn:microsoft.com/office/officeart/2005/8/layout/vList2"/>
    <dgm:cxn modelId="{04A9D6A2-C89D-40C2-A603-A34D45AAC4A7}" type="presOf" srcId="{DE30D8E9-CADA-486A-85E8-F2A81E685005}" destId="{82956BD4-2D11-4776-BDEC-5788095C0F68}" srcOrd="0" destOrd="0" presId="urn:microsoft.com/office/officeart/2005/8/layout/vList2"/>
    <dgm:cxn modelId="{1FD5685B-35DA-460E-BB84-10109CB75C69}" type="presParOf" srcId="{999EBFB9-C732-4998-9FF2-0BA0ABB28E23}" destId="{82956BD4-2D11-4776-BDEC-5788095C0F68}" srcOrd="0" destOrd="0" presId="urn:microsoft.com/office/officeart/2005/8/layout/vList2"/>
    <dgm:cxn modelId="{50F3BA68-E5F7-4FF0-943E-1923E4710A97}" type="presParOf" srcId="{999EBFB9-C732-4998-9FF2-0BA0ABB28E23}" destId="{5237A467-B66B-472B-8F6C-24AAA77E7DB6}" srcOrd="1" destOrd="0" presId="urn:microsoft.com/office/officeart/2005/8/layout/vList2"/>
    <dgm:cxn modelId="{BBBA659D-F505-4BEE-B979-D92CC03923D1}" type="presParOf" srcId="{999EBFB9-C732-4998-9FF2-0BA0ABB28E23}" destId="{FAE36EEC-ABAA-4F1B-959C-4CAB8899E575}" srcOrd="2" destOrd="0" presId="urn:microsoft.com/office/officeart/2005/8/layout/vList2"/>
    <dgm:cxn modelId="{A2D5E1E2-21B3-4B04-8557-FDC726442E4D}" type="presParOf" srcId="{999EBFB9-C732-4998-9FF2-0BA0ABB28E23}" destId="{5EEADCAB-AD34-4504-9F4A-494694CE62A6}" srcOrd="3" destOrd="0" presId="urn:microsoft.com/office/officeart/2005/8/layout/vList2"/>
    <dgm:cxn modelId="{EC8EFCC3-5B9A-449F-8078-9F11621A74F5}" type="presParOf" srcId="{999EBFB9-C732-4998-9FF2-0BA0ABB28E23}" destId="{18B695A8-5B91-4BD6-9433-46D06C6170A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No. All countries who are members of WTO (formerly GATT until 1995) have promised NOT to raise tariffs from whatever their current levels are.</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99% of the world’s countries and economies are members of WTO. (Exceptions, e.g. North Korea and Iran)</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Then how did “Tariff-man” (former President Trump) put tariffs on China (and other countries) on steel and many other products of 10%, 25%?</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B9ED2818-F59C-49D7-A240-37F40A0AFCDF}">
      <dgm:prSet/>
      <dgm:spPr/>
      <dgm:t>
        <a:bodyPr/>
        <a:lstStyle/>
        <a:p>
          <a:r>
            <a:rPr lang="en-US" dirty="0"/>
            <a:t>The Trump administration (and presidents before him, to a far lesser extent) used so-called “TTBs” (Temporary Trade Barriers) to raise tariffs. (</a:t>
          </a:r>
          <a:r>
            <a:rPr lang="en-US" dirty="0" err="1"/>
            <a:t>n.b.</a:t>
          </a:r>
          <a:r>
            <a:rPr lang="en-US" dirty="0"/>
            <a:t> Pres. Biden has not removed most of them yet.) </a:t>
          </a:r>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4">
        <dgm:presLayoutVars>
          <dgm:chMax val="0"/>
          <dgm:bulletEnabled val="1"/>
        </dgm:presLayoutVars>
      </dgm:prSet>
      <dgm:spPr/>
    </dgm:pt>
    <dgm:pt modelId="{1F7C3EAA-AF10-42C4-8D28-BABB2A1F9A23}" type="pres">
      <dgm:prSet presAssocID="{97BA1996-701E-43B3-921C-6F384EB85054}"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 modelId="{59EFCF2D-0B3D-49EB-A0A3-276A90991B76}" type="presParOf" srcId="{9234CAA1-9B30-4F8D-BB0F-425BA62F0CE0}" destId="{1F7C3EAA-AF10-42C4-8D28-BABB2A1F9A23}"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Anti-dumping duties. If a firm sells it product (good) at a lower price in its foreign market than in its domestic market, it can be considered “dumping”, and the importing countries can put a Anti-dumping Duty (an import tariff) on that product.</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There are other TTBs, such as Countervailing Duties (CVD), “Safeguard measures” (in the US, these go by the names, Section 201, 232, etc.). Trump used all of these and more.</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CVDs: these are duties imposed on exports of a country that has been found to be subsidizing its exports. (e.g. US CVD against Chinese exports of solar-panels.)</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B9ED2818-F59C-49D7-A240-37F40A0AFCDF}">
      <dgm:prSet/>
      <dgm:spPr/>
      <dgm:t>
        <a:bodyPr/>
        <a:lstStyle/>
        <a:p>
          <a:r>
            <a:rPr lang="en-US" dirty="0"/>
            <a:t>Traditional tariffs, as well as TTBS, are taxes on GOODS. Things. Merchandise. Not services trade. So, can these tariffs affect a firm like Amazon? </a:t>
          </a:r>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4">
        <dgm:presLayoutVars>
          <dgm:chMax val="0"/>
          <dgm:bulletEnabled val="1"/>
        </dgm:presLayoutVars>
      </dgm:prSet>
      <dgm:spPr/>
    </dgm:pt>
    <dgm:pt modelId="{1F7C3EAA-AF10-42C4-8D28-BABB2A1F9A23}" type="pres">
      <dgm:prSet presAssocID="{97BA1996-701E-43B3-921C-6F384EB85054}"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 modelId="{59EFCF2D-0B3D-49EB-A0A3-276A90991B76}" type="presParOf" srcId="{9234CAA1-9B30-4F8D-BB0F-425BA62F0CE0}" destId="{1F7C3EAA-AF10-42C4-8D28-BABB2A1F9A23}"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India has put up ADDs against import of solar panels (from China, Malaysia, etc.). </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Schneider Electric (a French engineering firm) has plans to install green energy grid in India. 	</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These Indian ADDs will raise costs of that project; may delay or cancel it.</a:t>
          </a:r>
          <a:r>
            <a:rPr lang="en-US" b="0" i="0" dirty="0"/>
            <a:t> “If anti-dumping duty in solar cells is a reality and the imposition is to the extent that has been reported then projects will definitely get delayed, but not derailed,” Schneider Electric India’s VP (Solar)Anurag Garg said today.</a:t>
          </a:r>
          <a:endParaRPr lang="en-US" dirty="0"/>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B9ED2818-F59C-49D7-A240-37F40A0AFCDF}">
      <dgm:prSet/>
      <dgm:spPr/>
      <dgm:t>
        <a:bodyPr/>
        <a:lstStyle/>
        <a:p>
          <a:r>
            <a:rPr lang="en-US" dirty="0"/>
            <a:t>Source: </a:t>
          </a:r>
          <a:r>
            <a:rPr lang="en-US" dirty="0">
              <a:hlinkClick xmlns:r="http://schemas.openxmlformats.org/officeDocument/2006/relationships" r:id="rId1"/>
            </a:rPr>
            <a:t>https://solar.schneider-electric.com/anti-dumping-duty-could-delay-solar-power-projects-roll-out-anurag-garg-schneider-electric-india/</a:t>
          </a:r>
          <a:endParaRPr lang="en-US" dirty="0"/>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4">
        <dgm:presLayoutVars>
          <dgm:chMax val="0"/>
          <dgm:bulletEnabled val="1"/>
        </dgm:presLayoutVars>
      </dgm:prSet>
      <dgm:spPr/>
    </dgm:pt>
    <dgm:pt modelId="{1F7C3EAA-AF10-42C4-8D28-BABB2A1F9A23}" type="pres">
      <dgm:prSet presAssocID="{97BA1996-701E-43B3-921C-6F384EB85054}"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 modelId="{59EFCF2D-0B3D-49EB-A0A3-276A90991B76}" type="presParOf" srcId="{9234CAA1-9B30-4F8D-BB0F-425BA62F0CE0}" destId="{1F7C3EAA-AF10-42C4-8D28-BABB2A1F9A23}"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There are many other barriers to trade other than trade (import) taxes. These are called Non-Tariff Barriers (NTBs.)</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altLang="ja-JP" dirty="0"/>
            <a:t>Some of these are for valid health concerns. (e.g. food inspections for safety.) Other are “disguised protection” such as EU’s ban on hormone-fed beef, but not pork. </a:t>
          </a:r>
          <a:endParaRPr lang="en-US" dirty="0"/>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These can also raise the cost of doing business in a country.</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B9ED2818-F59C-49D7-A240-37F40A0AFCDF}">
      <dgm:prSet/>
      <dgm:spPr/>
      <dgm:t>
        <a:bodyPr/>
        <a:lstStyle/>
        <a:p>
          <a:r>
            <a:rPr lang="en-US" dirty="0"/>
            <a:t>Question: do these barriers to trade affect a software firm such </a:t>
          </a:r>
          <a:r>
            <a:rPr lang="en-US"/>
            <a:t>as Amazon?</a:t>
          </a:r>
          <a:endParaRPr lang="en-US" dirty="0"/>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4">
        <dgm:presLayoutVars>
          <dgm:chMax val="0"/>
          <dgm:bulletEnabled val="1"/>
        </dgm:presLayoutVars>
      </dgm:prSet>
      <dgm:spPr/>
    </dgm:pt>
    <dgm:pt modelId="{1F7C3EAA-AF10-42C4-8D28-BABB2A1F9A23}" type="pres">
      <dgm:prSet presAssocID="{97BA1996-701E-43B3-921C-6F384EB85054}"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 modelId="{59EFCF2D-0B3D-49EB-A0A3-276A90991B76}" type="presParOf" srcId="{9234CAA1-9B30-4F8D-BB0F-425BA62F0CE0}" destId="{1F7C3EAA-AF10-42C4-8D28-BABB2A1F9A23}"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The examples thus far have solely focused on the imports/export of GOODS.</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altLang="ja-JP" dirty="0"/>
            <a:t>Traditional tariffs, as well as ADD, CVD, and original purpose of GATT/WTO all pertain to GOODS trade. </a:t>
          </a:r>
          <a:endParaRPr lang="en-US" dirty="0"/>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But what about trade in SERVICES?</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B9ED2818-F59C-49D7-A240-37F40A0AFCDF}">
      <dgm:prSet/>
      <dgm:spPr/>
      <dgm:t>
        <a:bodyPr/>
        <a:lstStyle/>
        <a:p>
          <a:r>
            <a:rPr lang="en-US" dirty="0"/>
            <a:t>GATT (General Agreement on Tariffs and Trade, evolved into WTO in 1995)</a:t>
          </a:r>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4">
        <dgm:presLayoutVars>
          <dgm:chMax val="0"/>
          <dgm:bulletEnabled val="1"/>
        </dgm:presLayoutVars>
      </dgm:prSet>
      <dgm:spPr/>
    </dgm:pt>
    <dgm:pt modelId="{1F7C3EAA-AF10-42C4-8D28-BABB2A1F9A23}" type="pres">
      <dgm:prSet presAssocID="{97BA1996-701E-43B3-921C-6F384EB85054}"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 modelId="{59EFCF2D-0B3D-49EB-A0A3-276A90991B76}" type="presParOf" srcId="{9234CAA1-9B30-4F8D-BB0F-425BA62F0CE0}" destId="{1F7C3EAA-AF10-42C4-8D28-BABB2A1F9A23}"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Historically, most of world trade was in GOODS, and SERVICES trade was a much smaller portion.</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However, the share of services trade is growing?  In 1974 6%?  In 2019, 14% (Source: World Bank)</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Of course, the internet, Zoom and easier telecommunication is a big part of the reason why.</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B9ED2818-F59C-49D7-A240-37F40A0AFCDF}">
      <dgm:prSet/>
      <dgm:spPr/>
      <dgm:t>
        <a:bodyPr/>
        <a:lstStyle/>
        <a:p>
          <a:r>
            <a:rPr lang="en-US" dirty="0"/>
            <a:t>But what ARE Service imports/exports?</a:t>
          </a:r>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4">
        <dgm:presLayoutVars>
          <dgm:chMax val="0"/>
          <dgm:bulletEnabled val="1"/>
        </dgm:presLayoutVars>
      </dgm:prSet>
      <dgm:spPr/>
    </dgm:pt>
    <dgm:pt modelId="{1F7C3EAA-AF10-42C4-8D28-BABB2A1F9A23}" type="pres">
      <dgm:prSet presAssocID="{97BA1996-701E-43B3-921C-6F384EB85054}"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 modelId="{59EFCF2D-0B3D-49EB-A0A3-276A90991B76}" type="presParOf" srcId="{9234CAA1-9B30-4F8D-BB0F-425BA62F0CE0}" destId="{1F7C3EAA-AF10-42C4-8D28-BABB2A1F9A23}"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e.g. 1 If a US firm sells an insurance plan to a Japanese firm, that is a Service export for the US. (If it is sold by a US subsidiary in Japan, it is not.)</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e.g. 2 If a Japanese tourist spends money at hotel in Hawaii (the US), that is a US Service export.</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Air travel, transportation, banking, consulting etc. are many services that are increasingly being “exported” internationally.</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B9ED2818-F59C-49D7-A240-37F40A0AFCDF}">
      <dgm:prSet/>
      <dgm:spPr/>
      <dgm:t>
        <a:bodyPr/>
        <a:lstStyle/>
        <a:p>
          <a:r>
            <a:rPr lang="en-US" dirty="0"/>
            <a:t>Are there any barriers to trade in these types of trade?</a:t>
          </a:r>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4">
        <dgm:presLayoutVars>
          <dgm:chMax val="0"/>
          <dgm:bulletEnabled val="1"/>
        </dgm:presLayoutVars>
      </dgm:prSet>
      <dgm:spPr/>
    </dgm:pt>
    <dgm:pt modelId="{1F7C3EAA-AF10-42C4-8D28-BABB2A1F9A23}" type="pres">
      <dgm:prSet presAssocID="{97BA1996-701E-43B3-921C-6F384EB85054}"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 modelId="{59EFCF2D-0B3D-49EB-A0A3-276A90991B76}" type="presParOf" srcId="{9234CAA1-9B30-4F8D-BB0F-425BA62F0CE0}" destId="{1F7C3EAA-AF10-42C4-8D28-BABB2A1F9A23}"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165784"/>
          <a:ext cx="10515600" cy="95340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What is a Tariff?  Are there different types of tariffs?</a:t>
          </a:r>
        </a:p>
      </dsp:txBody>
      <dsp:txXfrm>
        <a:off x="46541" y="212325"/>
        <a:ext cx="10422518" cy="860321"/>
      </dsp:txXfrm>
    </dsp:sp>
    <dsp:sp modelId="{4D7390A6-D313-4896-8571-6E911CA84F71}">
      <dsp:nvSpPr>
        <dsp:cNvPr id="0" name=""/>
        <dsp:cNvSpPr/>
      </dsp:nvSpPr>
      <dsp:spPr>
        <a:xfrm>
          <a:off x="0" y="1188308"/>
          <a:ext cx="10515600" cy="953403"/>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What is the WTO?  How easy is it for countries to raise tariffs, or other barriers to trade on products?</a:t>
          </a:r>
        </a:p>
      </dsp:txBody>
      <dsp:txXfrm>
        <a:off x="46541" y="1234849"/>
        <a:ext cx="10422518" cy="860321"/>
      </dsp:txXfrm>
    </dsp:sp>
    <dsp:sp modelId="{1531C058-7DE2-42C3-B5E3-4C9E69DE39CB}">
      <dsp:nvSpPr>
        <dsp:cNvPr id="0" name=""/>
        <dsp:cNvSpPr/>
      </dsp:nvSpPr>
      <dsp:spPr>
        <a:xfrm>
          <a:off x="0" y="2210832"/>
          <a:ext cx="10515600" cy="953403"/>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What about service exports? Are there tariffs on those?</a:t>
          </a:r>
        </a:p>
      </dsp:txBody>
      <dsp:txXfrm>
        <a:off x="46541" y="2257373"/>
        <a:ext cx="10422518" cy="860321"/>
      </dsp:txXfrm>
    </dsp:sp>
    <dsp:sp modelId="{5F73BADC-4761-4048-831C-2665F0C6D629}">
      <dsp:nvSpPr>
        <dsp:cNvPr id="0" name=""/>
        <dsp:cNvSpPr/>
      </dsp:nvSpPr>
      <dsp:spPr>
        <a:xfrm>
          <a:off x="0" y="3233355"/>
          <a:ext cx="10515600" cy="953403"/>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What about ‘digital trade’ and digital trade services? Are there barrier to trade in them? What can the WTO, TPP, RCEP, US-Japan trade agreement do about them? </a:t>
          </a:r>
        </a:p>
      </dsp:txBody>
      <dsp:txXfrm>
        <a:off x="46541" y="3279896"/>
        <a:ext cx="10422518" cy="86032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79271"/>
          <a:ext cx="10515600" cy="9945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e.g. US air carriers cannot run domestic flights in Japan. For example, American airlines is not allowed to have flights between Naha and Tokyo. </a:t>
          </a:r>
        </a:p>
      </dsp:txBody>
      <dsp:txXfrm>
        <a:off x="48547" y="127818"/>
        <a:ext cx="10418506" cy="897406"/>
      </dsp:txXfrm>
    </dsp:sp>
    <dsp:sp modelId="{4D7390A6-D313-4896-8571-6E911CA84F71}">
      <dsp:nvSpPr>
        <dsp:cNvPr id="0" name=""/>
        <dsp:cNvSpPr/>
      </dsp:nvSpPr>
      <dsp:spPr>
        <a:xfrm>
          <a:off x="0" y="1145772"/>
          <a:ext cx="10515600" cy="99450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e.g. Many professional services have bans. Foreign licensed doctors cannot practice in the US, unless they have a US license.</a:t>
          </a:r>
        </a:p>
      </dsp:txBody>
      <dsp:txXfrm>
        <a:off x="48547" y="1194319"/>
        <a:ext cx="10418506" cy="897406"/>
      </dsp:txXfrm>
    </dsp:sp>
    <dsp:sp modelId="{1531C058-7DE2-42C3-B5E3-4C9E69DE39CB}">
      <dsp:nvSpPr>
        <dsp:cNvPr id="0" name=""/>
        <dsp:cNvSpPr/>
      </dsp:nvSpPr>
      <dsp:spPr>
        <a:xfrm>
          <a:off x="0" y="2212272"/>
          <a:ext cx="10515600" cy="99450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Like NTBs in Goods trade, some of these bans or restrictions are reasonable. Others are pure domestic protectionism.</a:t>
          </a:r>
        </a:p>
      </dsp:txBody>
      <dsp:txXfrm>
        <a:off x="48547" y="2260819"/>
        <a:ext cx="10418506" cy="897406"/>
      </dsp:txXfrm>
    </dsp:sp>
    <dsp:sp modelId="{5F73BADC-4761-4048-831C-2665F0C6D629}">
      <dsp:nvSpPr>
        <dsp:cNvPr id="0" name=""/>
        <dsp:cNvSpPr/>
      </dsp:nvSpPr>
      <dsp:spPr>
        <a:xfrm>
          <a:off x="0" y="3278772"/>
          <a:ext cx="10515600" cy="9945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endParaRPr lang="en-US" sz="2500" kern="1200" dirty="0"/>
        </a:p>
      </dsp:txBody>
      <dsp:txXfrm>
        <a:off x="48547" y="3327319"/>
        <a:ext cx="10418506" cy="89740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614578"/>
          <a:ext cx="10515600" cy="9931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Q1: What is digital trade, exactly? </a:t>
          </a:r>
        </a:p>
      </dsp:txBody>
      <dsp:txXfrm>
        <a:off x="48481" y="663059"/>
        <a:ext cx="10418638" cy="896166"/>
      </dsp:txXfrm>
    </dsp:sp>
    <dsp:sp modelId="{4D7390A6-D313-4896-8571-6E911CA84F71}">
      <dsp:nvSpPr>
        <dsp:cNvPr id="0" name=""/>
        <dsp:cNvSpPr/>
      </dsp:nvSpPr>
      <dsp:spPr>
        <a:xfrm>
          <a:off x="0" y="1679707"/>
          <a:ext cx="10515600" cy="993128"/>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Q2: Are there barriers to these products and services as in the case of NTBs in goods?</a:t>
          </a:r>
        </a:p>
      </dsp:txBody>
      <dsp:txXfrm>
        <a:off x="48481" y="1728188"/>
        <a:ext cx="10418638" cy="896166"/>
      </dsp:txXfrm>
    </dsp:sp>
    <dsp:sp modelId="{1531C058-7DE2-42C3-B5E3-4C9E69DE39CB}">
      <dsp:nvSpPr>
        <dsp:cNvPr id="0" name=""/>
        <dsp:cNvSpPr/>
      </dsp:nvSpPr>
      <dsp:spPr>
        <a:xfrm>
          <a:off x="0" y="2744836"/>
          <a:ext cx="10515600" cy="99312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Q3: Do the rules of international institutions (WTO) and international agreements (like RCEP and CP-TPP11) apply to this kind of international trade?</a:t>
          </a:r>
        </a:p>
      </dsp:txBody>
      <dsp:txXfrm>
        <a:off x="48481" y="2793317"/>
        <a:ext cx="10418638" cy="89616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239831"/>
          <a:ext cx="10515600" cy="19047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One narrow definition of Digital Trade is the international sale of digital goods. For example, if you live in Japan and buy a CD (digital download) from a US or EU company, that is an example of digital trade. If you live in Australia, and buy a copy of some specialized accounting software from a company in Japan, this is also considered digital trade. Buying e-books from a foreign country is also a good example.</a:t>
          </a:r>
        </a:p>
      </dsp:txBody>
      <dsp:txXfrm>
        <a:off x="92983" y="332814"/>
        <a:ext cx="10329634" cy="1718794"/>
      </dsp:txXfrm>
    </dsp:sp>
    <dsp:sp modelId="{4D7390A6-D313-4896-8571-6E911CA84F71}">
      <dsp:nvSpPr>
        <dsp:cNvPr id="0" name=""/>
        <dsp:cNvSpPr/>
      </dsp:nvSpPr>
      <dsp:spPr>
        <a:xfrm>
          <a:off x="0" y="2207951"/>
          <a:ext cx="10515600" cy="19047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The much broader definition, used by many including the OECD Both use the broad definition of digital (international) trade which encompasses both trade in digital goods (purchasing digital music) and “digitally enabled trade” (buying a hardcover book through Amazon which is shipped internationally). </a:t>
          </a:r>
        </a:p>
      </dsp:txBody>
      <dsp:txXfrm>
        <a:off x="92983" y="2300934"/>
        <a:ext cx="10329634" cy="171879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60B94C-4F23-4797-BC1D-F775296932BD}">
      <dsp:nvSpPr>
        <dsp:cNvPr id="0" name=""/>
        <dsp:cNvSpPr/>
      </dsp:nvSpPr>
      <dsp:spPr>
        <a:xfrm>
          <a:off x="0" y="306977"/>
          <a:ext cx="10515600" cy="183185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“Digital trade involves digitally enabled or digitally ordered cross-border transactions in goods and services which can be digitally or physically delivered” (Lopez-Gonzalez and Jouanjean, 2017[1]). </a:t>
          </a:r>
        </a:p>
      </dsp:txBody>
      <dsp:txXfrm>
        <a:off x="89424" y="396401"/>
        <a:ext cx="10336752" cy="1653006"/>
      </dsp:txXfrm>
    </dsp:sp>
    <dsp:sp modelId="{29934388-A340-4AE8-ADAB-20DC9DC0EA0B}">
      <dsp:nvSpPr>
        <dsp:cNvPr id="0" name=""/>
        <dsp:cNvSpPr/>
      </dsp:nvSpPr>
      <dsp:spPr>
        <a:xfrm>
          <a:off x="0" y="2213712"/>
          <a:ext cx="10515600" cy="183185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Some estimates say that digital trade account for 25% of all world trade (https://www.gtipa.org/digital-trade). Other put that figure at a much higher 60%! https://trade.ec.europa.eu/doclib/docs/2021/february/tradoc_159433.pdf</a:t>
          </a:r>
        </a:p>
      </dsp:txBody>
      <dsp:txXfrm>
        <a:off x="89424" y="2303136"/>
        <a:ext cx="10336752" cy="165300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A7CDB-57C7-4453-BCD5-951C94E23B69}">
      <dsp:nvSpPr>
        <dsp:cNvPr id="0" name=""/>
        <dsp:cNvSpPr/>
      </dsp:nvSpPr>
      <dsp:spPr>
        <a:xfrm>
          <a:off x="0" y="6498"/>
          <a:ext cx="10515600" cy="139851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“Digital trade has </a:t>
          </a:r>
          <a:r>
            <a:rPr lang="en-US" sz="2500" b="1" kern="1200" dirty="0">
              <a:solidFill>
                <a:srgbClr val="FFFF00"/>
              </a:solidFill>
            </a:rPr>
            <a:t>three</a:t>
          </a:r>
          <a:r>
            <a:rPr lang="en-US" sz="2500" kern="1200" dirty="0"/>
            <a:t> components: </a:t>
          </a:r>
          <a:r>
            <a:rPr lang="en-US" sz="2500" kern="1200" dirty="0">
              <a:solidFill>
                <a:srgbClr val="FFFF00"/>
              </a:solidFill>
            </a:rPr>
            <a:t>trade in ICT products</a:t>
          </a:r>
          <a:r>
            <a:rPr lang="en-US" sz="2500" kern="1200" dirty="0"/>
            <a:t>, </a:t>
          </a:r>
          <a:r>
            <a:rPr lang="en-US" sz="2500" kern="1200" dirty="0">
              <a:solidFill>
                <a:srgbClr val="FFC000"/>
              </a:solidFill>
            </a:rPr>
            <a:t>international e-commerce</a:t>
          </a:r>
          <a:r>
            <a:rPr lang="en-US" sz="2500" kern="1200" dirty="0"/>
            <a:t>, and </a:t>
          </a:r>
          <a:r>
            <a:rPr lang="en-US" sz="2500" kern="1200" dirty="0">
              <a:solidFill>
                <a:schemeClr val="accent2">
                  <a:lumMod val="75000"/>
                </a:schemeClr>
              </a:solidFill>
            </a:rPr>
            <a:t>cross-border data transfer</a:t>
          </a:r>
          <a:r>
            <a:rPr lang="en-US" sz="2500" kern="1200" dirty="0"/>
            <a:t>…” </a:t>
          </a:r>
        </a:p>
      </dsp:txBody>
      <dsp:txXfrm>
        <a:off x="68270" y="74768"/>
        <a:ext cx="10379060" cy="1261975"/>
      </dsp:txXfrm>
    </dsp:sp>
    <dsp:sp modelId="{BCBE5627-8D42-4C0D-86A6-E3F16F6B63CC}">
      <dsp:nvSpPr>
        <dsp:cNvPr id="0" name=""/>
        <dsp:cNvSpPr/>
      </dsp:nvSpPr>
      <dsp:spPr>
        <a:xfrm>
          <a:off x="0" y="1477014"/>
          <a:ext cx="10515600" cy="1398515"/>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“…Digital trade reduces transaction costs, facilitates participation in global value chains, and improves market access and reach…” https://english.bdi.eu/article/news/digital-trade-opportunities-and-risks/</a:t>
          </a:r>
        </a:p>
      </dsp:txBody>
      <dsp:txXfrm>
        <a:off x="68270" y="1545284"/>
        <a:ext cx="10379060" cy="1261975"/>
      </dsp:txXfrm>
    </dsp:sp>
    <dsp:sp modelId="{29934388-A340-4AE8-ADAB-20DC9DC0EA0B}">
      <dsp:nvSpPr>
        <dsp:cNvPr id="0" name=""/>
        <dsp:cNvSpPr/>
      </dsp:nvSpPr>
      <dsp:spPr>
        <a:xfrm>
          <a:off x="0" y="2947529"/>
          <a:ext cx="10515600" cy="139851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endParaRPr lang="en-US" sz="2500" kern="1200" dirty="0"/>
        </a:p>
      </dsp:txBody>
      <dsp:txXfrm>
        <a:off x="68270" y="3015799"/>
        <a:ext cx="10379060" cy="126197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A7CDB-57C7-4453-BCD5-951C94E23B69}">
      <dsp:nvSpPr>
        <dsp:cNvPr id="0" name=""/>
        <dsp:cNvSpPr/>
      </dsp:nvSpPr>
      <dsp:spPr>
        <a:xfrm>
          <a:off x="0" y="49571"/>
          <a:ext cx="10515600" cy="13525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Such</a:t>
          </a:r>
          <a:r>
            <a:rPr lang="en-US" sz="3400" kern="1200" baseline="0" dirty="0"/>
            <a:t> countries have very high barriers to digital trade (China, Russia, Turkey)</a:t>
          </a:r>
          <a:endParaRPr lang="en-US" sz="3400" kern="1200" dirty="0"/>
        </a:p>
      </dsp:txBody>
      <dsp:txXfrm>
        <a:off x="66025" y="115596"/>
        <a:ext cx="10383550" cy="1220470"/>
      </dsp:txXfrm>
    </dsp:sp>
    <dsp:sp modelId="{BCBE5627-8D42-4C0D-86A6-E3F16F6B63CC}">
      <dsp:nvSpPr>
        <dsp:cNvPr id="0" name=""/>
        <dsp:cNvSpPr/>
      </dsp:nvSpPr>
      <dsp:spPr>
        <a:xfrm>
          <a:off x="0" y="1500011"/>
          <a:ext cx="10515600" cy="135252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Other</a:t>
          </a:r>
          <a:r>
            <a:rPr lang="en-US" sz="3400" kern="1200" baseline="0" dirty="0"/>
            <a:t> countries are quite open to digital trade (Singapore, New Zealand)</a:t>
          </a:r>
          <a:endParaRPr lang="en-US" sz="3400" kern="1200" dirty="0"/>
        </a:p>
      </dsp:txBody>
      <dsp:txXfrm>
        <a:off x="66025" y="1566036"/>
        <a:ext cx="10383550" cy="1220470"/>
      </dsp:txXfrm>
    </dsp:sp>
    <dsp:sp modelId="{29934388-A340-4AE8-ADAB-20DC9DC0EA0B}">
      <dsp:nvSpPr>
        <dsp:cNvPr id="0" name=""/>
        <dsp:cNvSpPr/>
      </dsp:nvSpPr>
      <dsp:spPr>
        <a:xfrm>
          <a:off x="0" y="2950451"/>
          <a:ext cx="10515600" cy="135252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endParaRPr lang="en-US" sz="3400" kern="1200" dirty="0"/>
        </a:p>
      </dsp:txBody>
      <dsp:txXfrm>
        <a:off x="66025" y="3016476"/>
        <a:ext cx="10383550" cy="122047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BEF5C7-80D3-480F-B7BC-9716A0479664}">
      <dsp:nvSpPr>
        <dsp:cNvPr id="0" name=""/>
        <dsp:cNvSpPr/>
      </dsp:nvSpPr>
      <dsp:spPr>
        <a:xfrm>
          <a:off x="0" y="130486"/>
          <a:ext cx="6263640" cy="83795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OECD measure has the following (5) sub-indices:</a:t>
          </a:r>
        </a:p>
      </dsp:txBody>
      <dsp:txXfrm>
        <a:off x="40905" y="171391"/>
        <a:ext cx="6181830" cy="756142"/>
      </dsp:txXfrm>
    </dsp:sp>
    <dsp:sp modelId="{B324C20F-27AF-46C7-88F8-F0B4710782A6}">
      <dsp:nvSpPr>
        <dsp:cNvPr id="0" name=""/>
        <dsp:cNvSpPr/>
      </dsp:nvSpPr>
      <dsp:spPr>
        <a:xfrm>
          <a:off x="0" y="1011638"/>
          <a:ext cx="6263640" cy="837952"/>
        </a:xfrm>
        <a:prstGeom prst="round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1) Infrastructure and connectivity (contains 13 measures half of which pertain to “cross-border data flow restrictions”)</a:t>
          </a:r>
        </a:p>
      </dsp:txBody>
      <dsp:txXfrm>
        <a:off x="40905" y="1052543"/>
        <a:ext cx="6181830" cy="756142"/>
      </dsp:txXfrm>
    </dsp:sp>
    <dsp:sp modelId="{56E11DFD-1595-4D5A-B779-5290FC65CC43}">
      <dsp:nvSpPr>
        <dsp:cNvPr id="0" name=""/>
        <dsp:cNvSpPr/>
      </dsp:nvSpPr>
      <dsp:spPr>
        <a:xfrm>
          <a:off x="0" y="1892791"/>
          <a:ext cx="6263640" cy="837952"/>
        </a:xfrm>
        <a:prstGeom prst="round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2) Electronic transactions (contains 7 measures)</a:t>
          </a:r>
        </a:p>
      </dsp:txBody>
      <dsp:txXfrm>
        <a:off x="40905" y="1933696"/>
        <a:ext cx="6181830" cy="756142"/>
      </dsp:txXfrm>
    </dsp:sp>
    <dsp:sp modelId="{CFA62582-6B33-4DF2-834D-A03C5E801BC9}">
      <dsp:nvSpPr>
        <dsp:cNvPr id="0" name=""/>
        <dsp:cNvSpPr/>
      </dsp:nvSpPr>
      <dsp:spPr>
        <a:xfrm>
          <a:off x="0" y="2773943"/>
          <a:ext cx="6263640" cy="837952"/>
        </a:xfrm>
        <a:prstGeom prst="round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3) Payment systems (3 measures)</a:t>
          </a:r>
        </a:p>
      </dsp:txBody>
      <dsp:txXfrm>
        <a:off x="40905" y="2814848"/>
        <a:ext cx="6181830" cy="756142"/>
      </dsp:txXfrm>
    </dsp:sp>
    <dsp:sp modelId="{5590D00C-F29B-43F2-B851-2DCBEE9A1508}">
      <dsp:nvSpPr>
        <dsp:cNvPr id="0" name=""/>
        <dsp:cNvSpPr/>
      </dsp:nvSpPr>
      <dsp:spPr>
        <a:xfrm>
          <a:off x="0" y="3655096"/>
          <a:ext cx="6263640" cy="837952"/>
        </a:xfrm>
        <a:prstGeom prst="round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4) Intellectual property rights (6 measures, half on enforcement, half on discrimination against foreign firms)</a:t>
          </a:r>
        </a:p>
      </dsp:txBody>
      <dsp:txXfrm>
        <a:off x="40905" y="3696001"/>
        <a:ext cx="6181830" cy="756142"/>
      </dsp:txXfrm>
    </dsp:sp>
    <dsp:sp modelId="{3D89E9B2-CCDA-485A-A84A-F1FD12926D2D}">
      <dsp:nvSpPr>
        <dsp:cNvPr id="0" name=""/>
        <dsp:cNvSpPr/>
      </dsp:nvSpPr>
      <dsp:spPr>
        <a:xfrm>
          <a:off x="0" y="4536249"/>
          <a:ext cx="6263640" cy="837952"/>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5) Other barriers affecting digitally enabled services. (7 measures. e.g. mandatory technology transfer, requirements to provide source code) </a:t>
          </a:r>
          <a:r>
            <a:rPr lang="en-US" sz="1500" i="1" kern="1200"/>
            <a:t>“Other” is very important!</a:t>
          </a:r>
          <a:endParaRPr lang="en-US" sz="1500" kern="1200"/>
        </a:p>
      </dsp:txBody>
      <dsp:txXfrm>
        <a:off x="40905" y="4577154"/>
        <a:ext cx="6181830" cy="75614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A7CDB-57C7-4453-BCD5-951C94E23B69}">
      <dsp:nvSpPr>
        <dsp:cNvPr id="0" name=""/>
        <dsp:cNvSpPr/>
      </dsp:nvSpPr>
      <dsp:spPr>
        <a:xfrm>
          <a:off x="0" y="487421"/>
          <a:ext cx="10515600" cy="10740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Norway, Singapore, etc. have free trade is digital IT equipment (like PCs and hard drives); Argentina has 13% tariff on some of these goods (PCs) . </a:t>
          </a:r>
        </a:p>
      </dsp:txBody>
      <dsp:txXfrm>
        <a:off x="52431" y="539852"/>
        <a:ext cx="10410738" cy="969198"/>
      </dsp:txXfrm>
    </dsp:sp>
    <dsp:sp modelId="{BCBE5627-8D42-4C0D-86A6-E3F16F6B63CC}">
      <dsp:nvSpPr>
        <dsp:cNvPr id="0" name=""/>
        <dsp:cNvSpPr/>
      </dsp:nvSpPr>
      <dsp:spPr>
        <a:xfrm>
          <a:off x="0" y="1639241"/>
          <a:ext cx="10515600" cy="107406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The City of Buenos Aires (Argentina) has a $0.50 “Netflix tax”</a:t>
          </a:r>
        </a:p>
      </dsp:txBody>
      <dsp:txXfrm>
        <a:off x="52431" y="1691672"/>
        <a:ext cx="10410738" cy="969198"/>
      </dsp:txXfrm>
    </dsp:sp>
    <dsp:sp modelId="{29934388-A340-4AE8-ADAB-20DC9DC0EA0B}">
      <dsp:nvSpPr>
        <dsp:cNvPr id="0" name=""/>
        <dsp:cNvSpPr/>
      </dsp:nvSpPr>
      <dsp:spPr>
        <a:xfrm>
          <a:off x="0" y="2791062"/>
          <a:ext cx="10515600" cy="10740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China and Vietnam restrict </a:t>
          </a:r>
          <a:r>
            <a:rPr lang="en-US" sz="2700" kern="1200" dirty="0">
              <a:solidFill>
                <a:srgbClr val="C00000"/>
              </a:solidFill>
            </a:rPr>
            <a:t>telecommunications</a:t>
          </a:r>
          <a:r>
            <a:rPr lang="en-US" sz="2700" kern="1200" dirty="0"/>
            <a:t> providers to local firms only. (This restrict sales, but also investment in this digital business.)</a:t>
          </a:r>
        </a:p>
      </dsp:txBody>
      <dsp:txXfrm>
        <a:off x="52431" y="2843493"/>
        <a:ext cx="10410738" cy="96919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A7CDB-57C7-4453-BCD5-951C94E23B69}">
      <dsp:nvSpPr>
        <dsp:cNvPr id="0" name=""/>
        <dsp:cNvSpPr/>
      </dsp:nvSpPr>
      <dsp:spPr>
        <a:xfrm>
          <a:off x="0" y="404534"/>
          <a:ext cx="10515600" cy="115427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Restrictive practices (quotas, fees, visas) for use of foreign workers in IT. Romania. (A digital “service”. Programmers, for example.)</a:t>
          </a:r>
        </a:p>
      </dsp:txBody>
      <dsp:txXfrm>
        <a:off x="56347" y="460881"/>
        <a:ext cx="10402906" cy="1041584"/>
      </dsp:txXfrm>
    </dsp:sp>
    <dsp:sp modelId="{BCBE5627-8D42-4C0D-86A6-E3F16F6B63CC}">
      <dsp:nvSpPr>
        <dsp:cNvPr id="0" name=""/>
        <dsp:cNvSpPr/>
      </dsp:nvSpPr>
      <dsp:spPr>
        <a:xfrm>
          <a:off x="0" y="1599132"/>
          <a:ext cx="10515600" cy="1154278"/>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“Data localization”. Data localization. Russia requires data be available (phone numbers </a:t>
          </a:r>
          <a:r>
            <a:rPr lang="en-US" sz="1400" kern="1200" dirty="0" err="1"/>
            <a:t>etc</a:t>
          </a:r>
          <a:r>
            <a:rPr lang="en-US" sz="1400" kern="1200" dirty="0"/>
            <a:t>) to Russian FSB (police). Turkey: data cannot be processed outside of Turkey. “Data retention” Russia: bloggers law…must keep all info on Russian based servers for 6 months. </a:t>
          </a:r>
        </a:p>
        <a:p>
          <a:pPr marL="0" lvl="0" indent="0" algn="l" defTabSz="622300">
            <a:lnSpc>
              <a:spcPct val="90000"/>
            </a:lnSpc>
            <a:spcBef>
              <a:spcPct val="0"/>
            </a:spcBef>
            <a:spcAft>
              <a:spcPct val="35000"/>
            </a:spcAft>
            <a:buNone/>
          </a:pPr>
          <a:r>
            <a:rPr lang="en-US" sz="1400" kern="1200" dirty="0" err="1"/>
            <a:t>Concersely</a:t>
          </a:r>
          <a:r>
            <a:rPr lang="en-US" sz="1400" kern="1200" dirty="0"/>
            <a:t>: “Right to be forgotten”. In EU and elsewhere.</a:t>
          </a:r>
        </a:p>
        <a:p>
          <a:pPr marL="0" lvl="0" indent="0" algn="l" defTabSz="622300">
            <a:lnSpc>
              <a:spcPct val="90000"/>
            </a:lnSpc>
            <a:spcBef>
              <a:spcPct val="0"/>
            </a:spcBef>
            <a:spcAft>
              <a:spcPct val="35000"/>
            </a:spcAft>
            <a:buNone/>
          </a:pPr>
          <a:r>
            <a:rPr lang="en-US" sz="1400" kern="1200" dirty="0"/>
            <a:t>China and Vietnam also have very strict data localization laws, which Amazon, Google, do not like. </a:t>
          </a:r>
        </a:p>
      </dsp:txBody>
      <dsp:txXfrm>
        <a:off x="56347" y="1655479"/>
        <a:ext cx="10402906" cy="1041584"/>
      </dsp:txXfrm>
    </dsp:sp>
    <dsp:sp modelId="{29934388-A340-4AE8-ADAB-20DC9DC0EA0B}">
      <dsp:nvSpPr>
        <dsp:cNvPr id="0" name=""/>
        <dsp:cNvSpPr/>
      </dsp:nvSpPr>
      <dsp:spPr>
        <a:xfrm>
          <a:off x="0" y="2793731"/>
          <a:ext cx="10515600" cy="115427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endParaRPr lang="en-US" sz="1400" kern="1200" dirty="0"/>
        </a:p>
      </dsp:txBody>
      <dsp:txXfrm>
        <a:off x="56347" y="2850078"/>
        <a:ext cx="10402906" cy="104158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A7CDB-57C7-4453-BCD5-951C94E23B69}">
      <dsp:nvSpPr>
        <dsp:cNvPr id="0" name=""/>
        <dsp:cNvSpPr/>
      </dsp:nvSpPr>
      <dsp:spPr>
        <a:xfrm>
          <a:off x="0" y="158490"/>
          <a:ext cx="10515600" cy="100693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0" kern="1200" dirty="0"/>
            <a:t>“Relief of customs duties </a:t>
          </a:r>
          <a:r>
            <a:rPr lang="en-US" sz="1800" b="0" i="0" kern="1200" dirty="0"/>
            <a:t>on digital products, thereby reducing unnecessary costs on the delivery of digital products and services.”</a:t>
          </a:r>
          <a:endParaRPr lang="en-US" sz="1800" kern="1200" dirty="0"/>
        </a:p>
      </dsp:txBody>
      <dsp:txXfrm>
        <a:off x="49154" y="207644"/>
        <a:ext cx="10417292" cy="908623"/>
      </dsp:txXfrm>
    </dsp:sp>
    <dsp:sp modelId="{51ADAAD5-C75A-4822-B4B4-B8E98390066C}">
      <dsp:nvSpPr>
        <dsp:cNvPr id="0" name=""/>
        <dsp:cNvSpPr/>
      </dsp:nvSpPr>
      <dsp:spPr>
        <a:xfrm>
          <a:off x="0" y="1086264"/>
          <a:ext cx="10515600" cy="1006931"/>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0" kern="1200" dirty="0"/>
            <a:t>“Enablement of the free flow of cross-border data</a:t>
          </a:r>
          <a:r>
            <a:rPr lang="en-US" sz="1800" b="0" i="0" kern="1200" dirty="0"/>
            <a:t> and we caution against data localization laws, which only increase data barriers to consumers”</a:t>
          </a:r>
          <a:endParaRPr lang="en-US" sz="1800" kern="1200" dirty="0"/>
        </a:p>
      </dsp:txBody>
      <dsp:txXfrm>
        <a:off x="49154" y="1135418"/>
        <a:ext cx="10417292" cy="908623"/>
      </dsp:txXfrm>
    </dsp:sp>
    <dsp:sp modelId="{C52218C1-AC3E-43E7-A7E3-4959568BDFEB}">
      <dsp:nvSpPr>
        <dsp:cNvPr id="0" name=""/>
        <dsp:cNvSpPr/>
      </dsp:nvSpPr>
      <dsp:spPr>
        <a:xfrm>
          <a:off x="0" y="2202192"/>
          <a:ext cx="10515600" cy="1006931"/>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“Preservation of corporate innovation through strong intellectual property protections that prohibit source code transfers as a condition for import, distribution, sale, or use, as well as ensuring robust patent lifespans and protections against counterfeit products</a:t>
          </a:r>
        </a:p>
      </dsp:txBody>
      <dsp:txXfrm>
        <a:off x="49154" y="2251346"/>
        <a:ext cx="10417292" cy="908623"/>
      </dsp:txXfrm>
    </dsp:sp>
    <dsp:sp modelId="{A2728F03-B8C7-44CE-B331-C100F6C6CD50}">
      <dsp:nvSpPr>
        <dsp:cNvPr id="0" name=""/>
        <dsp:cNvSpPr/>
      </dsp:nvSpPr>
      <dsp:spPr>
        <a:xfrm>
          <a:off x="0" y="3260963"/>
          <a:ext cx="10515600" cy="1006931"/>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(Parsons: This last one is related to so-called “forced technology transfer”. If you want to invest in our country, you have to share your tech, your code, etc.</a:t>
          </a:r>
        </a:p>
      </dsp:txBody>
      <dsp:txXfrm>
        <a:off x="49154" y="3310117"/>
        <a:ext cx="10417292" cy="9086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584636"/>
          <a:ext cx="10515600" cy="75477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A tariff is a tax on imports.</a:t>
          </a:r>
        </a:p>
      </dsp:txBody>
      <dsp:txXfrm>
        <a:off x="36845" y="621481"/>
        <a:ext cx="10441910" cy="681087"/>
      </dsp:txXfrm>
    </dsp:sp>
    <dsp:sp modelId="{4D7390A6-D313-4896-8571-6E911CA84F71}">
      <dsp:nvSpPr>
        <dsp:cNvPr id="0" name=""/>
        <dsp:cNvSpPr/>
      </dsp:nvSpPr>
      <dsp:spPr>
        <a:xfrm>
          <a:off x="0" y="1394134"/>
          <a:ext cx="10515600" cy="754777"/>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(Tariff has a broader meaning in the English language and can also mean “rate” , possibly for another tax, or even for rates (e.g. telephone rates ($.05/minute) are sometimes called “tariffs.”</a:t>
          </a:r>
        </a:p>
      </dsp:txBody>
      <dsp:txXfrm>
        <a:off x="36845" y="1430979"/>
        <a:ext cx="10441910" cy="681087"/>
      </dsp:txXfrm>
    </dsp:sp>
    <dsp:sp modelId="{1531C058-7DE2-42C3-B5E3-4C9E69DE39CB}">
      <dsp:nvSpPr>
        <dsp:cNvPr id="0" name=""/>
        <dsp:cNvSpPr/>
      </dsp:nvSpPr>
      <dsp:spPr>
        <a:xfrm>
          <a:off x="0" y="2203632"/>
          <a:ext cx="10515600" cy="754777"/>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e.g. Japanese has a 27% tariff on the importation of “ski boots” (</a:t>
          </a:r>
          <a:r>
            <a:rPr lang="en-US" sz="1900" kern="1200"/>
            <a:t>but only 18.5% </a:t>
          </a:r>
          <a:r>
            <a:rPr lang="en-US" sz="1900" kern="1200" dirty="0"/>
            <a:t>if from TPP11 members, such as Canada)</a:t>
          </a:r>
        </a:p>
      </dsp:txBody>
      <dsp:txXfrm>
        <a:off x="36845" y="2240477"/>
        <a:ext cx="10441910" cy="681087"/>
      </dsp:txXfrm>
    </dsp:sp>
    <dsp:sp modelId="{5F73BADC-4761-4048-831C-2665F0C6D629}">
      <dsp:nvSpPr>
        <dsp:cNvPr id="0" name=""/>
        <dsp:cNvSpPr/>
      </dsp:nvSpPr>
      <dsp:spPr>
        <a:xfrm>
          <a:off x="0" y="3013129"/>
          <a:ext cx="10515600" cy="754777"/>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Most electronics goods and parts imported to Japan already duty free (e.g. semiconductors are 0%). Japanese average tariff level is about 2-3 %, and even a bit lower in the US and EU (source: World Bank). </a:t>
          </a:r>
        </a:p>
      </dsp:txBody>
      <dsp:txXfrm>
        <a:off x="36845" y="3049974"/>
        <a:ext cx="10441910" cy="681087"/>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A7CDB-57C7-4453-BCD5-951C94E23B69}">
      <dsp:nvSpPr>
        <dsp:cNvPr id="0" name=""/>
        <dsp:cNvSpPr/>
      </dsp:nvSpPr>
      <dsp:spPr>
        <a:xfrm>
          <a:off x="0" y="173001"/>
          <a:ext cx="10515600" cy="9945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The GATT/WTO framework has worked surprisingly well to work out disputes in GOODS trade over the past 50-plus years (since 1947)</a:t>
          </a:r>
        </a:p>
      </dsp:txBody>
      <dsp:txXfrm>
        <a:off x="48547" y="221548"/>
        <a:ext cx="10418506" cy="897406"/>
      </dsp:txXfrm>
    </dsp:sp>
    <dsp:sp modelId="{51ADAAD5-C75A-4822-B4B4-B8E98390066C}">
      <dsp:nvSpPr>
        <dsp:cNvPr id="0" name=""/>
        <dsp:cNvSpPr/>
      </dsp:nvSpPr>
      <dsp:spPr>
        <a:xfrm>
          <a:off x="0" y="1068521"/>
          <a:ext cx="10515600" cy="99450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For services (and intellectual property rights), agreeing upon and enforcing a set of rules has been a far greater challenge.</a:t>
          </a:r>
        </a:p>
      </dsp:txBody>
      <dsp:txXfrm>
        <a:off x="48547" y="1117068"/>
        <a:ext cx="10418506" cy="897406"/>
      </dsp:txXfrm>
    </dsp:sp>
    <dsp:sp modelId="{C52218C1-AC3E-43E7-A7E3-4959568BDFEB}">
      <dsp:nvSpPr>
        <dsp:cNvPr id="0" name=""/>
        <dsp:cNvSpPr/>
      </dsp:nvSpPr>
      <dsp:spPr>
        <a:xfrm>
          <a:off x="0" y="2212272"/>
          <a:ext cx="10515600" cy="99450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Digital trade present yet even more challenges and the “international” rules are still much like the “Wild West”.</a:t>
          </a:r>
        </a:p>
      </dsp:txBody>
      <dsp:txXfrm>
        <a:off x="48547" y="2260819"/>
        <a:ext cx="10418506" cy="897406"/>
      </dsp:txXfrm>
    </dsp:sp>
    <dsp:sp modelId="{A2728F03-B8C7-44CE-B331-C100F6C6CD50}">
      <dsp:nvSpPr>
        <dsp:cNvPr id="0" name=""/>
        <dsp:cNvSpPr/>
      </dsp:nvSpPr>
      <dsp:spPr>
        <a:xfrm>
          <a:off x="0" y="3278772"/>
          <a:ext cx="10515600" cy="9945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endParaRPr lang="en-US" sz="2500" kern="1200" dirty="0"/>
        </a:p>
      </dsp:txBody>
      <dsp:txXfrm>
        <a:off x="48547" y="3327319"/>
        <a:ext cx="10418506" cy="897406"/>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A7CDB-57C7-4453-BCD5-951C94E23B69}">
      <dsp:nvSpPr>
        <dsp:cNvPr id="0" name=""/>
        <dsp:cNvSpPr/>
      </dsp:nvSpPr>
      <dsp:spPr>
        <a:xfrm>
          <a:off x="0" y="175714"/>
          <a:ext cx="10515600" cy="9931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GATS (General Agreement on Trade in Services), since 1995</a:t>
          </a:r>
        </a:p>
      </dsp:txBody>
      <dsp:txXfrm>
        <a:off x="48481" y="224195"/>
        <a:ext cx="10418638" cy="896166"/>
      </dsp:txXfrm>
    </dsp:sp>
    <dsp:sp modelId="{51ADAAD5-C75A-4822-B4B4-B8E98390066C}">
      <dsp:nvSpPr>
        <dsp:cNvPr id="0" name=""/>
        <dsp:cNvSpPr/>
      </dsp:nvSpPr>
      <dsp:spPr>
        <a:xfrm>
          <a:off x="0" y="1069899"/>
          <a:ext cx="10515600" cy="993128"/>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TRIPS (</a:t>
          </a:r>
          <a:r>
            <a:rPr lang="en-US" sz="2500" b="0" i="0" kern="1200" dirty="0"/>
            <a:t>Agreement on Trade-Related Aspects of Intellectual Property Rights) also since 1995 </a:t>
          </a:r>
          <a:endParaRPr lang="en-US" sz="2500" b="0" kern="1200" dirty="0"/>
        </a:p>
      </dsp:txBody>
      <dsp:txXfrm>
        <a:off x="48481" y="1118380"/>
        <a:ext cx="10418638" cy="896166"/>
      </dsp:txXfrm>
    </dsp:sp>
    <dsp:sp modelId="{C52218C1-AC3E-43E7-A7E3-4959568BDFEB}">
      <dsp:nvSpPr>
        <dsp:cNvPr id="0" name=""/>
        <dsp:cNvSpPr/>
      </dsp:nvSpPr>
      <dsp:spPr>
        <a:xfrm>
          <a:off x="0" y="2212272"/>
          <a:ext cx="10515600" cy="993128"/>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These two agreement try to address some of these issues, but opinions are far from unanimous.</a:t>
          </a:r>
        </a:p>
      </dsp:txBody>
      <dsp:txXfrm>
        <a:off x="48481" y="2260753"/>
        <a:ext cx="10418638" cy="896166"/>
      </dsp:txXfrm>
    </dsp:sp>
    <dsp:sp modelId="{A2728F03-B8C7-44CE-B331-C100F6C6CD50}">
      <dsp:nvSpPr>
        <dsp:cNvPr id="0" name=""/>
        <dsp:cNvSpPr/>
      </dsp:nvSpPr>
      <dsp:spPr>
        <a:xfrm>
          <a:off x="0" y="3277400"/>
          <a:ext cx="10515600" cy="99312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e.g. India and South Africa are often in opposition to the US and EU (and Japan) on IPR. (US wants it stricter, India wants it looser.)</a:t>
          </a:r>
        </a:p>
      </dsp:txBody>
      <dsp:txXfrm>
        <a:off x="48481" y="3325881"/>
        <a:ext cx="10418638" cy="896166"/>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A7CDB-57C7-4453-BCD5-951C94E23B69}">
      <dsp:nvSpPr>
        <dsp:cNvPr id="0" name=""/>
        <dsp:cNvSpPr/>
      </dsp:nvSpPr>
      <dsp:spPr>
        <a:xfrm>
          <a:off x="0" y="653786"/>
          <a:ext cx="10515600" cy="7558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As the little WTO has made little progress is setting new rules for Digital Trade, regional trade agreements have filled some of these gaps</a:t>
          </a:r>
        </a:p>
      </dsp:txBody>
      <dsp:txXfrm>
        <a:off x="36896" y="690682"/>
        <a:ext cx="10441808" cy="682028"/>
      </dsp:txXfrm>
    </dsp:sp>
    <dsp:sp modelId="{51ADAAD5-C75A-4822-B4B4-B8E98390066C}">
      <dsp:nvSpPr>
        <dsp:cNvPr id="0" name=""/>
        <dsp:cNvSpPr/>
      </dsp:nvSpPr>
      <dsp:spPr>
        <a:xfrm>
          <a:off x="0" y="1334381"/>
          <a:ext cx="10515600" cy="75582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When the US-Canada-Mexico (NAFTA) agreement was revised (now “USMCA) provisions/rules for Digital Trade were included.</a:t>
          </a:r>
        </a:p>
      </dsp:txBody>
      <dsp:txXfrm>
        <a:off x="36896" y="1371277"/>
        <a:ext cx="10441808" cy="682028"/>
      </dsp:txXfrm>
    </dsp:sp>
    <dsp:sp modelId="{C52218C1-AC3E-43E7-A7E3-4959568BDFEB}">
      <dsp:nvSpPr>
        <dsp:cNvPr id="0" name=""/>
        <dsp:cNvSpPr/>
      </dsp:nvSpPr>
      <dsp:spPr>
        <a:xfrm>
          <a:off x="0" y="2203632"/>
          <a:ext cx="10515600" cy="75582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The recent US-Japan trade agreement also includes some digital trade provisions. The EU also has its own digital trade rules, which are sometimes at odds with the US (and often at odds </a:t>
          </a:r>
          <a:r>
            <a:rPr lang="en-US" sz="1900" kern="1200" dirty="0" err="1"/>
            <a:t>wth</a:t>
          </a:r>
          <a:r>
            <a:rPr lang="en-US" sz="1900" kern="1200" dirty="0"/>
            <a:t> China, Russia, etc.)</a:t>
          </a:r>
        </a:p>
      </dsp:txBody>
      <dsp:txXfrm>
        <a:off x="36896" y="2240528"/>
        <a:ext cx="10441808" cy="682028"/>
      </dsp:txXfrm>
    </dsp:sp>
    <dsp:sp modelId="{A2728F03-B8C7-44CE-B331-C100F6C6CD50}">
      <dsp:nvSpPr>
        <dsp:cNvPr id="0" name=""/>
        <dsp:cNvSpPr/>
      </dsp:nvSpPr>
      <dsp:spPr>
        <a:xfrm>
          <a:off x="0" y="3014172"/>
          <a:ext cx="10515600" cy="75582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CP-TPP also has provisions on digital trade, specifically on (free) e-commerce and (freedom from) data localization requirements</a:t>
          </a:r>
        </a:p>
      </dsp:txBody>
      <dsp:txXfrm>
        <a:off x="36896" y="3051068"/>
        <a:ext cx="10441808" cy="682028"/>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A7CDB-57C7-4453-BCD5-951C94E23B69}">
      <dsp:nvSpPr>
        <dsp:cNvPr id="0" name=""/>
        <dsp:cNvSpPr/>
      </dsp:nvSpPr>
      <dsp:spPr>
        <a:xfrm>
          <a:off x="0" y="219370"/>
          <a:ext cx="10515600" cy="97761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RCEP also has rules for e-commerce which are very similar to those of CP-TPP</a:t>
          </a:r>
        </a:p>
      </dsp:txBody>
      <dsp:txXfrm>
        <a:off x="47723" y="267093"/>
        <a:ext cx="10420154" cy="882165"/>
      </dsp:txXfrm>
    </dsp:sp>
    <dsp:sp modelId="{51ADAAD5-C75A-4822-B4B4-B8E98390066C}">
      <dsp:nvSpPr>
        <dsp:cNvPr id="0" name=""/>
        <dsp:cNvSpPr/>
      </dsp:nvSpPr>
      <dsp:spPr>
        <a:xfrm>
          <a:off x="0" y="1124378"/>
          <a:ext cx="10515600" cy="977611"/>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However, </a:t>
          </a:r>
          <a:r>
            <a:rPr lang="en-US" sz="1600" b="0" i="0" kern="1200" dirty="0"/>
            <a:t>RCEP and the CPTPP differ substantially on provisions concerning computing facilities, cross-border transfer of data, and source code. In general, CPTPP is more free and also more comprehensive than RCEP in this regard (and many others.)</a:t>
          </a:r>
          <a:endParaRPr lang="en-US" sz="1600" kern="1200" dirty="0"/>
        </a:p>
      </dsp:txBody>
      <dsp:txXfrm>
        <a:off x="47723" y="1172101"/>
        <a:ext cx="10420154" cy="882165"/>
      </dsp:txXfrm>
    </dsp:sp>
    <dsp:sp modelId="{C52218C1-AC3E-43E7-A7E3-4959568BDFEB}">
      <dsp:nvSpPr>
        <dsp:cNvPr id="0" name=""/>
        <dsp:cNvSpPr/>
      </dsp:nvSpPr>
      <dsp:spPr>
        <a:xfrm>
          <a:off x="0" y="2199312"/>
          <a:ext cx="10515600" cy="977611"/>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Increasingly, there are many other bilateral agreements which are including digital trade provisions, many of which are more comprehensive than what is contained in CP-TPP. (For example, Singapore, Chile and NZ “Digital Economy Partnership Agreement (DEPA) Signed in 2020.</a:t>
          </a:r>
        </a:p>
      </dsp:txBody>
      <dsp:txXfrm>
        <a:off x="47723" y="2247035"/>
        <a:ext cx="10420154" cy="882165"/>
      </dsp:txXfrm>
    </dsp:sp>
    <dsp:sp modelId="{A2728F03-B8C7-44CE-B331-C100F6C6CD50}">
      <dsp:nvSpPr>
        <dsp:cNvPr id="0" name=""/>
        <dsp:cNvSpPr/>
      </dsp:nvSpPr>
      <dsp:spPr>
        <a:xfrm>
          <a:off x="0" y="3223003"/>
          <a:ext cx="10515600" cy="977611"/>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President Biden is discussing a possible Digital Agreement with India. If successful. This could help move the world into a US/EU/Japan style digital trade regime, rather than one dominated by the “rules” of RCEP (China.)</a:t>
          </a:r>
        </a:p>
        <a:p>
          <a:pPr marL="0" lvl="0" indent="0" algn="l" defTabSz="711200">
            <a:lnSpc>
              <a:spcPct val="90000"/>
            </a:lnSpc>
            <a:spcBef>
              <a:spcPct val="0"/>
            </a:spcBef>
            <a:spcAft>
              <a:spcPct val="35000"/>
            </a:spcAft>
            <a:buNone/>
          </a:pPr>
          <a:r>
            <a:rPr lang="en-US" sz="1600" kern="1200" dirty="0"/>
            <a:t>Of course, many countries still do not and will not follow the rules and enforcement will always be an issue.</a:t>
          </a:r>
        </a:p>
      </dsp:txBody>
      <dsp:txXfrm>
        <a:off x="47723" y="3270726"/>
        <a:ext cx="10420154" cy="882165"/>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956BD4-2D11-4776-BDEC-5788095C0F68}">
      <dsp:nvSpPr>
        <dsp:cNvPr id="0" name=""/>
        <dsp:cNvSpPr/>
      </dsp:nvSpPr>
      <dsp:spPr>
        <a:xfrm>
          <a:off x="0" y="32420"/>
          <a:ext cx="6263640" cy="176912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Takeaway 1: World trade in GOODS is quite open and free, even, increasingly in emerging markets.</a:t>
          </a:r>
        </a:p>
      </dsp:txBody>
      <dsp:txXfrm>
        <a:off x="86361" y="118781"/>
        <a:ext cx="6090918" cy="1596400"/>
      </dsp:txXfrm>
    </dsp:sp>
    <dsp:sp modelId="{FAE36EEC-ABAA-4F1B-959C-4CAB8899E575}">
      <dsp:nvSpPr>
        <dsp:cNvPr id="0" name=""/>
        <dsp:cNvSpPr/>
      </dsp:nvSpPr>
      <dsp:spPr>
        <a:xfrm>
          <a:off x="0" y="1867782"/>
          <a:ext cx="6263640" cy="1769122"/>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Takeaway 2: The recent Trump trade war still lingers, but it is expected to fade away, albeit slowly.</a:t>
          </a:r>
        </a:p>
      </dsp:txBody>
      <dsp:txXfrm>
        <a:off x="86361" y="1954143"/>
        <a:ext cx="6090918" cy="1596400"/>
      </dsp:txXfrm>
    </dsp:sp>
    <dsp:sp modelId="{18B695A8-5B91-4BD6-9433-46D06C6170A8}">
      <dsp:nvSpPr>
        <dsp:cNvPr id="0" name=""/>
        <dsp:cNvSpPr/>
      </dsp:nvSpPr>
      <dsp:spPr>
        <a:xfrm>
          <a:off x="0" y="3703145"/>
          <a:ext cx="6263640" cy="1769122"/>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Takeaway 3: Trade in services and digital trade is growing as a share of world trade. This is a good thing.</a:t>
          </a:r>
        </a:p>
        <a:p>
          <a:pPr marL="0" lvl="0" indent="0" algn="l" defTabSz="1022350">
            <a:lnSpc>
              <a:spcPct val="90000"/>
            </a:lnSpc>
            <a:spcBef>
              <a:spcPct val="0"/>
            </a:spcBef>
            <a:spcAft>
              <a:spcPct val="35000"/>
            </a:spcAft>
            <a:buNone/>
          </a:pPr>
          <a:endParaRPr lang="en-US" sz="2300" kern="1200" dirty="0"/>
        </a:p>
      </dsp:txBody>
      <dsp:txXfrm>
        <a:off x="86361" y="3789506"/>
        <a:ext cx="6090918" cy="1596400"/>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956BD4-2D11-4776-BDEC-5788095C0F68}">
      <dsp:nvSpPr>
        <dsp:cNvPr id="0" name=""/>
        <dsp:cNvSpPr/>
      </dsp:nvSpPr>
      <dsp:spPr>
        <a:xfrm>
          <a:off x="0" y="623573"/>
          <a:ext cx="6263640" cy="139229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Takeaway 4: But barriers to service and digital trade and numerous, growing and differ widely across countries.</a:t>
          </a:r>
        </a:p>
      </dsp:txBody>
      <dsp:txXfrm>
        <a:off x="67966" y="691539"/>
        <a:ext cx="6127708" cy="1256367"/>
      </dsp:txXfrm>
    </dsp:sp>
    <dsp:sp modelId="{FAE36EEC-ABAA-4F1B-959C-4CAB8899E575}">
      <dsp:nvSpPr>
        <dsp:cNvPr id="0" name=""/>
        <dsp:cNvSpPr/>
      </dsp:nvSpPr>
      <dsp:spPr>
        <a:xfrm>
          <a:off x="0" y="2056193"/>
          <a:ext cx="6263640" cy="1392299"/>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Takeaway 5: Because the WTO is essential stalled, the future of rules for digital trade is being written in regional, bilateral and multilateral trade agreements</a:t>
          </a:r>
        </a:p>
      </dsp:txBody>
      <dsp:txXfrm>
        <a:off x="67966" y="2124159"/>
        <a:ext cx="6127708" cy="1256367"/>
      </dsp:txXfrm>
    </dsp:sp>
    <dsp:sp modelId="{18B695A8-5B91-4BD6-9433-46D06C6170A8}">
      <dsp:nvSpPr>
        <dsp:cNvPr id="0" name=""/>
        <dsp:cNvSpPr/>
      </dsp:nvSpPr>
      <dsp:spPr>
        <a:xfrm>
          <a:off x="0" y="3488813"/>
          <a:ext cx="6263640" cy="139229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Takeaway 6: From a tech firm point of view, it is their best interest to see the US/EU/Japan/Singapore models become more prevalent than the China model.</a:t>
          </a:r>
        </a:p>
        <a:p>
          <a:pPr marL="0" lvl="0" indent="0" algn="l" defTabSz="622300">
            <a:lnSpc>
              <a:spcPct val="90000"/>
            </a:lnSpc>
            <a:spcBef>
              <a:spcPct val="0"/>
            </a:spcBef>
            <a:spcAft>
              <a:spcPct val="35000"/>
            </a:spcAft>
            <a:buNone/>
          </a:pPr>
          <a:r>
            <a:rPr lang="en-US" sz="1400" kern="1200" dirty="0"/>
            <a:t>However, China hopes to join CP-TPP, so there is hope to find some agreement even with China, who is a country willing to negotiate on trade issues. </a:t>
          </a:r>
        </a:p>
        <a:p>
          <a:pPr marL="0" lvl="0" indent="0" algn="l" defTabSz="622300">
            <a:lnSpc>
              <a:spcPct val="90000"/>
            </a:lnSpc>
            <a:spcBef>
              <a:spcPct val="0"/>
            </a:spcBef>
            <a:spcAft>
              <a:spcPct val="35000"/>
            </a:spcAft>
            <a:buNone/>
          </a:pPr>
          <a:endParaRPr lang="en-US" sz="1400" kern="1200" dirty="0"/>
        </a:p>
      </dsp:txBody>
      <dsp:txXfrm>
        <a:off x="67966" y="3556779"/>
        <a:ext cx="6127708" cy="12563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498672"/>
          <a:ext cx="10515600" cy="7956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No. All countries who are members of WTO (formerly GATT until 1995) have promised NOT to raise tariffs from whatever their current levels are.</a:t>
          </a:r>
        </a:p>
      </dsp:txBody>
      <dsp:txXfrm>
        <a:off x="38838" y="537510"/>
        <a:ext cx="10437924" cy="717924"/>
      </dsp:txXfrm>
    </dsp:sp>
    <dsp:sp modelId="{4D7390A6-D313-4896-8571-6E911CA84F71}">
      <dsp:nvSpPr>
        <dsp:cNvPr id="0" name=""/>
        <dsp:cNvSpPr/>
      </dsp:nvSpPr>
      <dsp:spPr>
        <a:xfrm>
          <a:off x="0" y="1351872"/>
          <a:ext cx="10515600" cy="79560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99% of the world’s countries and economies are members of WTO. (Exceptions, e.g. North Korea and Iran)</a:t>
          </a:r>
        </a:p>
      </dsp:txBody>
      <dsp:txXfrm>
        <a:off x="38838" y="1390710"/>
        <a:ext cx="10437924" cy="717924"/>
      </dsp:txXfrm>
    </dsp:sp>
    <dsp:sp modelId="{1531C058-7DE2-42C3-B5E3-4C9E69DE39CB}">
      <dsp:nvSpPr>
        <dsp:cNvPr id="0" name=""/>
        <dsp:cNvSpPr/>
      </dsp:nvSpPr>
      <dsp:spPr>
        <a:xfrm>
          <a:off x="0" y="2205072"/>
          <a:ext cx="10515600" cy="79560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Then how did “Tariff-man” (former President Trump) put tariffs on China (and other countries) on steel and many other products of 10%, 25%?</a:t>
          </a:r>
        </a:p>
      </dsp:txBody>
      <dsp:txXfrm>
        <a:off x="38838" y="2243910"/>
        <a:ext cx="10437924" cy="717924"/>
      </dsp:txXfrm>
    </dsp:sp>
    <dsp:sp modelId="{5F73BADC-4761-4048-831C-2665F0C6D629}">
      <dsp:nvSpPr>
        <dsp:cNvPr id="0" name=""/>
        <dsp:cNvSpPr/>
      </dsp:nvSpPr>
      <dsp:spPr>
        <a:xfrm>
          <a:off x="0" y="3058272"/>
          <a:ext cx="10515600" cy="7956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The Trump administration (and presidents before him, to a far lesser extent) used so-called “TTBs” (Temporary Trade Barriers) to raise tariffs. (</a:t>
          </a:r>
          <a:r>
            <a:rPr lang="en-US" sz="2000" kern="1200" dirty="0" err="1"/>
            <a:t>n.b.</a:t>
          </a:r>
          <a:r>
            <a:rPr lang="en-US" sz="2000" kern="1200" dirty="0"/>
            <a:t> Pres. Biden has not removed most of them yet.) </a:t>
          </a:r>
        </a:p>
      </dsp:txBody>
      <dsp:txXfrm>
        <a:off x="38838" y="3097110"/>
        <a:ext cx="10437924" cy="7179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4572"/>
          <a:ext cx="10515600" cy="104480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Anti-dumping duties. If a firm sells it product (good) at a lower price in its foreign market than in its domestic market, it can be considered “dumping”, and the importing countries can put a Anti-dumping Duty (an import tariff) on that product.</a:t>
          </a:r>
        </a:p>
      </dsp:txBody>
      <dsp:txXfrm>
        <a:off x="51003" y="55575"/>
        <a:ext cx="10413594" cy="942803"/>
      </dsp:txXfrm>
    </dsp:sp>
    <dsp:sp modelId="{4D7390A6-D313-4896-8571-6E911CA84F71}">
      <dsp:nvSpPr>
        <dsp:cNvPr id="0" name=""/>
        <dsp:cNvSpPr/>
      </dsp:nvSpPr>
      <dsp:spPr>
        <a:xfrm>
          <a:off x="0" y="1104102"/>
          <a:ext cx="10515600" cy="1044809"/>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There are other TTBs, such as Countervailing Duties (CVD), “Safeguard measures” (in the US, these go by the names, Section 201, 232, etc.). Trump used all of these and more.</a:t>
          </a:r>
        </a:p>
      </dsp:txBody>
      <dsp:txXfrm>
        <a:off x="51003" y="1155105"/>
        <a:ext cx="10413594" cy="942803"/>
      </dsp:txXfrm>
    </dsp:sp>
    <dsp:sp modelId="{1531C058-7DE2-42C3-B5E3-4C9E69DE39CB}">
      <dsp:nvSpPr>
        <dsp:cNvPr id="0" name=""/>
        <dsp:cNvSpPr/>
      </dsp:nvSpPr>
      <dsp:spPr>
        <a:xfrm>
          <a:off x="0" y="2203632"/>
          <a:ext cx="10515600" cy="1044809"/>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CVDs: these are duties imposed on exports of a country that has been found to be subsidizing its exports. (e.g. US CVD against Chinese exports of solar-panels.)</a:t>
          </a:r>
        </a:p>
      </dsp:txBody>
      <dsp:txXfrm>
        <a:off x="51003" y="2254635"/>
        <a:ext cx="10413594" cy="942803"/>
      </dsp:txXfrm>
    </dsp:sp>
    <dsp:sp modelId="{5F73BADC-4761-4048-831C-2665F0C6D629}">
      <dsp:nvSpPr>
        <dsp:cNvPr id="0" name=""/>
        <dsp:cNvSpPr/>
      </dsp:nvSpPr>
      <dsp:spPr>
        <a:xfrm>
          <a:off x="0" y="3303162"/>
          <a:ext cx="10515600" cy="104480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Traditional tariffs, as well as TTBS, are taxes on GOODS. Things. Merchandise. Not services trade. So, can these tariffs affect a firm like Amazon? </a:t>
          </a:r>
        </a:p>
      </dsp:txBody>
      <dsp:txXfrm>
        <a:off x="51003" y="3354165"/>
        <a:ext cx="10413594" cy="9428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101760"/>
          <a:ext cx="10515600" cy="99837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India has put up ADDs against import of solar panels (from China, Malaysia, etc.). </a:t>
          </a:r>
        </a:p>
      </dsp:txBody>
      <dsp:txXfrm>
        <a:off x="48737" y="150497"/>
        <a:ext cx="10418126" cy="900901"/>
      </dsp:txXfrm>
    </dsp:sp>
    <dsp:sp modelId="{4D7390A6-D313-4896-8571-6E911CA84F71}">
      <dsp:nvSpPr>
        <dsp:cNvPr id="0" name=""/>
        <dsp:cNvSpPr/>
      </dsp:nvSpPr>
      <dsp:spPr>
        <a:xfrm>
          <a:off x="0" y="1151976"/>
          <a:ext cx="10515600" cy="998375"/>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Schneider Electric (a French engineering firm) has plans to install green energy grid in India. 	</a:t>
          </a:r>
        </a:p>
      </dsp:txBody>
      <dsp:txXfrm>
        <a:off x="48737" y="1200713"/>
        <a:ext cx="10418126" cy="900901"/>
      </dsp:txXfrm>
    </dsp:sp>
    <dsp:sp modelId="{1531C058-7DE2-42C3-B5E3-4C9E69DE39CB}">
      <dsp:nvSpPr>
        <dsp:cNvPr id="0" name=""/>
        <dsp:cNvSpPr/>
      </dsp:nvSpPr>
      <dsp:spPr>
        <a:xfrm>
          <a:off x="0" y="2202192"/>
          <a:ext cx="10515600" cy="998375"/>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These Indian ADDs will raise costs of that project; may delay or cancel it.</a:t>
          </a:r>
          <a:r>
            <a:rPr lang="en-US" sz="1800" b="0" i="0" kern="1200" dirty="0"/>
            <a:t> “If anti-dumping duty in solar cells is a reality and the imposition is to the extent that has been reported then projects will definitely get delayed, but not derailed,” Schneider Electric India’s VP (Solar)Anurag Garg said today.</a:t>
          </a:r>
          <a:endParaRPr lang="en-US" sz="1800" kern="1200" dirty="0"/>
        </a:p>
      </dsp:txBody>
      <dsp:txXfrm>
        <a:off x="48737" y="2250929"/>
        <a:ext cx="10418126" cy="900901"/>
      </dsp:txXfrm>
    </dsp:sp>
    <dsp:sp modelId="{5F73BADC-4761-4048-831C-2665F0C6D629}">
      <dsp:nvSpPr>
        <dsp:cNvPr id="0" name=""/>
        <dsp:cNvSpPr/>
      </dsp:nvSpPr>
      <dsp:spPr>
        <a:xfrm>
          <a:off x="0" y="3252407"/>
          <a:ext cx="10515600" cy="99837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Source: </a:t>
          </a:r>
          <a:r>
            <a:rPr lang="en-US" sz="1800" kern="1200" dirty="0">
              <a:hlinkClick xmlns:r="http://schemas.openxmlformats.org/officeDocument/2006/relationships" r:id="rId1"/>
            </a:rPr>
            <a:t>https://solar.schneider-electric.com/anti-dumping-duty-could-delay-solar-power-projects-roll-out-anurag-garg-schneider-electric-india/</a:t>
          </a:r>
          <a:endParaRPr lang="en-US" sz="1800" kern="1200" dirty="0"/>
        </a:p>
      </dsp:txBody>
      <dsp:txXfrm>
        <a:off x="48737" y="3301144"/>
        <a:ext cx="10418126" cy="90090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247031"/>
          <a:ext cx="10515600" cy="9149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There are many other barriers to trade other than trade (import) taxes. These are called Non-Tariff Barriers (NTBs.)</a:t>
          </a:r>
        </a:p>
      </dsp:txBody>
      <dsp:txXfrm>
        <a:off x="44664" y="291695"/>
        <a:ext cx="10426272" cy="825612"/>
      </dsp:txXfrm>
    </dsp:sp>
    <dsp:sp modelId="{4D7390A6-D313-4896-8571-6E911CA84F71}">
      <dsp:nvSpPr>
        <dsp:cNvPr id="0" name=""/>
        <dsp:cNvSpPr/>
      </dsp:nvSpPr>
      <dsp:spPr>
        <a:xfrm>
          <a:off x="0" y="1228211"/>
          <a:ext cx="10515600" cy="91494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altLang="ja-JP" sz="2300" kern="1200" dirty="0"/>
            <a:t>Some of these are for valid health concerns. (e.g. food inspections for safety.) Other are “disguised protection” such as EU’s ban on hormone-fed beef, but not pork. </a:t>
          </a:r>
          <a:endParaRPr lang="en-US" sz="2300" kern="1200" dirty="0"/>
        </a:p>
      </dsp:txBody>
      <dsp:txXfrm>
        <a:off x="44664" y="1272875"/>
        <a:ext cx="10426272" cy="825612"/>
      </dsp:txXfrm>
    </dsp:sp>
    <dsp:sp modelId="{1531C058-7DE2-42C3-B5E3-4C9E69DE39CB}">
      <dsp:nvSpPr>
        <dsp:cNvPr id="0" name=""/>
        <dsp:cNvSpPr/>
      </dsp:nvSpPr>
      <dsp:spPr>
        <a:xfrm>
          <a:off x="0" y="2209391"/>
          <a:ext cx="10515600" cy="91494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These can also raise the cost of doing business in a country.</a:t>
          </a:r>
        </a:p>
      </dsp:txBody>
      <dsp:txXfrm>
        <a:off x="44664" y="2254055"/>
        <a:ext cx="10426272" cy="825612"/>
      </dsp:txXfrm>
    </dsp:sp>
    <dsp:sp modelId="{5F73BADC-4761-4048-831C-2665F0C6D629}">
      <dsp:nvSpPr>
        <dsp:cNvPr id="0" name=""/>
        <dsp:cNvSpPr/>
      </dsp:nvSpPr>
      <dsp:spPr>
        <a:xfrm>
          <a:off x="0" y="3190572"/>
          <a:ext cx="10515600" cy="91494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Question: do these barriers to trade affect a software firm such </a:t>
          </a:r>
          <a:r>
            <a:rPr lang="en-US" sz="2300" kern="1200"/>
            <a:t>as Amazon?</a:t>
          </a:r>
          <a:endParaRPr lang="en-US" sz="2300" kern="1200" dirty="0"/>
        </a:p>
      </dsp:txBody>
      <dsp:txXfrm>
        <a:off x="44664" y="3235236"/>
        <a:ext cx="10426272" cy="82561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82014"/>
          <a:ext cx="10515600" cy="9931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The examples thus far have solely focused on the imports/export of GOODS.</a:t>
          </a:r>
        </a:p>
      </dsp:txBody>
      <dsp:txXfrm>
        <a:off x="48481" y="130495"/>
        <a:ext cx="10418638" cy="896166"/>
      </dsp:txXfrm>
    </dsp:sp>
    <dsp:sp modelId="{4D7390A6-D313-4896-8571-6E911CA84F71}">
      <dsp:nvSpPr>
        <dsp:cNvPr id="0" name=""/>
        <dsp:cNvSpPr/>
      </dsp:nvSpPr>
      <dsp:spPr>
        <a:xfrm>
          <a:off x="0" y="1147143"/>
          <a:ext cx="10515600" cy="993128"/>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altLang="ja-JP" sz="2500" kern="1200" dirty="0"/>
            <a:t>Traditional tariffs, as well as ADD, CVD, and original purpose of GATT/WTO all pertain to GOODS trade. </a:t>
          </a:r>
          <a:endParaRPr lang="en-US" sz="2500" kern="1200" dirty="0"/>
        </a:p>
      </dsp:txBody>
      <dsp:txXfrm>
        <a:off x="48481" y="1195624"/>
        <a:ext cx="10418638" cy="896166"/>
      </dsp:txXfrm>
    </dsp:sp>
    <dsp:sp modelId="{1531C058-7DE2-42C3-B5E3-4C9E69DE39CB}">
      <dsp:nvSpPr>
        <dsp:cNvPr id="0" name=""/>
        <dsp:cNvSpPr/>
      </dsp:nvSpPr>
      <dsp:spPr>
        <a:xfrm>
          <a:off x="0" y="2212272"/>
          <a:ext cx="10515600" cy="993128"/>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But what about trade in SERVICES?</a:t>
          </a:r>
        </a:p>
      </dsp:txBody>
      <dsp:txXfrm>
        <a:off x="48481" y="2260753"/>
        <a:ext cx="10418638" cy="896166"/>
      </dsp:txXfrm>
    </dsp:sp>
    <dsp:sp modelId="{5F73BADC-4761-4048-831C-2665F0C6D629}">
      <dsp:nvSpPr>
        <dsp:cNvPr id="0" name=""/>
        <dsp:cNvSpPr/>
      </dsp:nvSpPr>
      <dsp:spPr>
        <a:xfrm>
          <a:off x="0" y="3277400"/>
          <a:ext cx="10515600" cy="99312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GATT (General Agreement on Tariffs and Trade, evolved into WTO in 1995)</a:t>
          </a:r>
        </a:p>
      </dsp:txBody>
      <dsp:txXfrm>
        <a:off x="48481" y="3325881"/>
        <a:ext cx="10418638" cy="89616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79271"/>
          <a:ext cx="10515600" cy="9945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Historically, most of world trade was in GOODS, and SERVICES trade was a much smaller portion.</a:t>
          </a:r>
        </a:p>
      </dsp:txBody>
      <dsp:txXfrm>
        <a:off x="48547" y="127818"/>
        <a:ext cx="10418506" cy="897406"/>
      </dsp:txXfrm>
    </dsp:sp>
    <dsp:sp modelId="{4D7390A6-D313-4896-8571-6E911CA84F71}">
      <dsp:nvSpPr>
        <dsp:cNvPr id="0" name=""/>
        <dsp:cNvSpPr/>
      </dsp:nvSpPr>
      <dsp:spPr>
        <a:xfrm>
          <a:off x="0" y="1145772"/>
          <a:ext cx="10515600" cy="99450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However, the share of services trade is growing?  In 1974 6%?  In 2019, 14% (Source: World Bank)</a:t>
          </a:r>
        </a:p>
      </dsp:txBody>
      <dsp:txXfrm>
        <a:off x="48547" y="1194319"/>
        <a:ext cx="10418506" cy="897406"/>
      </dsp:txXfrm>
    </dsp:sp>
    <dsp:sp modelId="{1531C058-7DE2-42C3-B5E3-4C9E69DE39CB}">
      <dsp:nvSpPr>
        <dsp:cNvPr id="0" name=""/>
        <dsp:cNvSpPr/>
      </dsp:nvSpPr>
      <dsp:spPr>
        <a:xfrm>
          <a:off x="0" y="2212272"/>
          <a:ext cx="10515600" cy="99450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Of course, the internet, Zoom and easier telecommunication is a big part of the reason why.</a:t>
          </a:r>
        </a:p>
      </dsp:txBody>
      <dsp:txXfrm>
        <a:off x="48547" y="2260819"/>
        <a:ext cx="10418506" cy="897406"/>
      </dsp:txXfrm>
    </dsp:sp>
    <dsp:sp modelId="{5F73BADC-4761-4048-831C-2665F0C6D629}">
      <dsp:nvSpPr>
        <dsp:cNvPr id="0" name=""/>
        <dsp:cNvSpPr/>
      </dsp:nvSpPr>
      <dsp:spPr>
        <a:xfrm>
          <a:off x="0" y="3278772"/>
          <a:ext cx="10515600" cy="9945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But what ARE Service imports/exports?</a:t>
          </a:r>
        </a:p>
      </dsp:txBody>
      <dsp:txXfrm>
        <a:off x="48547" y="3327319"/>
        <a:ext cx="10418506" cy="89740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79271"/>
          <a:ext cx="10515600" cy="9945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e.g. 1 If a US firm sells an insurance plan to a Japanese firm, that is a Service export for the US. (If it is sold by a US subsidiary in Japan, it is not.)</a:t>
          </a:r>
        </a:p>
      </dsp:txBody>
      <dsp:txXfrm>
        <a:off x="48547" y="127818"/>
        <a:ext cx="10418506" cy="897406"/>
      </dsp:txXfrm>
    </dsp:sp>
    <dsp:sp modelId="{4D7390A6-D313-4896-8571-6E911CA84F71}">
      <dsp:nvSpPr>
        <dsp:cNvPr id="0" name=""/>
        <dsp:cNvSpPr/>
      </dsp:nvSpPr>
      <dsp:spPr>
        <a:xfrm>
          <a:off x="0" y="1145772"/>
          <a:ext cx="10515600" cy="99450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e.g. 2 If a Japanese tourist spends money at hotel in Hawaii (the US), that is a US Service export.</a:t>
          </a:r>
        </a:p>
      </dsp:txBody>
      <dsp:txXfrm>
        <a:off x="48547" y="1194319"/>
        <a:ext cx="10418506" cy="897406"/>
      </dsp:txXfrm>
    </dsp:sp>
    <dsp:sp modelId="{1531C058-7DE2-42C3-B5E3-4C9E69DE39CB}">
      <dsp:nvSpPr>
        <dsp:cNvPr id="0" name=""/>
        <dsp:cNvSpPr/>
      </dsp:nvSpPr>
      <dsp:spPr>
        <a:xfrm>
          <a:off x="0" y="2212272"/>
          <a:ext cx="10515600" cy="99450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Air travel, transportation, banking, consulting etc. are many services that are increasingly being “exported” internationally.</a:t>
          </a:r>
        </a:p>
      </dsp:txBody>
      <dsp:txXfrm>
        <a:off x="48547" y="2260819"/>
        <a:ext cx="10418506" cy="897406"/>
      </dsp:txXfrm>
    </dsp:sp>
    <dsp:sp modelId="{5F73BADC-4761-4048-831C-2665F0C6D629}">
      <dsp:nvSpPr>
        <dsp:cNvPr id="0" name=""/>
        <dsp:cNvSpPr/>
      </dsp:nvSpPr>
      <dsp:spPr>
        <a:xfrm>
          <a:off x="0" y="3278772"/>
          <a:ext cx="10515600" cy="9945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Are there any barriers to trade in these types of trade?</a:t>
          </a:r>
        </a:p>
      </dsp:txBody>
      <dsp:txXfrm>
        <a:off x="48547" y="3327319"/>
        <a:ext cx="10418506" cy="89740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4C8A98-C8DF-4803-ADD0-8767B56C42FF}" type="datetimeFigureOut">
              <a:rPr lang="en-US" smtClean="0"/>
              <a:t>10/18/2022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2E9F4E-234A-4DF4-9338-6987BA6794D1}" type="slidenum">
              <a:rPr lang="en-US" smtClean="0"/>
              <a:t>‹#›</a:t>
            </a:fld>
            <a:endParaRPr lang="en-US"/>
          </a:p>
        </p:txBody>
      </p:sp>
    </p:spTree>
    <p:extLst>
      <p:ext uri="{BB962C8B-B14F-4D97-AF65-F5344CB8AC3E}">
        <p14:creationId xmlns:p14="http://schemas.microsoft.com/office/powerpoint/2010/main" val="4210503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5E703-1657-4AB2-9974-508CB24648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BCDFFC-3886-4F19-9CB2-C87C52CCDA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66EB26-1E07-4717-A48E-9CC2A631F8CB}"/>
              </a:ext>
            </a:extLst>
          </p:cNvPr>
          <p:cNvSpPr>
            <a:spLocks noGrp="1"/>
          </p:cNvSpPr>
          <p:nvPr>
            <p:ph type="dt" sz="half" idx="10"/>
          </p:nvPr>
        </p:nvSpPr>
        <p:spPr/>
        <p:txBody>
          <a:bodyPr/>
          <a:lstStyle/>
          <a:p>
            <a:fld id="{20752FC8-2785-421D-9931-A82C24BC5D75}" type="datetime1">
              <a:rPr lang="en-US" smtClean="0"/>
              <a:t>10/18/2022</a:t>
            </a:fld>
            <a:endParaRPr lang="en-US"/>
          </a:p>
        </p:txBody>
      </p:sp>
      <p:sp>
        <p:nvSpPr>
          <p:cNvPr id="5" name="Footer Placeholder 4">
            <a:extLst>
              <a:ext uri="{FF2B5EF4-FFF2-40B4-BE49-F238E27FC236}">
                <a16:creationId xmlns:a16="http://schemas.microsoft.com/office/drawing/2014/main" id="{D0A7BA86-E286-45C8-AA7F-B335F92F0ABB}"/>
              </a:ext>
            </a:extLst>
          </p:cNvPr>
          <p:cNvSpPr>
            <a:spLocks noGrp="1"/>
          </p:cNvSpPr>
          <p:nvPr>
            <p:ph type="ftr" sz="quarter" idx="11"/>
          </p:nvPr>
        </p:nvSpPr>
        <p:spPr/>
        <p:txBody>
          <a:bodyPr/>
          <a:lstStyle/>
          <a:p>
            <a:r>
              <a:rPr lang="en-US"/>
              <a:t>Craig Parsons - Yokohama National University</a:t>
            </a:r>
          </a:p>
        </p:txBody>
      </p:sp>
      <p:sp>
        <p:nvSpPr>
          <p:cNvPr id="6" name="Slide Number Placeholder 5">
            <a:extLst>
              <a:ext uri="{FF2B5EF4-FFF2-40B4-BE49-F238E27FC236}">
                <a16:creationId xmlns:a16="http://schemas.microsoft.com/office/drawing/2014/main" id="{37EAC92B-BB00-48E8-847B-8039A5A82154}"/>
              </a:ext>
            </a:extLst>
          </p:cNvPr>
          <p:cNvSpPr>
            <a:spLocks noGrp="1"/>
          </p:cNvSpPr>
          <p:nvPr>
            <p:ph type="sldNum" sz="quarter" idx="12"/>
          </p:nvPr>
        </p:nvSpPr>
        <p:spPr/>
        <p:txBody>
          <a:bodyPr/>
          <a:lstStyle/>
          <a:p>
            <a:fld id="{5148D461-CD66-4F1E-8447-4FC362A13150}" type="slidenum">
              <a:rPr lang="en-US" smtClean="0"/>
              <a:t>‹#›</a:t>
            </a:fld>
            <a:endParaRPr lang="en-US"/>
          </a:p>
        </p:txBody>
      </p:sp>
    </p:spTree>
    <p:extLst>
      <p:ext uri="{BB962C8B-B14F-4D97-AF65-F5344CB8AC3E}">
        <p14:creationId xmlns:p14="http://schemas.microsoft.com/office/powerpoint/2010/main" val="1453760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80004-174A-43AB-8010-0815D04D55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F6A2DF-B619-4689-916B-B32223A8B0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E4651A-0C78-4F24-876F-683DBA89358A}"/>
              </a:ext>
            </a:extLst>
          </p:cNvPr>
          <p:cNvSpPr>
            <a:spLocks noGrp="1"/>
          </p:cNvSpPr>
          <p:nvPr>
            <p:ph type="dt" sz="half" idx="10"/>
          </p:nvPr>
        </p:nvSpPr>
        <p:spPr/>
        <p:txBody>
          <a:bodyPr/>
          <a:lstStyle/>
          <a:p>
            <a:fld id="{C40FFFC9-9695-4EFB-9402-3C8953C5C1C7}" type="datetime1">
              <a:rPr lang="en-US" smtClean="0"/>
              <a:t>10/18/2022</a:t>
            </a:fld>
            <a:endParaRPr lang="en-US"/>
          </a:p>
        </p:txBody>
      </p:sp>
      <p:sp>
        <p:nvSpPr>
          <p:cNvPr id="5" name="Footer Placeholder 4">
            <a:extLst>
              <a:ext uri="{FF2B5EF4-FFF2-40B4-BE49-F238E27FC236}">
                <a16:creationId xmlns:a16="http://schemas.microsoft.com/office/drawing/2014/main" id="{56A58015-0A15-4DD5-94D2-1D04D2B1E82B}"/>
              </a:ext>
            </a:extLst>
          </p:cNvPr>
          <p:cNvSpPr>
            <a:spLocks noGrp="1"/>
          </p:cNvSpPr>
          <p:nvPr>
            <p:ph type="ftr" sz="quarter" idx="11"/>
          </p:nvPr>
        </p:nvSpPr>
        <p:spPr/>
        <p:txBody>
          <a:bodyPr/>
          <a:lstStyle/>
          <a:p>
            <a:r>
              <a:rPr lang="en-US"/>
              <a:t>Craig Parsons - Yokohama National University</a:t>
            </a:r>
          </a:p>
        </p:txBody>
      </p:sp>
      <p:sp>
        <p:nvSpPr>
          <p:cNvPr id="6" name="Slide Number Placeholder 5">
            <a:extLst>
              <a:ext uri="{FF2B5EF4-FFF2-40B4-BE49-F238E27FC236}">
                <a16:creationId xmlns:a16="http://schemas.microsoft.com/office/drawing/2014/main" id="{714A281B-02D4-481D-8258-D16C75E9BC1E}"/>
              </a:ext>
            </a:extLst>
          </p:cNvPr>
          <p:cNvSpPr>
            <a:spLocks noGrp="1"/>
          </p:cNvSpPr>
          <p:nvPr>
            <p:ph type="sldNum" sz="quarter" idx="12"/>
          </p:nvPr>
        </p:nvSpPr>
        <p:spPr/>
        <p:txBody>
          <a:bodyPr/>
          <a:lstStyle/>
          <a:p>
            <a:fld id="{5148D461-CD66-4F1E-8447-4FC362A13150}" type="slidenum">
              <a:rPr lang="en-US" smtClean="0"/>
              <a:t>‹#›</a:t>
            </a:fld>
            <a:endParaRPr lang="en-US"/>
          </a:p>
        </p:txBody>
      </p:sp>
    </p:spTree>
    <p:extLst>
      <p:ext uri="{BB962C8B-B14F-4D97-AF65-F5344CB8AC3E}">
        <p14:creationId xmlns:p14="http://schemas.microsoft.com/office/powerpoint/2010/main" val="1218660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95EC49-D39B-493B-A9A4-08BA79019E3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E965891-E542-4528-9B90-A08909A581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0FAF9B-64DA-40CD-A2AE-F63E730A5118}"/>
              </a:ext>
            </a:extLst>
          </p:cNvPr>
          <p:cNvSpPr>
            <a:spLocks noGrp="1"/>
          </p:cNvSpPr>
          <p:nvPr>
            <p:ph type="dt" sz="half" idx="10"/>
          </p:nvPr>
        </p:nvSpPr>
        <p:spPr/>
        <p:txBody>
          <a:bodyPr/>
          <a:lstStyle/>
          <a:p>
            <a:fld id="{79E3EDBC-FB9A-4089-83A8-D95A3897B736}" type="datetime1">
              <a:rPr lang="en-US" smtClean="0"/>
              <a:t>10/18/2022</a:t>
            </a:fld>
            <a:endParaRPr lang="en-US"/>
          </a:p>
        </p:txBody>
      </p:sp>
      <p:sp>
        <p:nvSpPr>
          <p:cNvPr id="5" name="Footer Placeholder 4">
            <a:extLst>
              <a:ext uri="{FF2B5EF4-FFF2-40B4-BE49-F238E27FC236}">
                <a16:creationId xmlns:a16="http://schemas.microsoft.com/office/drawing/2014/main" id="{8FCDFA36-9AD5-4346-9404-639186C8AAB5}"/>
              </a:ext>
            </a:extLst>
          </p:cNvPr>
          <p:cNvSpPr>
            <a:spLocks noGrp="1"/>
          </p:cNvSpPr>
          <p:nvPr>
            <p:ph type="ftr" sz="quarter" idx="11"/>
          </p:nvPr>
        </p:nvSpPr>
        <p:spPr/>
        <p:txBody>
          <a:bodyPr/>
          <a:lstStyle/>
          <a:p>
            <a:r>
              <a:rPr lang="en-US"/>
              <a:t>Craig Parsons - Yokohama National University</a:t>
            </a:r>
          </a:p>
        </p:txBody>
      </p:sp>
      <p:sp>
        <p:nvSpPr>
          <p:cNvPr id="6" name="Slide Number Placeholder 5">
            <a:extLst>
              <a:ext uri="{FF2B5EF4-FFF2-40B4-BE49-F238E27FC236}">
                <a16:creationId xmlns:a16="http://schemas.microsoft.com/office/drawing/2014/main" id="{5CC379D0-2825-407B-B035-C783484750F0}"/>
              </a:ext>
            </a:extLst>
          </p:cNvPr>
          <p:cNvSpPr>
            <a:spLocks noGrp="1"/>
          </p:cNvSpPr>
          <p:nvPr>
            <p:ph type="sldNum" sz="quarter" idx="12"/>
          </p:nvPr>
        </p:nvSpPr>
        <p:spPr/>
        <p:txBody>
          <a:bodyPr/>
          <a:lstStyle/>
          <a:p>
            <a:fld id="{5148D461-CD66-4F1E-8447-4FC362A13150}" type="slidenum">
              <a:rPr lang="en-US" smtClean="0"/>
              <a:t>‹#›</a:t>
            </a:fld>
            <a:endParaRPr lang="en-US"/>
          </a:p>
        </p:txBody>
      </p:sp>
    </p:spTree>
    <p:extLst>
      <p:ext uri="{BB962C8B-B14F-4D97-AF65-F5344CB8AC3E}">
        <p14:creationId xmlns:p14="http://schemas.microsoft.com/office/powerpoint/2010/main" val="565847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19925-2A41-4AF3-B1EE-9244AD7135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12CCC7-0228-4C1A-A78C-86D5EDF05A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4CBA24-709A-4B3B-A4C7-1983BE3FA904}"/>
              </a:ext>
            </a:extLst>
          </p:cNvPr>
          <p:cNvSpPr>
            <a:spLocks noGrp="1"/>
          </p:cNvSpPr>
          <p:nvPr>
            <p:ph type="dt" sz="half" idx="10"/>
          </p:nvPr>
        </p:nvSpPr>
        <p:spPr/>
        <p:txBody>
          <a:bodyPr/>
          <a:lstStyle/>
          <a:p>
            <a:fld id="{89A45106-3485-42F1-A11B-33CE312A8FC6}" type="datetime1">
              <a:rPr lang="en-US" smtClean="0"/>
              <a:t>10/18/2022</a:t>
            </a:fld>
            <a:endParaRPr lang="en-US"/>
          </a:p>
        </p:txBody>
      </p:sp>
      <p:sp>
        <p:nvSpPr>
          <p:cNvPr id="5" name="Footer Placeholder 4">
            <a:extLst>
              <a:ext uri="{FF2B5EF4-FFF2-40B4-BE49-F238E27FC236}">
                <a16:creationId xmlns:a16="http://schemas.microsoft.com/office/drawing/2014/main" id="{947B58E4-63C9-4E89-B630-7F9D351EAB08}"/>
              </a:ext>
            </a:extLst>
          </p:cNvPr>
          <p:cNvSpPr>
            <a:spLocks noGrp="1"/>
          </p:cNvSpPr>
          <p:nvPr>
            <p:ph type="ftr" sz="quarter" idx="11"/>
          </p:nvPr>
        </p:nvSpPr>
        <p:spPr/>
        <p:txBody>
          <a:bodyPr/>
          <a:lstStyle/>
          <a:p>
            <a:r>
              <a:rPr lang="en-US"/>
              <a:t>Craig Parsons - Yokohama National University</a:t>
            </a:r>
          </a:p>
        </p:txBody>
      </p:sp>
      <p:sp>
        <p:nvSpPr>
          <p:cNvPr id="6" name="Slide Number Placeholder 5">
            <a:extLst>
              <a:ext uri="{FF2B5EF4-FFF2-40B4-BE49-F238E27FC236}">
                <a16:creationId xmlns:a16="http://schemas.microsoft.com/office/drawing/2014/main" id="{5EB5D088-DF09-48ED-8247-03519BC42E94}"/>
              </a:ext>
            </a:extLst>
          </p:cNvPr>
          <p:cNvSpPr>
            <a:spLocks noGrp="1"/>
          </p:cNvSpPr>
          <p:nvPr>
            <p:ph type="sldNum" sz="quarter" idx="12"/>
          </p:nvPr>
        </p:nvSpPr>
        <p:spPr/>
        <p:txBody>
          <a:bodyPr/>
          <a:lstStyle/>
          <a:p>
            <a:fld id="{5148D461-CD66-4F1E-8447-4FC362A13150}" type="slidenum">
              <a:rPr lang="en-US" smtClean="0"/>
              <a:t>‹#›</a:t>
            </a:fld>
            <a:endParaRPr lang="en-US"/>
          </a:p>
        </p:txBody>
      </p:sp>
    </p:spTree>
    <p:extLst>
      <p:ext uri="{BB962C8B-B14F-4D97-AF65-F5344CB8AC3E}">
        <p14:creationId xmlns:p14="http://schemas.microsoft.com/office/powerpoint/2010/main" val="4275135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C53E9-3570-40E5-AB46-67E7AEB00C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CD1F2B-5728-48C6-9A59-4F9A9C3456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668C14-8830-4A89-A5A4-FA33A7F5ACFF}"/>
              </a:ext>
            </a:extLst>
          </p:cNvPr>
          <p:cNvSpPr>
            <a:spLocks noGrp="1"/>
          </p:cNvSpPr>
          <p:nvPr>
            <p:ph type="dt" sz="half" idx="10"/>
          </p:nvPr>
        </p:nvSpPr>
        <p:spPr/>
        <p:txBody>
          <a:bodyPr/>
          <a:lstStyle/>
          <a:p>
            <a:fld id="{133A0FFC-2EB7-44BA-A6D0-A2FBB04B0EED}" type="datetime1">
              <a:rPr lang="en-US" smtClean="0"/>
              <a:t>10/18/2022</a:t>
            </a:fld>
            <a:endParaRPr lang="en-US"/>
          </a:p>
        </p:txBody>
      </p:sp>
      <p:sp>
        <p:nvSpPr>
          <p:cNvPr id="5" name="Footer Placeholder 4">
            <a:extLst>
              <a:ext uri="{FF2B5EF4-FFF2-40B4-BE49-F238E27FC236}">
                <a16:creationId xmlns:a16="http://schemas.microsoft.com/office/drawing/2014/main" id="{7DDDED18-390A-4709-AC6E-4203464AA236}"/>
              </a:ext>
            </a:extLst>
          </p:cNvPr>
          <p:cNvSpPr>
            <a:spLocks noGrp="1"/>
          </p:cNvSpPr>
          <p:nvPr>
            <p:ph type="ftr" sz="quarter" idx="11"/>
          </p:nvPr>
        </p:nvSpPr>
        <p:spPr/>
        <p:txBody>
          <a:bodyPr/>
          <a:lstStyle/>
          <a:p>
            <a:r>
              <a:rPr lang="en-US"/>
              <a:t>Craig Parsons - Yokohama National University</a:t>
            </a:r>
          </a:p>
        </p:txBody>
      </p:sp>
      <p:sp>
        <p:nvSpPr>
          <p:cNvPr id="6" name="Slide Number Placeholder 5">
            <a:extLst>
              <a:ext uri="{FF2B5EF4-FFF2-40B4-BE49-F238E27FC236}">
                <a16:creationId xmlns:a16="http://schemas.microsoft.com/office/drawing/2014/main" id="{D57CE5E6-E61C-4FAC-B9E8-683555E977B4}"/>
              </a:ext>
            </a:extLst>
          </p:cNvPr>
          <p:cNvSpPr>
            <a:spLocks noGrp="1"/>
          </p:cNvSpPr>
          <p:nvPr>
            <p:ph type="sldNum" sz="quarter" idx="12"/>
          </p:nvPr>
        </p:nvSpPr>
        <p:spPr/>
        <p:txBody>
          <a:bodyPr/>
          <a:lstStyle/>
          <a:p>
            <a:fld id="{5148D461-CD66-4F1E-8447-4FC362A13150}" type="slidenum">
              <a:rPr lang="en-US" smtClean="0"/>
              <a:t>‹#›</a:t>
            </a:fld>
            <a:endParaRPr lang="en-US"/>
          </a:p>
        </p:txBody>
      </p:sp>
    </p:spTree>
    <p:extLst>
      <p:ext uri="{BB962C8B-B14F-4D97-AF65-F5344CB8AC3E}">
        <p14:creationId xmlns:p14="http://schemas.microsoft.com/office/powerpoint/2010/main" val="3574582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8B3A8-4CF4-41E0-A0CE-939100F7EB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16F4D1-6F53-4701-8C2F-642CCA6CD3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BF5782-B3AC-429C-9622-4849FF46A5E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32842CB-AD18-4339-9537-800D150BDA5C}"/>
              </a:ext>
            </a:extLst>
          </p:cNvPr>
          <p:cNvSpPr>
            <a:spLocks noGrp="1"/>
          </p:cNvSpPr>
          <p:nvPr>
            <p:ph type="dt" sz="half" idx="10"/>
          </p:nvPr>
        </p:nvSpPr>
        <p:spPr/>
        <p:txBody>
          <a:bodyPr/>
          <a:lstStyle/>
          <a:p>
            <a:fld id="{FE24D31A-5DD1-41B5-A7C3-4679817EA4DF}" type="datetime1">
              <a:rPr lang="en-US" smtClean="0"/>
              <a:t>10/18/2022</a:t>
            </a:fld>
            <a:endParaRPr lang="en-US"/>
          </a:p>
        </p:txBody>
      </p:sp>
      <p:sp>
        <p:nvSpPr>
          <p:cNvPr id="6" name="Footer Placeholder 5">
            <a:extLst>
              <a:ext uri="{FF2B5EF4-FFF2-40B4-BE49-F238E27FC236}">
                <a16:creationId xmlns:a16="http://schemas.microsoft.com/office/drawing/2014/main" id="{3E9C859A-7E6D-4F78-BFF4-64F432CF2141}"/>
              </a:ext>
            </a:extLst>
          </p:cNvPr>
          <p:cNvSpPr>
            <a:spLocks noGrp="1"/>
          </p:cNvSpPr>
          <p:nvPr>
            <p:ph type="ftr" sz="quarter" idx="11"/>
          </p:nvPr>
        </p:nvSpPr>
        <p:spPr/>
        <p:txBody>
          <a:bodyPr/>
          <a:lstStyle/>
          <a:p>
            <a:r>
              <a:rPr lang="en-US"/>
              <a:t>Craig Parsons - Yokohama National University</a:t>
            </a:r>
          </a:p>
        </p:txBody>
      </p:sp>
      <p:sp>
        <p:nvSpPr>
          <p:cNvPr id="7" name="Slide Number Placeholder 6">
            <a:extLst>
              <a:ext uri="{FF2B5EF4-FFF2-40B4-BE49-F238E27FC236}">
                <a16:creationId xmlns:a16="http://schemas.microsoft.com/office/drawing/2014/main" id="{6E51E47C-A0C8-4537-95AA-C1D52F15C7B3}"/>
              </a:ext>
            </a:extLst>
          </p:cNvPr>
          <p:cNvSpPr>
            <a:spLocks noGrp="1"/>
          </p:cNvSpPr>
          <p:nvPr>
            <p:ph type="sldNum" sz="quarter" idx="12"/>
          </p:nvPr>
        </p:nvSpPr>
        <p:spPr/>
        <p:txBody>
          <a:bodyPr/>
          <a:lstStyle/>
          <a:p>
            <a:fld id="{5148D461-CD66-4F1E-8447-4FC362A13150}" type="slidenum">
              <a:rPr lang="en-US" smtClean="0"/>
              <a:t>‹#›</a:t>
            </a:fld>
            <a:endParaRPr lang="en-US"/>
          </a:p>
        </p:txBody>
      </p:sp>
    </p:spTree>
    <p:extLst>
      <p:ext uri="{BB962C8B-B14F-4D97-AF65-F5344CB8AC3E}">
        <p14:creationId xmlns:p14="http://schemas.microsoft.com/office/powerpoint/2010/main" val="328165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42567-9E87-47FC-B7C2-624FB9EC8C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8BAB1F-0992-4F7B-B6BE-B2B1F7997F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38AD8E-7A92-4531-B19D-28AC8E231B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A6EB2E-A2F2-4534-8651-4A3E63C15B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6A433D8-E77F-4B8E-B9AD-C8514C0194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4DE60CF-2564-4FEA-AB70-028ACFCE9496}"/>
              </a:ext>
            </a:extLst>
          </p:cNvPr>
          <p:cNvSpPr>
            <a:spLocks noGrp="1"/>
          </p:cNvSpPr>
          <p:nvPr>
            <p:ph type="dt" sz="half" idx="10"/>
          </p:nvPr>
        </p:nvSpPr>
        <p:spPr/>
        <p:txBody>
          <a:bodyPr/>
          <a:lstStyle/>
          <a:p>
            <a:fld id="{4A4284E3-7D01-4D4B-8089-8F0254D9A416}" type="datetime1">
              <a:rPr lang="en-US" smtClean="0"/>
              <a:t>10/18/2022</a:t>
            </a:fld>
            <a:endParaRPr lang="en-US"/>
          </a:p>
        </p:txBody>
      </p:sp>
      <p:sp>
        <p:nvSpPr>
          <p:cNvPr id="8" name="Footer Placeholder 7">
            <a:extLst>
              <a:ext uri="{FF2B5EF4-FFF2-40B4-BE49-F238E27FC236}">
                <a16:creationId xmlns:a16="http://schemas.microsoft.com/office/drawing/2014/main" id="{1EE07E62-457E-43D9-8897-294F17D84A31}"/>
              </a:ext>
            </a:extLst>
          </p:cNvPr>
          <p:cNvSpPr>
            <a:spLocks noGrp="1"/>
          </p:cNvSpPr>
          <p:nvPr>
            <p:ph type="ftr" sz="quarter" idx="11"/>
          </p:nvPr>
        </p:nvSpPr>
        <p:spPr/>
        <p:txBody>
          <a:bodyPr/>
          <a:lstStyle/>
          <a:p>
            <a:r>
              <a:rPr lang="en-US"/>
              <a:t>Craig Parsons - Yokohama National University</a:t>
            </a:r>
          </a:p>
        </p:txBody>
      </p:sp>
      <p:sp>
        <p:nvSpPr>
          <p:cNvPr id="9" name="Slide Number Placeholder 8">
            <a:extLst>
              <a:ext uri="{FF2B5EF4-FFF2-40B4-BE49-F238E27FC236}">
                <a16:creationId xmlns:a16="http://schemas.microsoft.com/office/drawing/2014/main" id="{C5956988-1D82-4273-9306-6F5151AFD2C9}"/>
              </a:ext>
            </a:extLst>
          </p:cNvPr>
          <p:cNvSpPr>
            <a:spLocks noGrp="1"/>
          </p:cNvSpPr>
          <p:nvPr>
            <p:ph type="sldNum" sz="quarter" idx="12"/>
          </p:nvPr>
        </p:nvSpPr>
        <p:spPr/>
        <p:txBody>
          <a:bodyPr/>
          <a:lstStyle/>
          <a:p>
            <a:fld id="{5148D461-CD66-4F1E-8447-4FC362A13150}" type="slidenum">
              <a:rPr lang="en-US" smtClean="0"/>
              <a:t>‹#›</a:t>
            </a:fld>
            <a:endParaRPr lang="en-US"/>
          </a:p>
        </p:txBody>
      </p:sp>
    </p:spTree>
    <p:extLst>
      <p:ext uri="{BB962C8B-B14F-4D97-AF65-F5344CB8AC3E}">
        <p14:creationId xmlns:p14="http://schemas.microsoft.com/office/powerpoint/2010/main" val="405724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6323F-F48B-406A-94B3-E3A06BE37F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DE38E4-9BDF-4D39-B240-B50469AFB183}"/>
              </a:ext>
            </a:extLst>
          </p:cNvPr>
          <p:cNvSpPr>
            <a:spLocks noGrp="1"/>
          </p:cNvSpPr>
          <p:nvPr>
            <p:ph type="dt" sz="half" idx="10"/>
          </p:nvPr>
        </p:nvSpPr>
        <p:spPr/>
        <p:txBody>
          <a:bodyPr/>
          <a:lstStyle/>
          <a:p>
            <a:fld id="{344BE076-F478-4BF2-AB09-719E0A19874C}" type="datetime1">
              <a:rPr lang="en-US" smtClean="0"/>
              <a:t>10/18/2022</a:t>
            </a:fld>
            <a:endParaRPr lang="en-US"/>
          </a:p>
        </p:txBody>
      </p:sp>
      <p:sp>
        <p:nvSpPr>
          <p:cNvPr id="4" name="Footer Placeholder 3">
            <a:extLst>
              <a:ext uri="{FF2B5EF4-FFF2-40B4-BE49-F238E27FC236}">
                <a16:creationId xmlns:a16="http://schemas.microsoft.com/office/drawing/2014/main" id="{8831A924-6E7A-426A-BEEA-1973E8EEF190}"/>
              </a:ext>
            </a:extLst>
          </p:cNvPr>
          <p:cNvSpPr>
            <a:spLocks noGrp="1"/>
          </p:cNvSpPr>
          <p:nvPr>
            <p:ph type="ftr" sz="quarter" idx="11"/>
          </p:nvPr>
        </p:nvSpPr>
        <p:spPr/>
        <p:txBody>
          <a:bodyPr/>
          <a:lstStyle/>
          <a:p>
            <a:r>
              <a:rPr lang="en-US"/>
              <a:t>Craig Parsons - Yokohama National University</a:t>
            </a:r>
          </a:p>
        </p:txBody>
      </p:sp>
      <p:sp>
        <p:nvSpPr>
          <p:cNvPr id="5" name="Slide Number Placeholder 4">
            <a:extLst>
              <a:ext uri="{FF2B5EF4-FFF2-40B4-BE49-F238E27FC236}">
                <a16:creationId xmlns:a16="http://schemas.microsoft.com/office/drawing/2014/main" id="{8AE04612-E79A-4616-9D62-4F7207F5E977}"/>
              </a:ext>
            </a:extLst>
          </p:cNvPr>
          <p:cNvSpPr>
            <a:spLocks noGrp="1"/>
          </p:cNvSpPr>
          <p:nvPr>
            <p:ph type="sldNum" sz="quarter" idx="12"/>
          </p:nvPr>
        </p:nvSpPr>
        <p:spPr/>
        <p:txBody>
          <a:bodyPr/>
          <a:lstStyle/>
          <a:p>
            <a:fld id="{5148D461-CD66-4F1E-8447-4FC362A13150}" type="slidenum">
              <a:rPr lang="en-US" smtClean="0"/>
              <a:t>‹#›</a:t>
            </a:fld>
            <a:endParaRPr lang="en-US"/>
          </a:p>
        </p:txBody>
      </p:sp>
    </p:spTree>
    <p:extLst>
      <p:ext uri="{BB962C8B-B14F-4D97-AF65-F5344CB8AC3E}">
        <p14:creationId xmlns:p14="http://schemas.microsoft.com/office/powerpoint/2010/main" val="1029571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C4CF63-3CF6-49EE-A46E-BAC6A9F53158}"/>
              </a:ext>
            </a:extLst>
          </p:cNvPr>
          <p:cNvSpPr>
            <a:spLocks noGrp="1"/>
          </p:cNvSpPr>
          <p:nvPr>
            <p:ph type="dt" sz="half" idx="10"/>
          </p:nvPr>
        </p:nvSpPr>
        <p:spPr/>
        <p:txBody>
          <a:bodyPr/>
          <a:lstStyle/>
          <a:p>
            <a:fld id="{DD66B9A8-515C-4F9D-8839-A6700DD5D202}" type="datetime1">
              <a:rPr lang="en-US" smtClean="0"/>
              <a:t>10/18/2022</a:t>
            </a:fld>
            <a:endParaRPr lang="en-US"/>
          </a:p>
        </p:txBody>
      </p:sp>
      <p:sp>
        <p:nvSpPr>
          <p:cNvPr id="3" name="Footer Placeholder 2">
            <a:extLst>
              <a:ext uri="{FF2B5EF4-FFF2-40B4-BE49-F238E27FC236}">
                <a16:creationId xmlns:a16="http://schemas.microsoft.com/office/drawing/2014/main" id="{9D0A04D4-1119-4E81-A257-7A0656E259F2}"/>
              </a:ext>
            </a:extLst>
          </p:cNvPr>
          <p:cNvSpPr>
            <a:spLocks noGrp="1"/>
          </p:cNvSpPr>
          <p:nvPr>
            <p:ph type="ftr" sz="quarter" idx="11"/>
          </p:nvPr>
        </p:nvSpPr>
        <p:spPr/>
        <p:txBody>
          <a:bodyPr/>
          <a:lstStyle/>
          <a:p>
            <a:r>
              <a:rPr lang="en-US"/>
              <a:t>Craig Parsons - Yokohama National University</a:t>
            </a:r>
          </a:p>
        </p:txBody>
      </p:sp>
      <p:sp>
        <p:nvSpPr>
          <p:cNvPr id="4" name="Slide Number Placeholder 3">
            <a:extLst>
              <a:ext uri="{FF2B5EF4-FFF2-40B4-BE49-F238E27FC236}">
                <a16:creationId xmlns:a16="http://schemas.microsoft.com/office/drawing/2014/main" id="{9A97C30E-F400-4E28-8B0D-3E20177A0C9E}"/>
              </a:ext>
            </a:extLst>
          </p:cNvPr>
          <p:cNvSpPr>
            <a:spLocks noGrp="1"/>
          </p:cNvSpPr>
          <p:nvPr>
            <p:ph type="sldNum" sz="quarter" idx="12"/>
          </p:nvPr>
        </p:nvSpPr>
        <p:spPr/>
        <p:txBody>
          <a:bodyPr/>
          <a:lstStyle/>
          <a:p>
            <a:fld id="{5148D461-CD66-4F1E-8447-4FC362A13150}" type="slidenum">
              <a:rPr lang="en-US" smtClean="0"/>
              <a:t>‹#›</a:t>
            </a:fld>
            <a:endParaRPr lang="en-US"/>
          </a:p>
        </p:txBody>
      </p:sp>
    </p:spTree>
    <p:extLst>
      <p:ext uri="{BB962C8B-B14F-4D97-AF65-F5344CB8AC3E}">
        <p14:creationId xmlns:p14="http://schemas.microsoft.com/office/powerpoint/2010/main" val="1865303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C73D0-7CC9-4214-8044-5D40991620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6736B4-949E-4897-92FC-0899575CDC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B109BD9-549B-4E80-9C66-65FA87A815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E9857D-9FF2-4AC4-9501-0E8A7E207ABF}"/>
              </a:ext>
            </a:extLst>
          </p:cNvPr>
          <p:cNvSpPr>
            <a:spLocks noGrp="1"/>
          </p:cNvSpPr>
          <p:nvPr>
            <p:ph type="dt" sz="half" idx="10"/>
          </p:nvPr>
        </p:nvSpPr>
        <p:spPr/>
        <p:txBody>
          <a:bodyPr/>
          <a:lstStyle/>
          <a:p>
            <a:fld id="{44A6CD60-6F54-41DA-A073-7C7C3C2CBD37}" type="datetime1">
              <a:rPr lang="en-US" smtClean="0"/>
              <a:t>10/18/2022</a:t>
            </a:fld>
            <a:endParaRPr lang="en-US"/>
          </a:p>
        </p:txBody>
      </p:sp>
      <p:sp>
        <p:nvSpPr>
          <p:cNvPr id="6" name="Footer Placeholder 5">
            <a:extLst>
              <a:ext uri="{FF2B5EF4-FFF2-40B4-BE49-F238E27FC236}">
                <a16:creationId xmlns:a16="http://schemas.microsoft.com/office/drawing/2014/main" id="{F838C3CF-7DBA-4C23-9B49-22CFA47ACC4C}"/>
              </a:ext>
            </a:extLst>
          </p:cNvPr>
          <p:cNvSpPr>
            <a:spLocks noGrp="1"/>
          </p:cNvSpPr>
          <p:nvPr>
            <p:ph type="ftr" sz="quarter" idx="11"/>
          </p:nvPr>
        </p:nvSpPr>
        <p:spPr/>
        <p:txBody>
          <a:bodyPr/>
          <a:lstStyle/>
          <a:p>
            <a:r>
              <a:rPr lang="en-US"/>
              <a:t>Craig Parsons - Yokohama National University</a:t>
            </a:r>
          </a:p>
        </p:txBody>
      </p:sp>
      <p:sp>
        <p:nvSpPr>
          <p:cNvPr id="7" name="Slide Number Placeholder 6">
            <a:extLst>
              <a:ext uri="{FF2B5EF4-FFF2-40B4-BE49-F238E27FC236}">
                <a16:creationId xmlns:a16="http://schemas.microsoft.com/office/drawing/2014/main" id="{A2DD7A41-E959-44FC-8211-4E9D975E042E}"/>
              </a:ext>
            </a:extLst>
          </p:cNvPr>
          <p:cNvSpPr>
            <a:spLocks noGrp="1"/>
          </p:cNvSpPr>
          <p:nvPr>
            <p:ph type="sldNum" sz="quarter" idx="12"/>
          </p:nvPr>
        </p:nvSpPr>
        <p:spPr/>
        <p:txBody>
          <a:bodyPr/>
          <a:lstStyle/>
          <a:p>
            <a:fld id="{5148D461-CD66-4F1E-8447-4FC362A13150}" type="slidenum">
              <a:rPr lang="en-US" smtClean="0"/>
              <a:t>‹#›</a:t>
            </a:fld>
            <a:endParaRPr lang="en-US"/>
          </a:p>
        </p:txBody>
      </p:sp>
    </p:spTree>
    <p:extLst>
      <p:ext uri="{BB962C8B-B14F-4D97-AF65-F5344CB8AC3E}">
        <p14:creationId xmlns:p14="http://schemas.microsoft.com/office/powerpoint/2010/main" val="1217075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92EAE-A97C-4506-9946-B96465B51C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EAF10F8-8FA5-41CF-8640-535C5E3A05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478FFCF-354D-467C-B501-E31DA52551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2AB96B-A93B-4FE8-8C59-1460701C17C4}"/>
              </a:ext>
            </a:extLst>
          </p:cNvPr>
          <p:cNvSpPr>
            <a:spLocks noGrp="1"/>
          </p:cNvSpPr>
          <p:nvPr>
            <p:ph type="dt" sz="half" idx="10"/>
          </p:nvPr>
        </p:nvSpPr>
        <p:spPr/>
        <p:txBody>
          <a:bodyPr/>
          <a:lstStyle/>
          <a:p>
            <a:fld id="{07D9A7A6-01DC-42B8-8D21-913E53839F14}" type="datetime1">
              <a:rPr lang="en-US" smtClean="0"/>
              <a:t>10/18/2022</a:t>
            </a:fld>
            <a:endParaRPr lang="en-US"/>
          </a:p>
        </p:txBody>
      </p:sp>
      <p:sp>
        <p:nvSpPr>
          <p:cNvPr id="6" name="Footer Placeholder 5">
            <a:extLst>
              <a:ext uri="{FF2B5EF4-FFF2-40B4-BE49-F238E27FC236}">
                <a16:creationId xmlns:a16="http://schemas.microsoft.com/office/drawing/2014/main" id="{19B6CBDA-C012-468F-A743-B4937FE89EEB}"/>
              </a:ext>
            </a:extLst>
          </p:cNvPr>
          <p:cNvSpPr>
            <a:spLocks noGrp="1"/>
          </p:cNvSpPr>
          <p:nvPr>
            <p:ph type="ftr" sz="quarter" idx="11"/>
          </p:nvPr>
        </p:nvSpPr>
        <p:spPr/>
        <p:txBody>
          <a:bodyPr/>
          <a:lstStyle/>
          <a:p>
            <a:r>
              <a:rPr lang="en-US"/>
              <a:t>Craig Parsons - Yokohama National University</a:t>
            </a:r>
          </a:p>
        </p:txBody>
      </p:sp>
      <p:sp>
        <p:nvSpPr>
          <p:cNvPr id="7" name="Slide Number Placeholder 6">
            <a:extLst>
              <a:ext uri="{FF2B5EF4-FFF2-40B4-BE49-F238E27FC236}">
                <a16:creationId xmlns:a16="http://schemas.microsoft.com/office/drawing/2014/main" id="{691F99B4-0B5E-430C-B9D1-0AD7028098DD}"/>
              </a:ext>
            </a:extLst>
          </p:cNvPr>
          <p:cNvSpPr>
            <a:spLocks noGrp="1"/>
          </p:cNvSpPr>
          <p:nvPr>
            <p:ph type="sldNum" sz="quarter" idx="12"/>
          </p:nvPr>
        </p:nvSpPr>
        <p:spPr/>
        <p:txBody>
          <a:bodyPr/>
          <a:lstStyle/>
          <a:p>
            <a:fld id="{5148D461-CD66-4F1E-8447-4FC362A13150}" type="slidenum">
              <a:rPr lang="en-US" smtClean="0"/>
              <a:t>‹#›</a:t>
            </a:fld>
            <a:endParaRPr lang="en-US"/>
          </a:p>
        </p:txBody>
      </p:sp>
    </p:spTree>
    <p:extLst>
      <p:ext uri="{BB962C8B-B14F-4D97-AF65-F5344CB8AC3E}">
        <p14:creationId xmlns:p14="http://schemas.microsoft.com/office/powerpoint/2010/main" val="3689351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57419B-FC4F-4C77-B689-3449E6F7ED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72FF86C-00D6-46AD-89DA-BDD5BDB512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D82B2-32F7-4E8C-9740-E5731A6589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F5DF15-3C24-4F39-A824-1F23185F9480}" type="datetime1">
              <a:rPr lang="en-US" smtClean="0"/>
              <a:t>10/18/2022</a:t>
            </a:fld>
            <a:endParaRPr lang="en-US"/>
          </a:p>
        </p:txBody>
      </p:sp>
      <p:sp>
        <p:nvSpPr>
          <p:cNvPr id="5" name="Footer Placeholder 4">
            <a:extLst>
              <a:ext uri="{FF2B5EF4-FFF2-40B4-BE49-F238E27FC236}">
                <a16:creationId xmlns:a16="http://schemas.microsoft.com/office/drawing/2014/main" id="{CAD599D6-80F1-4C57-89C8-4D53E15E71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Craig Parsons - Yokohama National University</a:t>
            </a:r>
          </a:p>
        </p:txBody>
      </p:sp>
      <p:sp>
        <p:nvSpPr>
          <p:cNvPr id="6" name="Slide Number Placeholder 5">
            <a:extLst>
              <a:ext uri="{FF2B5EF4-FFF2-40B4-BE49-F238E27FC236}">
                <a16:creationId xmlns:a16="http://schemas.microsoft.com/office/drawing/2014/main" id="{C6815674-C4CF-4F44-89AA-D6FEFA3F62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48D461-CD66-4F1E-8447-4FC362A13150}" type="slidenum">
              <a:rPr lang="en-US" smtClean="0"/>
              <a:t>‹#›</a:t>
            </a:fld>
            <a:endParaRPr lang="en-US"/>
          </a:p>
        </p:txBody>
      </p:sp>
    </p:spTree>
    <p:extLst>
      <p:ext uri="{BB962C8B-B14F-4D97-AF65-F5344CB8AC3E}">
        <p14:creationId xmlns:p14="http://schemas.microsoft.com/office/powerpoint/2010/main" val="2859512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9.xml.rels><?xml version="1.0" encoding="UTF-8" standalone="yes"?>
<Relationships xmlns="http://schemas.openxmlformats.org/package/2006/relationships"><Relationship Id="rId2" Type="http://schemas.openxmlformats.org/officeDocument/2006/relationships/hyperlink" Target="http://dx.doi.org/10.1787/1bd89c9a-e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0FABD-8E8B-44EA-9E49-760789E6CA42}"/>
              </a:ext>
            </a:extLst>
          </p:cNvPr>
          <p:cNvSpPr>
            <a:spLocks noGrp="1"/>
          </p:cNvSpPr>
          <p:nvPr>
            <p:ph type="ctrTitle"/>
          </p:nvPr>
        </p:nvSpPr>
        <p:spPr/>
        <p:txBody>
          <a:bodyPr>
            <a:normAutofit fontScale="90000"/>
          </a:bodyPr>
          <a:lstStyle/>
          <a:p>
            <a:br>
              <a:rPr lang="en-US" dirty="0"/>
            </a:br>
            <a:br>
              <a:rPr lang="en-US" dirty="0"/>
            </a:br>
            <a:r>
              <a:rPr lang="en-US" sz="4000" dirty="0"/>
              <a:t>An Introduction to Tariffs, Anti-dumping Duties and Barriers to Digital Trade</a:t>
            </a:r>
            <a:br>
              <a:rPr lang="en-US" dirty="0"/>
            </a:br>
            <a:endParaRPr lang="en-US" dirty="0"/>
          </a:p>
        </p:txBody>
      </p:sp>
      <p:sp>
        <p:nvSpPr>
          <p:cNvPr id="3" name="Subtitle 2">
            <a:extLst>
              <a:ext uri="{FF2B5EF4-FFF2-40B4-BE49-F238E27FC236}">
                <a16:creationId xmlns:a16="http://schemas.microsoft.com/office/drawing/2014/main" id="{EDDD9AA4-B596-462F-92AF-188469768531}"/>
              </a:ext>
            </a:extLst>
          </p:cNvPr>
          <p:cNvSpPr>
            <a:spLocks noGrp="1"/>
          </p:cNvSpPr>
          <p:nvPr>
            <p:ph type="subTitle" idx="1"/>
          </p:nvPr>
        </p:nvSpPr>
        <p:spPr>
          <a:xfrm>
            <a:off x="1384041" y="3519715"/>
            <a:ext cx="9144000" cy="1655762"/>
          </a:xfrm>
        </p:spPr>
        <p:txBody>
          <a:bodyPr>
            <a:normAutofit fontScale="92500" lnSpcReduction="20000"/>
          </a:bodyPr>
          <a:lstStyle/>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Craig R. Parsons</a:t>
            </a:r>
          </a:p>
          <a:p>
            <a:r>
              <a:rPr lang="en-US" sz="2000" dirty="0">
                <a:latin typeface="Times New Roman" panose="02020603050405020304" pitchFamily="18" charset="0"/>
                <a:cs typeface="Times New Roman" panose="02020603050405020304" pitchFamily="18" charset="0"/>
              </a:rPr>
              <a:t>Yokohama National University</a:t>
            </a:r>
          </a:p>
          <a:p>
            <a:r>
              <a:rPr lang="en-US" sz="2000" dirty="0">
                <a:latin typeface="Times New Roman" panose="02020603050405020304" pitchFamily="18" charset="0"/>
                <a:cs typeface="Times New Roman" panose="02020603050405020304" pitchFamily="18" charset="0"/>
              </a:rPr>
              <a:t>Japan</a:t>
            </a:r>
          </a:p>
          <a:p>
            <a:r>
              <a:rPr lang="en-US" sz="2000" dirty="0">
                <a:latin typeface="Times New Roman" panose="02020603050405020304" pitchFamily="18" charset="0"/>
                <a:cs typeface="Times New Roman" panose="02020603050405020304" pitchFamily="18" charset="0"/>
              </a:rPr>
              <a:t>February 21</a:t>
            </a:r>
            <a:r>
              <a:rPr lang="en-US" sz="2000" baseline="30000" dirty="0">
                <a:latin typeface="Times New Roman" panose="02020603050405020304" pitchFamily="18" charset="0"/>
                <a:cs typeface="Times New Roman" panose="02020603050405020304" pitchFamily="18" charset="0"/>
              </a:rPr>
              <a:t>st</a:t>
            </a:r>
            <a:r>
              <a:rPr lang="en-US" sz="2000" dirty="0">
                <a:latin typeface="Times New Roman" panose="02020603050405020304" pitchFamily="18" charset="0"/>
                <a:cs typeface="Times New Roman" panose="02020603050405020304" pitchFamily="18" charset="0"/>
              </a:rPr>
              <a:t>, 2022</a:t>
            </a:r>
          </a:p>
        </p:txBody>
      </p:sp>
      <p:sp>
        <p:nvSpPr>
          <p:cNvPr id="4" name="Footer Placeholder 3">
            <a:extLst>
              <a:ext uri="{FF2B5EF4-FFF2-40B4-BE49-F238E27FC236}">
                <a16:creationId xmlns:a16="http://schemas.microsoft.com/office/drawing/2014/main" id="{BBEB8501-6713-4BBA-B3F1-F79390A37AA5}"/>
              </a:ext>
            </a:extLst>
          </p:cNvPr>
          <p:cNvSpPr>
            <a:spLocks noGrp="1"/>
          </p:cNvSpPr>
          <p:nvPr>
            <p:ph type="ftr" sz="quarter" idx="11"/>
          </p:nvPr>
        </p:nvSpPr>
        <p:spPr/>
        <p:txBody>
          <a:bodyPr/>
          <a:lstStyle/>
          <a:p>
            <a:r>
              <a:rPr lang="en-US"/>
              <a:t>Craig Parsons - Yokohama National University</a:t>
            </a:r>
          </a:p>
        </p:txBody>
      </p:sp>
      <p:sp>
        <p:nvSpPr>
          <p:cNvPr id="5" name="Slide Number Placeholder 4">
            <a:extLst>
              <a:ext uri="{FF2B5EF4-FFF2-40B4-BE49-F238E27FC236}">
                <a16:creationId xmlns:a16="http://schemas.microsoft.com/office/drawing/2014/main" id="{0E5B40BF-6B95-44E0-99BB-112B34114B3E}"/>
              </a:ext>
            </a:extLst>
          </p:cNvPr>
          <p:cNvSpPr>
            <a:spLocks noGrp="1"/>
          </p:cNvSpPr>
          <p:nvPr>
            <p:ph type="sldNum" sz="quarter" idx="12"/>
          </p:nvPr>
        </p:nvSpPr>
        <p:spPr/>
        <p:txBody>
          <a:bodyPr/>
          <a:lstStyle/>
          <a:p>
            <a:fld id="{5148D461-CD66-4F1E-8447-4FC362A13150}" type="slidenum">
              <a:rPr lang="en-US" smtClean="0"/>
              <a:t>1</a:t>
            </a:fld>
            <a:endParaRPr lang="en-US"/>
          </a:p>
        </p:txBody>
      </p:sp>
    </p:spTree>
    <p:extLst>
      <p:ext uri="{BB962C8B-B14F-4D97-AF65-F5344CB8AC3E}">
        <p14:creationId xmlns:p14="http://schemas.microsoft.com/office/powerpoint/2010/main" val="175679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Services Trade (examples)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10</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765077132"/>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8502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Barriers to Trade in Services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11</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3993238299"/>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343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What about so-called Digital Trade?</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12</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2367838194"/>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9956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What is Digital Trade (1 of 2)?</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13</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2089272595"/>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6219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What is Digital Trade (2 of 2)?</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14</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413289209"/>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7099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What is Digital Trade (alternative definition)?</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15</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538820464"/>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3150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There are many barriers to these three types of Digital Trade</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16</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1416915537"/>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2303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958BF20-732F-4027-BA76-31C40DD2B501}"/>
              </a:ext>
            </a:extLst>
          </p:cNvPr>
          <p:cNvPicPr>
            <a:picLocks noChangeAspect="1"/>
          </p:cNvPicPr>
          <p:nvPr/>
        </p:nvPicPr>
        <p:blipFill>
          <a:blip r:embed="rId2"/>
          <a:stretch>
            <a:fillRect/>
          </a:stretch>
        </p:blipFill>
        <p:spPr>
          <a:xfrm>
            <a:off x="1530248" y="681037"/>
            <a:ext cx="9461601" cy="5694599"/>
          </a:xfrm>
          <a:prstGeom prst="rect">
            <a:avLst/>
          </a:prstGeom>
        </p:spPr>
      </p:pic>
      <p:sp>
        <p:nvSpPr>
          <p:cNvPr id="4" name="Footer Placeholder 3">
            <a:extLst>
              <a:ext uri="{FF2B5EF4-FFF2-40B4-BE49-F238E27FC236}">
                <a16:creationId xmlns:a16="http://schemas.microsoft.com/office/drawing/2014/main" id="{AA7EC3FD-3BA2-4949-A75A-B8ED535E4881}"/>
              </a:ext>
            </a:extLst>
          </p:cNvPr>
          <p:cNvSpPr>
            <a:spLocks noGrp="1"/>
          </p:cNvSpPr>
          <p:nvPr>
            <p:ph type="ftr" sz="quarter" idx="11"/>
          </p:nvPr>
        </p:nvSpPr>
        <p:spPr/>
        <p:txBody>
          <a:bodyPr/>
          <a:lstStyle/>
          <a:p>
            <a:r>
              <a:rPr lang="en-US"/>
              <a:t>Craig Parsons - Yokohama National University</a:t>
            </a:r>
          </a:p>
        </p:txBody>
      </p:sp>
      <p:sp>
        <p:nvSpPr>
          <p:cNvPr id="5" name="Slide Number Placeholder 4">
            <a:extLst>
              <a:ext uri="{FF2B5EF4-FFF2-40B4-BE49-F238E27FC236}">
                <a16:creationId xmlns:a16="http://schemas.microsoft.com/office/drawing/2014/main" id="{3280DD2A-2F48-4FB0-93D7-AA38C11E65CD}"/>
              </a:ext>
            </a:extLst>
          </p:cNvPr>
          <p:cNvSpPr>
            <a:spLocks noGrp="1"/>
          </p:cNvSpPr>
          <p:nvPr>
            <p:ph type="sldNum" sz="quarter" idx="12"/>
          </p:nvPr>
        </p:nvSpPr>
        <p:spPr/>
        <p:txBody>
          <a:bodyPr/>
          <a:lstStyle/>
          <a:p>
            <a:fld id="{5148D461-CD66-4F1E-8447-4FC362A13150}" type="slidenum">
              <a:rPr lang="en-US" smtClean="0"/>
              <a:t>17</a:t>
            </a:fld>
            <a:endParaRPr lang="en-US"/>
          </a:p>
        </p:txBody>
      </p:sp>
    </p:spTree>
    <p:extLst>
      <p:ext uri="{BB962C8B-B14F-4D97-AF65-F5344CB8AC3E}">
        <p14:creationId xmlns:p14="http://schemas.microsoft.com/office/powerpoint/2010/main" val="824994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3B36E-498D-4669-A79E-5A61DD9F2D1B}"/>
              </a:ext>
            </a:extLst>
          </p:cNvPr>
          <p:cNvSpPr>
            <a:spLocks noGrp="1"/>
          </p:cNvSpPr>
          <p:nvPr>
            <p:ph type="title"/>
          </p:nvPr>
        </p:nvSpPr>
        <p:spPr/>
        <p:txBody>
          <a:bodyPr/>
          <a:lstStyle/>
          <a:p>
            <a:r>
              <a:rPr lang="en-US" sz="3600" dirty="0">
                <a:latin typeface="Times New Roman" panose="02020603050405020304" pitchFamily="18" charset="0"/>
                <a:cs typeface="Times New Roman" panose="02020603050405020304" pitchFamily="18" charset="0"/>
              </a:rPr>
              <a:t>Most restrictive economies according to ECIPE</a:t>
            </a:r>
            <a:r>
              <a:rPr lang="en-US" dirty="0"/>
              <a:t>	</a:t>
            </a:r>
          </a:p>
        </p:txBody>
      </p:sp>
      <p:sp>
        <p:nvSpPr>
          <p:cNvPr id="3" name="Content Placeholder 2">
            <a:extLst>
              <a:ext uri="{FF2B5EF4-FFF2-40B4-BE49-F238E27FC236}">
                <a16:creationId xmlns:a16="http://schemas.microsoft.com/office/drawing/2014/main" id="{BD458A42-3762-4DFE-9EA5-D4C6D03D5B2C}"/>
              </a:ext>
            </a:extLst>
          </p:cNvPr>
          <p:cNvSpPr>
            <a:spLocks noGrp="1"/>
          </p:cNvSpPr>
          <p:nvPr>
            <p:ph idx="1"/>
          </p:nvPr>
        </p:nvSpPr>
        <p:spPr/>
        <p:txBody>
          <a:bodyPr>
            <a:normAutofit fontScale="92500" lnSpcReduction="20000"/>
          </a:bodyPr>
          <a:lstStyle/>
          <a:p>
            <a:r>
              <a:rPr lang="en-US" dirty="0">
                <a:solidFill>
                  <a:srgbClr val="FF0000"/>
                </a:solidFill>
                <a:latin typeface="Times New Roman" panose="02020603050405020304" pitchFamily="18" charset="0"/>
                <a:cs typeface="Times New Roman" panose="02020603050405020304" pitchFamily="18" charset="0"/>
              </a:rPr>
              <a:t>China (1</a:t>
            </a:r>
            <a:r>
              <a:rPr lang="en-US" baseline="30000" dirty="0">
                <a:solidFill>
                  <a:srgbClr val="FF0000"/>
                </a:solidFill>
                <a:latin typeface="Times New Roman" panose="02020603050405020304" pitchFamily="18" charset="0"/>
                <a:cs typeface="Times New Roman" panose="02020603050405020304" pitchFamily="18" charset="0"/>
              </a:rPr>
              <a:t>st</a:t>
            </a:r>
            <a:r>
              <a:rPr lang="en-US" dirty="0">
                <a:solidFill>
                  <a:srgbClr val="FF0000"/>
                </a:solidFill>
                <a:latin typeface="Times New Roman" panose="02020603050405020304" pitchFamily="18" charset="0"/>
                <a:cs typeface="Times New Roman" panose="02020603050405020304" pitchFamily="18" charset="0"/>
              </a:rPr>
              <a:t>) with a value of 0.7</a:t>
            </a:r>
          </a:p>
          <a:p>
            <a:r>
              <a:rPr lang="en-US" dirty="0">
                <a:solidFill>
                  <a:srgbClr val="FF0000"/>
                </a:solidFill>
                <a:latin typeface="Times New Roman" panose="02020603050405020304" pitchFamily="18" charset="0"/>
                <a:cs typeface="Times New Roman" panose="02020603050405020304" pitchFamily="18" charset="0"/>
              </a:rPr>
              <a:t>Russia (2</a:t>
            </a:r>
            <a:r>
              <a:rPr lang="en-US" baseline="30000" dirty="0">
                <a:solidFill>
                  <a:srgbClr val="FF0000"/>
                </a:solidFill>
                <a:latin typeface="Times New Roman" panose="02020603050405020304" pitchFamily="18" charset="0"/>
                <a:cs typeface="Times New Roman" panose="02020603050405020304" pitchFamily="18" charset="0"/>
              </a:rPr>
              <a:t>nd</a:t>
            </a:r>
            <a:r>
              <a:rPr lang="en-US" dirty="0">
                <a:solidFill>
                  <a:srgbClr val="FF0000"/>
                </a:solidFill>
                <a:latin typeface="Times New Roman" panose="02020603050405020304" pitchFamily="18" charset="0"/>
                <a:cs typeface="Times New Roman" panose="02020603050405020304" pitchFamily="18" charset="0"/>
              </a:rPr>
              <a:t> with a value of 0.46</a:t>
            </a:r>
          </a:p>
          <a:p>
            <a:r>
              <a:rPr lang="en-US" dirty="0">
                <a:solidFill>
                  <a:srgbClr val="FF0000"/>
                </a:solidFill>
                <a:latin typeface="Times New Roman" panose="02020603050405020304" pitchFamily="18" charset="0"/>
                <a:cs typeface="Times New Roman" panose="02020603050405020304" pitchFamily="18" charset="0"/>
              </a:rPr>
              <a:t>India 0.44</a:t>
            </a:r>
          </a:p>
          <a:p>
            <a:r>
              <a:rPr lang="en-US" dirty="0">
                <a:solidFill>
                  <a:srgbClr val="FF0000"/>
                </a:solidFill>
                <a:latin typeface="Times New Roman" panose="02020603050405020304" pitchFamily="18" charset="0"/>
                <a:cs typeface="Times New Roman" panose="02020603050405020304" pitchFamily="18" charset="0"/>
              </a:rPr>
              <a:t>43 Indonesia 0.43</a:t>
            </a:r>
          </a:p>
          <a:p>
            <a:r>
              <a:rPr lang="en-US" dirty="0">
                <a:solidFill>
                  <a:srgbClr val="FF0000"/>
                </a:solidFill>
                <a:latin typeface="Times New Roman" panose="02020603050405020304" pitchFamily="18" charset="0"/>
                <a:cs typeface="Times New Roman" panose="02020603050405020304" pitchFamily="18" charset="0"/>
              </a:rPr>
              <a:t>41 Vietnam 0.41 (5</a:t>
            </a:r>
            <a:r>
              <a:rPr lang="en-US" baseline="30000" dirty="0">
                <a:solidFill>
                  <a:srgbClr val="FF0000"/>
                </a:solidFill>
                <a:latin typeface="Times New Roman" panose="02020603050405020304" pitchFamily="18" charset="0"/>
                <a:cs typeface="Times New Roman" panose="02020603050405020304" pitchFamily="18" charset="0"/>
              </a:rPr>
              <a:t>th</a:t>
            </a:r>
            <a:r>
              <a:rPr lang="en-US" dirty="0">
                <a:solidFill>
                  <a:srgbClr val="FF0000"/>
                </a:solidFill>
                <a:latin typeface="Times New Roman" panose="02020603050405020304" pitchFamily="18" charset="0"/>
                <a:cs typeface="Times New Roman" panose="02020603050405020304" pitchFamily="18" charset="0"/>
              </a:rPr>
              <a:t>)</a:t>
            </a:r>
          </a:p>
          <a:p>
            <a:r>
              <a:rPr lang="en-US" i="1" dirty="0">
                <a:solidFill>
                  <a:srgbClr val="FFC000"/>
                </a:solidFill>
                <a:latin typeface="Times New Roman" panose="02020603050405020304" pitchFamily="18" charset="0"/>
                <a:cs typeface="Times New Roman" panose="02020603050405020304" pitchFamily="18" charset="0"/>
              </a:rPr>
              <a:t>Compare with:</a:t>
            </a:r>
          </a:p>
          <a:p>
            <a:r>
              <a:rPr lang="en-US" dirty="0">
                <a:solidFill>
                  <a:srgbClr val="FFC000"/>
                </a:solidFill>
                <a:latin typeface="Times New Roman" panose="02020603050405020304" pitchFamily="18" charset="0"/>
                <a:cs typeface="Times New Roman" panose="02020603050405020304" pitchFamily="18" charset="0"/>
              </a:rPr>
              <a:t>France 9</a:t>
            </a:r>
            <a:r>
              <a:rPr lang="en-US" baseline="30000" dirty="0">
                <a:solidFill>
                  <a:srgbClr val="FFC000"/>
                </a:solidFill>
                <a:latin typeface="Times New Roman" panose="02020603050405020304" pitchFamily="18" charset="0"/>
                <a:cs typeface="Times New Roman" panose="02020603050405020304" pitchFamily="18" charset="0"/>
              </a:rPr>
              <a:t>th</a:t>
            </a:r>
            <a:r>
              <a:rPr lang="en-US" dirty="0">
                <a:solidFill>
                  <a:srgbClr val="FFC000"/>
                </a:solidFill>
                <a:latin typeface="Times New Roman" panose="02020603050405020304" pitchFamily="18" charset="0"/>
                <a:cs typeface="Times New Roman" panose="02020603050405020304" pitchFamily="18" charset="0"/>
              </a:rPr>
              <a:t> at 0.36</a:t>
            </a:r>
          </a:p>
          <a:p>
            <a:r>
              <a:rPr lang="en-US" dirty="0">
                <a:latin typeface="Times New Roman" panose="02020603050405020304" pitchFamily="18" charset="0"/>
                <a:cs typeface="Times New Roman" panose="02020603050405020304" pitchFamily="18" charset="0"/>
              </a:rPr>
              <a:t>US 0.26 (22</a:t>
            </a:r>
            <a:r>
              <a:rPr lang="en-US" baseline="30000" dirty="0">
                <a:latin typeface="Times New Roman" panose="02020603050405020304" pitchFamily="18" charset="0"/>
                <a:cs typeface="Times New Roman" panose="02020603050405020304" pitchFamily="18" charset="0"/>
              </a:rPr>
              <a:t>nd</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Singapore (0.15)</a:t>
            </a:r>
          </a:p>
          <a:p>
            <a:r>
              <a:rPr lang="en-US" dirty="0">
                <a:latin typeface="Times New Roman" panose="02020603050405020304" pitchFamily="18" charset="0"/>
                <a:cs typeface="Times New Roman" panose="02020603050405020304" pitchFamily="18" charset="0"/>
              </a:rPr>
              <a:t>NZ at bottom, least restrictive (0.09)</a:t>
            </a:r>
          </a:p>
        </p:txBody>
      </p:sp>
      <p:sp>
        <p:nvSpPr>
          <p:cNvPr id="4" name="Footer Placeholder 3">
            <a:extLst>
              <a:ext uri="{FF2B5EF4-FFF2-40B4-BE49-F238E27FC236}">
                <a16:creationId xmlns:a16="http://schemas.microsoft.com/office/drawing/2014/main" id="{3779DB78-FAE8-4485-AE28-DFACDD2E8794}"/>
              </a:ext>
            </a:extLst>
          </p:cNvPr>
          <p:cNvSpPr>
            <a:spLocks noGrp="1"/>
          </p:cNvSpPr>
          <p:nvPr>
            <p:ph type="ftr" sz="quarter" idx="11"/>
          </p:nvPr>
        </p:nvSpPr>
        <p:spPr/>
        <p:txBody>
          <a:bodyPr/>
          <a:lstStyle/>
          <a:p>
            <a:r>
              <a:rPr lang="en-US"/>
              <a:t>Craig Parsons - Yokohama National University</a:t>
            </a:r>
          </a:p>
        </p:txBody>
      </p:sp>
      <p:sp>
        <p:nvSpPr>
          <p:cNvPr id="5" name="Slide Number Placeholder 4">
            <a:extLst>
              <a:ext uri="{FF2B5EF4-FFF2-40B4-BE49-F238E27FC236}">
                <a16:creationId xmlns:a16="http://schemas.microsoft.com/office/drawing/2014/main" id="{C8C71941-7FDF-4828-8ACA-495A618E6C2E}"/>
              </a:ext>
            </a:extLst>
          </p:cNvPr>
          <p:cNvSpPr>
            <a:spLocks noGrp="1"/>
          </p:cNvSpPr>
          <p:nvPr>
            <p:ph type="sldNum" sz="quarter" idx="12"/>
          </p:nvPr>
        </p:nvSpPr>
        <p:spPr/>
        <p:txBody>
          <a:bodyPr/>
          <a:lstStyle/>
          <a:p>
            <a:fld id="{5148D461-CD66-4F1E-8447-4FC362A13150}" type="slidenum">
              <a:rPr lang="en-US" smtClean="0"/>
              <a:t>18</a:t>
            </a:fld>
            <a:endParaRPr lang="en-US"/>
          </a:p>
        </p:txBody>
      </p:sp>
    </p:spTree>
    <p:extLst>
      <p:ext uri="{BB962C8B-B14F-4D97-AF65-F5344CB8AC3E}">
        <p14:creationId xmlns:p14="http://schemas.microsoft.com/office/powerpoint/2010/main" val="1764673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142372F-5E93-4570-8750-8C192BB12D13}"/>
              </a:ext>
            </a:extLst>
          </p:cNvPr>
          <p:cNvSpPr>
            <a:spLocks noGrp="1"/>
          </p:cNvSpPr>
          <p:nvPr>
            <p:ph type="title"/>
          </p:nvPr>
        </p:nvSpPr>
        <p:spPr>
          <a:xfrm>
            <a:off x="524741" y="620392"/>
            <a:ext cx="3808268" cy="5504688"/>
          </a:xfrm>
        </p:spPr>
        <p:txBody>
          <a:bodyPr>
            <a:normAutofit/>
          </a:bodyPr>
          <a:lstStyle/>
          <a:p>
            <a:r>
              <a:rPr lang="en-US" sz="6000" dirty="0">
                <a:solidFill>
                  <a:schemeClr val="bg1"/>
                </a:solidFill>
                <a:latin typeface="Times New Roman" panose="02020603050405020304" pitchFamily="18" charset="0"/>
                <a:cs typeface="Times New Roman" panose="02020603050405020304" pitchFamily="18" charset="0"/>
              </a:rPr>
              <a:t>Measuring Barriers to Digital Trade (OECD)</a:t>
            </a:r>
          </a:p>
        </p:txBody>
      </p:sp>
      <p:sp>
        <p:nvSpPr>
          <p:cNvPr id="4" name="Footer Placeholder 3">
            <a:extLst>
              <a:ext uri="{FF2B5EF4-FFF2-40B4-BE49-F238E27FC236}">
                <a16:creationId xmlns:a16="http://schemas.microsoft.com/office/drawing/2014/main" id="{B1FBE7BD-E20B-4F88-A2AD-944ADEADFD88}"/>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17C44804-C73B-435C-84D2-CCF4443C403A}"/>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19</a:t>
            </a:fld>
            <a:endParaRPr lang="en-US"/>
          </a:p>
        </p:txBody>
      </p:sp>
      <p:graphicFrame>
        <p:nvGraphicFramePr>
          <p:cNvPr id="7" name="Content Placeholder 2">
            <a:extLst>
              <a:ext uri="{FF2B5EF4-FFF2-40B4-BE49-F238E27FC236}">
                <a16:creationId xmlns:a16="http://schemas.microsoft.com/office/drawing/2014/main" id="{3FB3C974-F907-40D4-B61E-4710760A09DB}"/>
              </a:ext>
            </a:extLst>
          </p:cNvPr>
          <p:cNvGraphicFramePr>
            <a:graphicFrameLocks noGrp="1"/>
          </p:cNvGraphicFramePr>
          <p:nvPr>
            <p:ph idx="1"/>
            <p:extLst>
              <p:ext uri="{D42A27DB-BD31-4B8C-83A1-F6EECF244321}">
                <p14:modId xmlns:p14="http://schemas.microsoft.com/office/powerpoint/2010/main" val="4092018171"/>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8459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In this presentation, I will pose and answer the following questions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737862285"/>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5677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Some specific examples of Digital Trade restrictions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20</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507429071"/>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9080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More examples of Digital Trade restrictions?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21</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803960261"/>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76749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What is the position of a typical global tech firm, more generally? (again, from Schneider website)</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22</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1110151832"/>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54950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What can WTO (and TPP etc.)  do about all of this?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23</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1846709599"/>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509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With GATT/WTO…</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24</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1434984604"/>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0201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Within Free Trade Agreements…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25</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2925002317"/>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94407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Within the China-led RCEP (started in 2022)…</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26</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1227496523"/>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42409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04D50A5-1524-4E83-BD9A-FFD68CBCEB45}"/>
              </a:ext>
            </a:extLst>
          </p:cNvPr>
          <p:cNvSpPr>
            <a:spLocks noGrp="1"/>
          </p:cNvSpPr>
          <p:nvPr>
            <p:ph type="title"/>
          </p:nvPr>
        </p:nvSpPr>
        <p:spPr>
          <a:xfrm>
            <a:off x="524741" y="620392"/>
            <a:ext cx="3808268" cy="5504688"/>
          </a:xfrm>
        </p:spPr>
        <p:txBody>
          <a:bodyPr>
            <a:normAutofit/>
          </a:bodyPr>
          <a:lstStyle/>
          <a:p>
            <a:r>
              <a:rPr lang="en-US" sz="6000" dirty="0" err="1">
                <a:solidFill>
                  <a:schemeClr val="bg1"/>
                </a:solidFill>
              </a:rPr>
              <a:t>Takeways</a:t>
            </a:r>
            <a:r>
              <a:rPr lang="en-US" sz="6000" dirty="0">
                <a:solidFill>
                  <a:schemeClr val="bg1"/>
                </a:solidFill>
              </a:rPr>
              <a:t> (1 of 2):</a:t>
            </a:r>
          </a:p>
        </p:txBody>
      </p:sp>
      <p:sp>
        <p:nvSpPr>
          <p:cNvPr id="4" name="Footer Placeholder 3">
            <a:extLst>
              <a:ext uri="{FF2B5EF4-FFF2-40B4-BE49-F238E27FC236}">
                <a16:creationId xmlns:a16="http://schemas.microsoft.com/office/drawing/2014/main" id="{370AD0A8-5189-4441-A843-0BDD13E1695B}"/>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B42F5714-0C85-40A3-A564-FAE337B0989F}"/>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27</a:t>
            </a:fld>
            <a:endParaRPr lang="en-US"/>
          </a:p>
        </p:txBody>
      </p:sp>
      <p:graphicFrame>
        <p:nvGraphicFramePr>
          <p:cNvPr id="7" name="Content Placeholder 2">
            <a:extLst>
              <a:ext uri="{FF2B5EF4-FFF2-40B4-BE49-F238E27FC236}">
                <a16:creationId xmlns:a16="http://schemas.microsoft.com/office/drawing/2014/main" id="{093DD832-A255-4906-8FFB-A7EDF1DEAFEA}"/>
              </a:ext>
            </a:extLst>
          </p:cNvPr>
          <p:cNvGraphicFramePr>
            <a:graphicFrameLocks noGrp="1"/>
          </p:cNvGraphicFramePr>
          <p:nvPr>
            <p:ph idx="1"/>
            <p:extLst>
              <p:ext uri="{D42A27DB-BD31-4B8C-83A1-F6EECF244321}">
                <p14:modId xmlns:p14="http://schemas.microsoft.com/office/powerpoint/2010/main" val="2471582773"/>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62978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04D50A5-1524-4E83-BD9A-FFD68CBCEB45}"/>
              </a:ext>
            </a:extLst>
          </p:cNvPr>
          <p:cNvSpPr>
            <a:spLocks noGrp="1"/>
          </p:cNvSpPr>
          <p:nvPr>
            <p:ph type="title"/>
          </p:nvPr>
        </p:nvSpPr>
        <p:spPr>
          <a:xfrm>
            <a:off x="524741" y="620392"/>
            <a:ext cx="3808268" cy="5504688"/>
          </a:xfrm>
        </p:spPr>
        <p:txBody>
          <a:bodyPr>
            <a:normAutofit/>
          </a:bodyPr>
          <a:lstStyle/>
          <a:p>
            <a:r>
              <a:rPr lang="en-US" sz="6000" dirty="0" err="1">
                <a:solidFill>
                  <a:schemeClr val="bg1"/>
                </a:solidFill>
              </a:rPr>
              <a:t>Takeways</a:t>
            </a:r>
            <a:r>
              <a:rPr lang="en-US" sz="6000" dirty="0">
                <a:solidFill>
                  <a:schemeClr val="bg1"/>
                </a:solidFill>
              </a:rPr>
              <a:t> (1 of 2):</a:t>
            </a:r>
          </a:p>
        </p:txBody>
      </p:sp>
      <p:sp>
        <p:nvSpPr>
          <p:cNvPr id="4" name="Footer Placeholder 3">
            <a:extLst>
              <a:ext uri="{FF2B5EF4-FFF2-40B4-BE49-F238E27FC236}">
                <a16:creationId xmlns:a16="http://schemas.microsoft.com/office/drawing/2014/main" id="{370AD0A8-5189-4441-A843-0BDD13E1695B}"/>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B42F5714-0C85-40A3-A564-FAE337B0989F}"/>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28</a:t>
            </a:fld>
            <a:endParaRPr lang="en-US"/>
          </a:p>
        </p:txBody>
      </p:sp>
      <p:graphicFrame>
        <p:nvGraphicFramePr>
          <p:cNvPr id="7" name="Content Placeholder 2">
            <a:extLst>
              <a:ext uri="{FF2B5EF4-FFF2-40B4-BE49-F238E27FC236}">
                <a16:creationId xmlns:a16="http://schemas.microsoft.com/office/drawing/2014/main" id="{093DD832-A255-4906-8FFB-A7EDF1DEAFEA}"/>
              </a:ext>
            </a:extLst>
          </p:cNvPr>
          <p:cNvGraphicFramePr>
            <a:graphicFrameLocks noGrp="1"/>
          </p:cNvGraphicFramePr>
          <p:nvPr>
            <p:ph idx="1"/>
            <p:extLst>
              <p:ext uri="{D42A27DB-BD31-4B8C-83A1-F6EECF244321}">
                <p14:modId xmlns:p14="http://schemas.microsoft.com/office/powerpoint/2010/main" val="1358077114"/>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68477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D4389-8ED4-48C4-9C0A-B6A4826811BF}"/>
              </a:ext>
            </a:extLst>
          </p:cNvPr>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References</a:t>
            </a:r>
          </a:p>
        </p:txBody>
      </p:sp>
      <p:sp>
        <p:nvSpPr>
          <p:cNvPr id="3" name="Content Placeholder 2">
            <a:extLst>
              <a:ext uri="{FF2B5EF4-FFF2-40B4-BE49-F238E27FC236}">
                <a16:creationId xmlns:a16="http://schemas.microsoft.com/office/drawing/2014/main" id="{9C0AB9F2-2C49-45E3-A8A9-8ABC03AC052E}"/>
              </a:ext>
            </a:extLst>
          </p:cNvPr>
          <p:cNvSpPr>
            <a:spLocks noGrp="1"/>
          </p:cNvSpPr>
          <p:nvPr>
            <p:ph idx="1"/>
          </p:nvPr>
        </p:nvSpPr>
        <p:spPr/>
        <p:txBody>
          <a:bodyPr/>
          <a:lstStyle/>
          <a:p>
            <a:pPr marL="0" marR="0">
              <a:lnSpc>
                <a:spcPct val="107000"/>
              </a:lnSpc>
              <a:spcBef>
                <a:spcPts val="0"/>
              </a:spcBef>
              <a:spcAft>
                <a:spcPts val="800"/>
              </a:spcAft>
            </a:pPr>
            <a:r>
              <a:rPr lang="en-US" sz="2400" dirty="0">
                <a:effectLst/>
                <a:latin typeface="Times New Roman" panose="02020603050405020304" pitchFamily="18" charset="0"/>
                <a:ea typeface="Yu Mincho" panose="02020400000000000000" pitchFamily="18" charset="-128"/>
                <a:cs typeface="Times New Roman" panose="02020603050405020304" pitchFamily="18" charset="0"/>
              </a:rPr>
              <a:t>Ferracane, M. F. and E. van der </a:t>
            </a:r>
            <a:r>
              <a:rPr lang="en-US" sz="2400" dirty="0" err="1">
                <a:effectLst/>
                <a:latin typeface="Times New Roman" panose="02020603050405020304" pitchFamily="18" charset="0"/>
                <a:ea typeface="Yu Mincho" panose="02020400000000000000" pitchFamily="18" charset="-128"/>
                <a:cs typeface="Times New Roman" panose="02020603050405020304" pitchFamily="18" charset="0"/>
              </a:rPr>
              <a:t>Marel</a:t>
            </a:r>
            <a:r>
              <a:rPr lang="en-US" sz="2400" dirty="0">
                <a:effectLst/>
                <a:latin typeface="Times New Roman" panose="02020603050405020304" pitchFamily="18" charset="0"/>
                <a:ea typeface="Yu Mincho" panose="02020400000000000000" pitchFamily="18" charset="-128"/>
                <a:cs typeface="Times New Roman" panose="02020603050405020304" pitchFamily="18" charset="0"/>
              </a:rPr>
              <a:t> (2021) “Regulating Personal Data: Data Models and Digital Services Trade,”  Background Paper, Policy Research Working Paper 9596.</a:t>
            </a:r>
            <a:endParaRPr lang="en-US" sz="2400" dirty="0">
              <a:effectLst/>
              <a:latin typeface="Calibri" panose="020F0502020204030204" pitchFamily="34" charset="0"/>
              <a:ea typeface="Yu Mincho" panose="02020400000000000000" pitchFamily="18" charset="-128"/>
              <a:cs typeface="Times New Roman" panose="02020603050405020304" pitchFamily="18" charset="0"/>
            </a:endParaRPr>
          </a:p>
          <a:p>
            <a:pPr marL="0" marR="0">
              <a:lnSpc>
                <a:spcPct val="107000"/>
              </a:lnSpc>
              <a:spcBef>
                <a:spcPts val="0"/>
              </a:spcBef>
              <a:spcAft>
                <a:spcPts val="800"/>
              </a:spcAft>
            </a:pPr>
            <a:r>
              <a:rPr lang="en-US" sz="2400" i="1" dirty="0">
                <a:effectLst/>
                <a:latin typeface="Times New Roman" panose="02020603050405020304" pitchFamily="18" charset="0"/>
                <a:ea typeface="Yu Mincho" panose="02020400000000000000" pitchFamily="18" charset="-128"/>
                <a:cs typeface="Times New Roman" panose="02020603050405020304" pitchFamily="18" charset="0"/>
              </a:rPr>
              <a:t>For a nice taxonomy of digital trade and some empirical work as well:</a:t>
            </a:r>
          </a:p>
          <a:p>
            <a:pPr marL="0" marR="0">
              <a:lnSpc>
                <a:spcPct val="107000"/>
              </a:lnSpc>
              <a:spcBef>
                <a:spcPts val="0"/>
              </a:spcBef>
              <a:spcAft>
                <a:spcPts val="800"/>
              </a:spcAft>
            </a:pPr>
            <a:r>
              <a:rPr lang="en-US" sz="2400" dirty="0">
                <a:effectLst/>
                <a:latin typeface="Times New Roman" panose="02020603050405020304" pitchFamily="18" charset="0"/>
                <a:ea typeface="Yu Mincho" panose="02020400000000000000" pitchFamily="18" charset="-128"/>
                <a:cs typeface="Times New Roman" panose="02020603050405020304" pitchFamily="18" charset="0"/>
              </a:rPr>
              <a:t>López González, J. and J. </a:t>
            </a:r>
            <a:r>
              <a:rPr lang="en-US" sz="2400" dirty="0" err="1">
                <a:effectLst/>
                <a:latin typeface="Times New Roman" panose="02020603050405020304" pitchFamily="18" charset="0"/>
                <a:ea typeface="Yu Mincho" panose="02020400000000000000" pitchFamily="18" charset="-128"/>
                <a:cs typeface="Times New Roman" panose="02020603050405020304" pitchFamily="18" charset="0"/>
              </a:rPr>
              <a:t>Ferencz</a:t>
            </a:r>
            <a:r>
              <a:rPr lang="en-US" sz="2400" dirty="0">
                <a:effectLst/>
                <a:latin typeface="Times New Roman" panose="02020603050405020304" pitchFamily="18" charset="0"/>
                <a:ea typeface="Yu Mincho" panose="02020400000000000000" pitchFamily="18" charset="-128"/>
                <a:cs typeface="Times New Roman" panose="02020603050405020304" pitchFamily="18" charset="0"/>
              </a:rPr>
              <a:t> (2018), “Digital Trade and Market Openness,” OECD Trade Policy Papers, No. 217, OECD Publishing, Paris. </a:t>
            </a:r>
            <a:r>
              <a:rPr lang="en-US" sz="2400" u="sng" dirty="0">
                <a:solidFill>
                  <a:srgbClr val="0000FF"/>
                </a:solidFill>
                <a:effectLst/>
                <a:latin typeface="Times New Roman" panose="02020603050405020304" pitchFamily="18" charset="0"/>
                <a:ea typeface="Yu Mincho" panose="02020400000000000000" pitchFamily="18" charset="-128"/>
                <a:cs typeface="Times New Roman" panose="02020603050405020304" pitchFamily="18" charset="0"/>
                <a:hlinkClick r:id="rId2"/>
              </a:rPr>
              <a:t>http://dx.doi.org/10.1787/1bd89c9a-en</a:t>
            </a:r>
            <a:endParaRPr lang="en-US" sz="2400" dirty="0">
              <a:effectLst/>
              <a:latin typeface="Calibri" panose="020F0502020204030204" pitchFamily="34" charset="0"/>
              <a:ea typeface="Yu Mincho" panose="02020400000000000000" pitchFamily="18" charset="-128"/>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BA906667-4F3D-4350-B415-8EABEBFED48D}"/>
              </a:ext>
            </a:extLst>
          </p:cNvPr>
          <p:cNvSpPr>
            <a:spLocks noGrp="1"/>
          </p:cNvSpPr>
          <p:nvPr>
            <p:ph type="ftr" sz="quarter" idx="11"/>
          </p:nvPr>
        </p:nvSpPr>
        <p:spPr/>
        <p:txBody>
          <a:bodyPr/>
          <a:lstStyle/>
          <a:p>
            <a:r>
              <a:rPr lang="en-US"/>
              <a:t>Craig Parsons - Yokohama National University</a:t>
            </a:r>
          </a:p>
        </p:txBody>
      </p:sp>
      <p:sp>
        <p:nvSpPr>
          <p:cNvPr id="5" name="Slide Number Placeholder 4">
            <a:extLst>
              <a:ext uri="{FF2B5EF4-FFF2-40B4-BE49-F238E27FC236}">
                <a16:creationId xmlns:a16="http://schemas.microsoft.com/office/drawing/2014/main" id="{AB0BEB85-7301-407D-872B-062CECAA1DE6}"/>
              </a:ext>
            </a:extLst>
          </p:cNvPr>
          <p:cNvSpPr>
            <a:spLocks noGrp="1"/>
          </p:cNvSpPr>
          <p:nvPr>
            <p:ph type="sldNum" sz="quarter" idx="12"/>
          </p:nvPr>
        </p:nvSpPr>
        <p:spPr/>
        <p:txBody>
          <a:bodyPr/>
          <a:lstStyle/>
          <a:p>
            <a:fld id="{5148D461-CD66-4F1E-8447-4FC362A13150}" type="slidenum">
              <a:rPr lang="en-US" smtClean="0"/>
              <a:t>29</a:t>
            </a:fld>
            <a:endParaRPr lang="en-US"/>
          </a:p>
        </p:txBody>
      </p:sp>
    </p:spTree>
    <p:extLst>
      <p:ext uri="{BB962C8B-B14F-4D97-AF65-F5344CB8AC3E}">
        <p14:creationId xmlns:p14="http://schemas.microsoft.com/office/powerpoint/2010/main" val="321483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What is a tariff?</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3</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2538667057"/>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3574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Is it easy to raise a tariff?</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4</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682269867"/>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6982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Types of TTBs (Temporary Trade Barriers)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5</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1658390439"/>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5788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Tariffs, and anti-dumping duties can affect production/investment decisions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6</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3525055522"/>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7993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What about other barriers to trade (NTBs)?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7</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1743847827"/>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1183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Services Trade as Opposed to Goods Trade</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8</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1961467602"/>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8362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Services Trade</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9</a:t>
            </a:fld>
            <a:endParaRPr lang="en-US"/>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2916773772"/>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9712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19719</TotalTime>
  <Words>2988</Words>
  <Application>Microsoft Office PowerPoint</Application>
  <PresentationFormat>Widescreen</PresentationFormat>
  <Paragraphs>194</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Times New Roman</vt:lpstr>
      <vt:lpstr>Office Theme</vt:lpstr>
      <vt:lpstr>  An Introduction to Tariffs, Anti-dumping Duties and Barriers to Digital Trade </vt:lpstr>
      <vt:lpstr>In this presentation, I will pose and answer the following questions</vt:lpstr>
      <vt:lpstr>What is a tariff?</vt:lpstr>
      <vt:lpstr>Is it easy to raise a tariff?</vt:lpstr>
      <vt:lpstr>Types of TTBs (Temporary Trade Barriers)</vt:lpstr>
      <vt:lpstr>Tariffs, and anti-dumping duties can affect production/investment decisions</vt:lpstr>
      <vt:lpstr>What about other barriers to trade (NTBs)?</vt:lpstr>
      <vt:lpstr>Services Trade as Opposed to Goods Trade</vt:lpstr>
      <vt:lpstr>Services Trade</vt:lpstr>
      <vt:lpstr>Services Trade (examples)</vt:lpstr>
      <vt:lpstr>Barriers to Trade in Services</vt:lpstr>
      <vt:lpstr>What about so-called Digital Trade?</vt:lpstr>
      <vt:lpstr>What is Digital Trade (1 of 2)?</vt:lpstr>
      <vt:lpstr>What is Digital Trade (2 of 2)?</vt:lpstr>
      <vt:lpstr>What is Digital Trade (alternative definition)?</vt:lpstr>
      <vt:lpstr>There are many barriers to these three types of Digital Trade</vt:lpstr>
      <vt:lpstr>PowerPoint Presentation</vt:lpstr>
      <vt:lpstr>Most restrictive economies according to ECIPE </vt:lpstr>
      <vt:lpstr>Measuring Barriers to Digital Trade (OECD)</vt:lpstr>
      <vt:lpstr>Some specific examples of Digital Trade restrictions</vt:lpstr>
      <vt:lpstr>More examples of Digital Trade restrictions?</vt:lpstr>
      <vt:lpstr>What is the position of a typical global tech firm, more generally? (again, from Schneider website)</vt:lpstr>
      <vt:lpstr>What can WTO (and TPP etc.)  do about all of this?</vt:lpstr>
      <vt:lpstr>With GATT/WTO…</vt:lpstr>
      <vt:lpstr>Within Free Trade Agreements…</vt:lpstr>
      <vt:lpstr>Within the China-led RCEP (started in 2022)…</vt:lpstr>
      <vt:lpstr>Takeways (1 of 2):</vt:lpstr>
      <vt:lpstr>Takeways (1 of 2):</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Statistical Comparison of Digital Trade Restrictiveness Indices</dc:title>
  <dc:creator>parsons-craig-gj@ynu.ac.jp</dc:creator>
  <cp:lastModifiedBy>parsons-craig-gj@ynu.ac.jp</cp:lastModifiedBy>
  <cp:revision>66</cp:revision>
  <dcterms:created xsi:type="dcterms:W3CDTF">2021-11-08T12:25:53Z</dcterms:created>
  <dcterms:modified xsi:type="dcterms:W3CDTF">2022-10-18T06:17:05Z</dcterms:modified>
</cp:coreProperties>
</file>