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B779"/>
    <a:srgbClr val="5CD4A3"/>
    <a:srgbClr val="92D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5E4E713-3CE3-4FD6-983C-F1ED89FD5D71}" type="datetimeFigureOut">
              <a:rPr kumimoji="1" lang="ja-JP" altLang="en-US" smtClean="0"/>
              <a:t>2023/4/18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91DA2A9-6A32-4633-B6A9-48623425E02F}" type="slidenum">
              <a:rPr kumimoji="1" lang="ja-JP" altLang="en-US" smtClean="0"/>
              <a:t>‹#›</a:t>
            </a:fld>
            <a:endParaRPr kumimoji="1" lang="ja-JP" altLang="en-US" dirty="0"/>
          </a:p>
        </p:txBody>
      </p:sp>
    </p:spTree>
    <p:extLst>
      <p:ext uri="{BB962C8B-B14F-4D97-AF65-F5344CB8AC3E}">
        <p14:creationId xmlns:p14="http://schemas.microsoft.com/office/powerpoint/2010/main" val="997703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5E4E713-3CE3-4FD6-983C-F1ED89FD5D71}" type="datetimeFigureOut">
              <a:rPr kumimoji="1" lang="ja-JP" altLang="en-US" smtClean="0"/>
              <a:t>2023/4/18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91DA2A9-6A32-4633-B6A9-48623425E02F}" type="slidenum">
              <a:rPr kumimoji="1" lang="ja-JP" altLang="en-US" smtClean="0"/>
              <a:t>‹#›</a:t>
            </a:fld>
            <a:endParaRPr kumimoji="1" lang="ja-JP" altLang="en-US" dirty="0"/>
          </a:p>
        </p:txBody>
      </p:sp>
    </p:spTree>
    <p:extLst>
      <p:ext uri="{BB962C8B-B14F-4D97-AF65-F5344CB8AC3E}">
        <p14:creationId xmlns:p14="http://schemas.microsoft.com/office/powerpoint/2010/main" val="731075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5E4E713-3CE3-4FD6-983C-F1ED89FD5D71}" type="datetimeFigureOut">
              <a:rPr kumimoji="1" lang="ja-JP" altLang="en-US" smtClean="0"/>
              <a:t>2023/4/18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91DA2A9-6A32-4633-B6A9-48623425E02F}" type="slidenum">
              <a:rPr kumimoji="1" lang="ja-JP" altLang="en-US" smtClean="0"/>
              <a:t>‹#›</a:t>
            </a:fld>
            <a:endParaRPr kumimoji="1" lang="ja-JP" altLang="en-US" dirty="0"/>
          </a:p>
        </p:txBody>
      </p:sp>
    </p:spTree>
    <p:extLst>
      <p:ext uri="{BB962C8B-B14F-4D97-AF65-F5344CB8AC3E}">
        <p14:creationId xmlns:p14="http://schemas.microsoft.com/office/powerpoint/2010/main" val="1989414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5E4E713-3CE3-4FD6-983C-F1ED89FD5D71}" type="datetimeFigureOut">
              <a:rPr kumimoji="1" lang="ja-JP" altLang="en-US" smtClean="0"/>
              <a:t>2023/4/18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91DA2A9-6A32-4633-B6A9-48623425E02F}" type="slidenum">
              <a:rPr kumimoji="1" lang="ja-JP" altLang="en-US" smtClean="0"/>
              <a:t>‹#›</a:t>
            </a:fld>
            <a:endParaRPr kumimoji="1" lang="ja-JP" altLang="en-US" dirty="0"/>
          </a:p>
        </p:txBody>
      </p:sp>
    </p:spTree>
    <p:extLst>
      <p:ext uri="{BB962C8B-B14F-4D97-AF65-F5344CB8AC3E}">
        <p14:creationId xmlns:p14="http://schemas.microsoft.com/office/powerpoint/2010/main" val="3333998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5E4E713-3CE3-4FD6-983C-F1ED89FD5D71}" type="datetimeFigureOut">
              <a:rPr kumimoji="1" lang="ja-JP" altLang="en-US" smtClean="0"/>
              <a:t>2023/4/18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91DA2A9-6A32-4633-B6A9-48623425E02F}" type="slidenum">
              <a:rPr kumimoji="1" lang="ja-JP" altLang="en-US" smtClean="0"/>
              <a:t>‹#›</a:t>
            </a:fld>
            <a:endParaRPr kumimoji="1" lang="ja-JP" altLang="en-US" dirty="0"/>
          </a:p>
        </p:txBody>
      </p:sp>
    </p:spTree>
    <p:extLst>
      <p:ext uri="{BB962C8B-B14F-4D97-AF65-F5344CB8AC3E}">
        <p14:creationId xmlns:p14="http://schemas.microsoft.com/office/powerpoint/2010/main" val="2539206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5E4E713-3CE3-4FD6-983C-F1ED89FD5D71}" type="datetimeFigureOut">
              <a:rPr kumimoji="1" lang="ja-JP" altLang="en-US" smtClean="0"/>
              <a:t>2023/4/18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91DA2A9-6A32-4633-B6A9-48623425E02F}" type="slidenum">
              <a:rPr kumimoji="1" lang="ja-JP" altLang="en-US" smtClean="0"/>
              <a:t>‹#›</a:t>
            </a:fld>
            <a:endParaRPr kumimoji="1" lang="ja-JP" altLang="en-US" dirty="0"/>
          </a:p>
        </p:txBody>
      </p:sp>
    </p:spTree>
    <p:extLst>
      <p:ext uri="{BB962C8B-B14F-4D97-AF65-F5344CB8AC3E}">
        <p14:creationId xmlns:p14="http://schemas.microsoft.com/office/powerpoint/2010/main" val="2851697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5E4E713-3CE3-4FD6-983C-F1ED89FD5D71}" type="datetimeFigureOut">
              <a:rPr kumimoji="1" lang="ja-JP" altLang="en-US" smtClean="0"/>
              <a:t>2023/4/18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491DA2A9-6A32-4633-B6A9-48623425E02F}" type="slidenum">
              <a:rPr kumimoji="1" lang="ja-JP" altLang="en-US" smtClean="0"/>
              <a:t>‹#›</a:t>
            </a:fld>
            <a:endParaRPr kumimoji="1" lang="ja-JP" altLang="en-US" dirty="0"/>
          </a:p>
        </p:txBody>
      </p:sp>
    </p:spTree>
    <p:extLst>
      <p:ext uri="{BB962C8B-B14F-4D97-AF65-F5344CB8AC3E}">
        <p14:creationId xmlns:p14="http://schemas.microsoft.com/office/powerpoint/2010/main" val="732845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5E4E713-3CE3-4FD6-983C-F1ED89FD5D71}" type="datetimeFigureOut">
              <a:rPr kumimoji="1" lang="ja-JP" altLang="en-US" smtClean="0"/>
              <a:t>2023/4/18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491DA2A9-6A32-4633-B6A9-48623425E02F}" type="slidenum">
              <a:rPr kumimoji="1" lang="ja-JP" altLang="en-US" smtClean="0"/>
              <a:t>‹#›</a:t>
            </a:fld>
            <a:endParaRPr kumimoji="1" lang="ja-JP" altLang="en-US" dirty="0"/>
          </a:p>
        </p:txBody>
      </p:sp>
    </p:spTree>
    <p:extLst>
      <p:ext uri="{BB962C8B-B14F-4D97-AF65-F5344CB8AC3E}">
        <p14:creationId xmlns:p14="http://schemas.microsoft.com/office/powerpoint/2010/main" val="201830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5E4E713-3CE3-4FD6-983C-F1ED89FD5D71}" type="datetimeFigureOut">
              <a:rPr kumimoji="1" lang="ja-JP" altLang="en-US" smtClean="0"/>
              <a:t>2023/4/18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491DA2A9-6A32-4633-B6A9-48623425E02F}" type="slidenum">
              <a:rPr kumimoji="1" lang="ja-JP" altLang="en-US" smtClean="0"/>
              <a:t>‹#›</a:t>
            </a:fld>
            <a:endParaRPr kumimoji="1" lang="ja-JP" altLang="en-US" dirty="0"/>
          </a:p>
        </p:txBody>
      </p:sp>
    </p:spTree>
    <p:extLst>
      <p:ext uri="{BB962C8B-B14F-4D97-AF65-F5344CB8AC3E}">
        <p14:creationId xmlns:p14="http://schemas.microsoft.com/office/powerpoint/2010/main" val="781332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E4E713-3CE3-4FD6-983C-F1ED89FD5D71}" type="datetimeFigureOut">
              <a:rPr kumimoji="1" lang="ja-JP" altLang="en-US" smtClean="0"/>
              <a:t>2023/4/18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91DA2A9-6A32-4633-B6A9-48623425E02F}" type="slidenum">
              <a:rPr kumimoji="1" lang="ja-JP" altLang="en-US" smtClean="0"/>
              <a:t>‹#›</a:t>
            </a:fld>
            <a:endParaRPr kumimoji="1" lang="ja-JP" altLang="en-US" dirty="0"/>
          </a:p>
        </p:txBody>
      </p:sp>
    </p:spTree>
    <p:extLst>
      <p:ext uri="{BB962C8B-B14F-4D97-AF65-F5344CB8AC3E}">
        <p14:creationId xmlns:p14="http://schemas.microsoft.com/office/powerpoint/2010/main" val="429968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E4E713-3CE3-4FD6-983C-F1ED89FD5D71}" type="datetimeFigureOut">
              <a:rPr kumimoji="1" lang="ja-JP" altLang="en-US" smtClean="0"/>
              <a:t>2023/4/18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91DA2A9-6A32-4633-B6A9-48623425E02F}" type="slidenum">
              <a:rPr kumimoji="1" lang="ja-JP" altLang="en-US" smtClean="0"/>
              <a:t>‹#›</a:t>
            </a:fld>
            <a:endParaRPr kumimoji="1" lang="ja-JP" altLang="en-US" dirty="0"/>
          </a:p>
        </p:txBody>
      </p:sp>
    </p:spTree>
    <p:extLst>
      <p:ext uri="{BB962C8B-B14F-4D97-AF65-F5344CB8AC3E}">
        <p14:creationId xmlns:p14="http://schemas.microsoft.com/office/powerpoint/2010/main" val="69681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E4E713-3CE3-4FD6-983C-F1ED89FD5D71}" type="datetimeFigureOut">
              <a:rPr kumimoji="1" lang="ja-JP" altLang="en-US" smtClean="0"/>
              <a:t>2023/4/18</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1DA2A9-6A32-4633-B6A9-48623425E02F}" type="slidenum">
              <a:rPr kumimoji="1" lang="ja-JP" altLang="en-US" smtClean="0"/>
              <a:t>‹#›</a:t>
            </a:fld>
            <a:endParaRPr kumimoji="1" lang="ja-JP" altLang="en-US" dirty="0"/>
          </a:p>
        </p:txBody>
      </p:sp>
    </p:spTree>
    <p:extLst>
      <p:ext uri="{BB962C8B-B14F-4D97-AF65-F5344CB8AC3E}">
        <p14:creationId xmlns:p14="http://schemas.microsoft.com/office/powerpoint/2010/main" val="1376823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1540626"/>
          </a:xfrm>
        </p:spPr>
        <p:txBody>
          <a:bodyPr>
            <a:normAutofit/>
          </a:bodyPr>
          <a:lstStyle/>
          <a:p>
            <a:r>
              <a:rPr lang="ja-JP" altLang="en-US" sz="3200" b="1" dirty="0"/>
              <a:t>そもそも「関税」って何？</a:t>
            </a:r>
            <a:br>
              <a:rPr lang="ja-JP" altLang="en-US" sz="3200" b="1" dirty="0"/>
            </a:br>
            <a:r>
              <a:rPr lang="ja-JP" altLang="en-US" sz="2000" b="1" dirty="0"/>
              <a:t>ボーナス情報：サービス貿易とデジタル貿易</a:t>
            </a:r>
            <a:endParaRPr kumimoji="1" lang="ja-JP" altLang="en-US" sz="2000" b="1" dirty="0"/>
          </a:p>
        </p:txBody>
      </p:sp>
      <p:sp>
        <p:nvSpPr>
          <p:cNvPr id="3" name="サブタイトル 2"/>
          <p:cNvSpPr>
            <a:spLocks noGrp="1"/>
          </p:cNvSpPr>
          <p:nvPr>
            <p:ph type="subTitle" idx="1"/>
          </p:nvPr>
        </p:nvSpPr>
        <p:spPr>
          <a:xfrm>
            <a:off x="1524000" y="4058652"/>
            <a:ext cx="9144000" cy="1652337"/>
          </a:xfrm>
        </p:spPr>
        <p:txBody>
          <a:bodyPr>
            <a:normAutofit/>
          </a:bodyPr>
          <a:lstStyle/>
          <a:p>
            <a:r>
              <a:rPr kumimoji="1" lang="ja-JP" altLang="en-US" sz="1800" dirty="0"/>
              <a:t>クレッグ　</a:t>
            </a:r>
            <a:r>
              <a:rPr kumimoji="1" lang="en-US" altLang="ja-JP" sz="1800" dirty="0"/>
              <a:t>R.</a:t>
            </a:r>
            <a:r>
              <a:rPr kumimoji="1" lang="ja-JP" altLang="en-US" sz="1800" dirty="0"/>
              <a:t>　パーソンズ</a:t>
            </a:r>
            <a:endParaRPr kumimoji="1" lang="en-US" altLang="ja-JP" sz="1800" dirty="0"/>
          </a:p>
          <a:p>
            <a:r>
              <a:rPr lang="ja-JP" altLang="en-US" sz="1800" dirty="0"/>
              <a:t>横浜国立大学</a:t>
            </a:r>
            <a:endParaRPr lang="en-US" altLang="ja-JP" sz="1800" dirty="0"/>
          </a:p>
          <a:p>
            <a:r>
              <a:rPr kumimoji="1" lang="ja-JP" altLang="en-US" sz="1800" dirty="0"/>
              <a:t>日本</a:t>
            </a:r>
            <a:endParaRPr kumimoji="1" lang="en-US" altLang="ja-JP" sz="1800" dirty="0"/>
          </a:p>
          <a:p>
            <a:r>
              <a:rPr lang="en-US" altLang="ja-JP" sz="1800" dirty="0"/>
              <a:t>2022</a:t>
            </a:r>
            <a:r>
              <a:rPr lang="ja-JP" altLang="en-US" sz="1800" dirty="0"/>
              <a:t>年春学期</a:t>
            </a:r>
            <a:endParaRPr kumimoji="1" lang="ja-JP" altLang="en-US" sz="1800" dirty="0"/>
          </a:p>
        </p:txBody>
      </p:sp>
    </p:spTree>
    <p:extLst>
      <p:ext uri="{BB962C8B-B14F-4D97-AF65-F5344CB8AC3E}">
        <p14:creationId xmlns:p14="http://schemas.microsoft.com/office/powerpoint/2010/main" val="2458979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3200" b="1" dirty="0"/>
              <a:t>サービス貿易と物品貿易</a:t>
            </a:r>
            <a:endParaRPr kumimoji="1" lang="ja-JP" altLang="en-US" sz="3200" b="1" dirty="0"/>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角丸四角形 3"/>
          <p:cNvSpPr/>
          <p:nvPr/>
        </p:nvSpPr>
        <p:spPr>
          <a:xfrm>
            <a:off x="838200" y="1825625"/>
            <a:ext cx="10515599" cy="9144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これまでの例では、「商品」の輸出入にのみ焦点をあててきました。</a:t>
            </a:r>
          </a:p>
        </p:txBody>
      </p:sp>
      <p:sp>
        <p:nvSpPr>
          <p:cNvPr id="5" name="角丸四角形 4"/>
          <p:cNvSpPr/>
          <p:nvPr/>
        </p:nvSpPr>
        <p:spPr>
          <a:xfrm>
            <a:off x="838200" y="2874962"/>
            <a:ext cx="10515599" cy="914400"/>
          </a:xfrm>
          <a:prstGeom prst="roundRect">
            <a:avLst/>
          </a:prstGeom>
          <a:solidFill>
            <a:srgbClr val="92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従来の関税、</a:t>
            </a:r>
            <a:r>
              <a:rPr lang="en-US" altLang="ja-JP" b="1" dirty="0"/>
              <a:t>ADD</a:t>
            </a:r>
            <a:r>
              <a:rPr lang="ja-JP" altLang="en-US" b="1" dirty="0"/>
              <a:t>、</a:t>
            </a:r>
            <a:r>
              <a:rPr lang="en-US" altLang="ja-JP" b="1" dirty="0"/>
              <a:t>CVD</a:t>
            </a:r>
            <a:r>
              <a:rPr lang="ja-JP" altLang="en-US" b="1" dirty="0"/>
              <a:t>、および</a:t>
            </a:r>
            <a:r>
              <a:rPr lang="en-US" altLang="ja-JP" b="1" dirty="0"/>
              <a:t>GATT / WTO</a:t>
            </a:r>
            <a:r>
              <a:rPr lang="ja-JP" altLang="en-US" b="1" dirty="0"/>
              <a:t>の本来の目的はすべて「商品」に係わるものです。</a:t>
            </a:r>
            <a:endParaRPr kumimoji="1" lang="ja-JP" altLang="en-US" b="1" dirty="0"/>
          </a:p>
        </p:txBody>
      </p:sp>
      <p:sp>
        <p:nvSpPr>
          <p:cNvPr id="6" name="角丸四角形 5"/>
          <p:cNvSpPr/>
          <p:nvPr/>
        </p:nvSpPr>
        <p:spPr>
          <a:xfrm>
            <a:off x="838201" y="3924299"/>
            <a:ext cx="10515598" cy="91440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t>では、サービス貿易はどうでしょうか？</a:t>
            </a:r>
          </a:p>
        </p:txBody>
      </p:sp>
      <p:sp>
        <p:nvSpPr>
          <p:cNvPr id="7" name="角丸四角形 6"/>
          <p:cNvSpPr/>
          <p:nvPr/>
        </p:nvSpPr>
        <p:spPr>
          <a:xfrm>
            <a:off x="838199" y="4973636"/>
            <a:ext cx="10515600" cy="914400"/>
          </a:xfrm>
          <a:prstGeom prst="roundRect">
            <a:avLst/>
          </a:prstGeom>
          <a:solidFill>
            <a:srgbClr val="94B7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a:t>GATT</a:t>
            </a:r>
            <a:r>
              <a:rPr lang="ja-JP" altLang="en-US" b="1" dirty="0"/>
              <a:t>（関税と貿易に関する一般協定、</a:t>
            </a:r>
            <a:r>
              <a:rPr lang="en-US" altLang="ja-JP" b="1" dirty="0"/>
              <a:t>1995</a:t>
            </a:r>
            <a:r>
              <a:rPr lang="ja-JP" altLang="en-US" b="1" dirty="0"/>
              <a:t>年に</a:t>
            </a:r>
            <a:r>
              <a:rPr lang="en-US" altLang="ja-JP" b="1" dirty="0"/>
              <a:t>WTO</a:t>
            </a:r>
            <a:r>
              <a:rPr lang="ja-JP" altLang="en-US" b="1" dirty="0"/>
              <a:t>に発展）</a:t>
            </a:r>
          </a:p>
        </p:txBody>
      </p:sp>
    </p:spTree>
    <p:extLst>
      <p:ext uri="{BB962C8B-B14F-4D97-AF65-F5344CB8AC3E}">
        <p14:creationId xmlns:p14="http://schemas.microsoft.com/office/powerpoint/2010/main" val="572915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sz="3200" b="1" dirty="0"/>
              <a:t>サービス貿易</a:t>
            </a:r>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角丸四角形 3"/>
          <p:cNvSpPr/>
          <p:nvPr/>
        </p:nvSpPr>
        <p:spPr>
          <a:xfrm>
            <a:off x="838201" y="1825625"/>
            <a:ext cx="10515599" cy="9144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歴史的に見ると、世界貿易のほとんどは「物品」貿易であり、「サービス」貿易はずっと少なかった。</a:t>
            </a:r>
          </a:p>
        </p:txBody>
      </p:sp>
      <p:sp>
        <p:nvSpPr>
          <p:cNvPr id="5" name="角丸四角形 4"/>
          <p:cNvSpPr/>
          <p:nvPr/>
        </p:nvSpPr>
        <p:spPr>
          <a:xfrm>
            <a:off x="838199" y="2874962"/>
            <a:ext cx="10515599" cy="914400"/>
          </a:xfrm>
          <a:prstGeom prst="roundRect">
            <a:avLst/>
          </a:prstGeom>
          <a:solidFill>
            <a:srgbClr val="92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しかしながら、サービス貿易のシェアは拡大している</a:t>
            </a:r>
            <a:r>
              <a:rPr lang="en-US" altLang="ja-JP" b="1" dirty="0"/>
              <a:t>?  1974</a:t>
            </a:r>
            <a:r>
              <a:rPr lang="ja-JP" altLang="en-US" b="1" dirty="0"/>
              <a:t>年に</a:t>
            </a:r>
            <a:r>
              <a:rPr lang="en-US" altLang="ja-JP" b="1" dirty="0"/>
              <a:t>6</a:t>
            </a:r>
            <a:r>
              <a:rPr lang="ja-JP" altLang="en-US" b="1" dirty="0"/>
              <a:t>％</a:t>
            </a:r>
            <a:r>
              <a:rPr lang="en-US" altLang="ja-JP" b="1" dirty="0"/>
              <a:t>?  2019</a:t>
            </a:r>
            <a:r>
              <a:rPr lang="ja-JP" altLang="en-US" b="1" dirty="0"/>
              <a:t>年には</a:t>
            </a:r>
            <a:r>
              <a:rPr lang="en-US" altLang="ja-JP" b="1" dirty="0"/>
              <a:t>14</a:t>
            </a:r>
            <a:r>
              <a:rPr lang="ja-JP" altLang="en-US" b="1" dirty="0"/>
              <a:t>％</a:t>
            </a:r>
            <a:endParaRPr lang="en-US" altLang="ja-JP" b="1" dirty="0"/>
          </a:p>
          <a:p>
            <a:r>
              <a:rPr lang="ja-JP" altLang="en-US" b="1" dirty="0"/>
              <a:t>（出典：世界銀行）</a:t>
            </a:r>
          </a:p>
        </p:txBody>
      </p:sp>
      <p:sp>
        <p:nvSpPr>
          <p:cNvPr id="6" name="角丸四角形 5"/>
          <p:cNvSpPr/>
          <p:nvPr/>
        </p:nvSpPr>
        <p:spPr>
          <a:xfrm>
            <a:off x="838199" y="3924299"/>
            <a:ext cx="10515598" cy="91440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もちろん、インターネットや</a:t>
            </a:r>
            <a:r>
              <a:rPr lang="en-US" altLang="ja-JP" b="1" dirty="0"/>
              <a:t>Zoom</a:t>
            </a:r>
            <a:r>
              <a:rPr lang="ja-JP" altLang="en-US" b="1" dirty="0"/>
              <a:t>、通信の簡便化も大きな理由です。</a:t>
            </a:r>
          </a:p>
        </p:txBody>
      </p:sp>
      <p:sp>
        <p:nvSpPr>
          <p:cNvPr id="7" name="角丸四角形 6"/>
          <p:cNvSpPr/>
          <p:nvPr/>
        </p:nvSpPr>
        <p:spPr>
          <a:xfrm>
            <a:off x="838199" y="4973636"/>
            <a:ext cx="10515598" cy="914400"/>
          </a:xfrm>
          <a:prstGeom prst="roundRect">
            <a:avLst/>
          </a:prstGeom>
          <a:solidFill>
            <a:srgbClr val="94B7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t>では、「サービス」の輸出入とは何なのでしょうか？</a:t>
            </a:r>
          </a:p>
        </p:txBody>
      </p:sp>
    </p:spTree>
    <p:extLst>
      <p:ext uri="{BB962C8B-B14F-4D97-AF65-F5344CB8AC3E}">
        <p14:creationId xmlns:p14="http://schemas.microsoft.com/office/powerpoint/2010/main" val="743116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sz="3200" b="1" dirty="0"/>
              <a:t>サービス貿易（例）</a:t>
            </a:r>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角丸四角形 3"/>
          <p:cNvSpPr/>
          <p:nvPr/>
        </p:nvSpPr>
        <p:spPr>
          <a:xfrm>
            <a:off x="838200" y="1825625"/>
            <a:ext cx="10515600" cy="9144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例</a:t>
            </a:r>
            <a:r>
              <a:rPr lang="en-US" altLang="ja-JP" b="1" dirty="0"/>
              <a:t>1</a:t>
            </a:r>
            <a:r>
              <a:rPr lang="ja-JP" altLang="en-US" b="1" dirty="0"/>
              <a:t>）米国企業が日本企業に保険プランを販売する場合、それは米国にとってサービス輸出となります。</a:t>
            </a:r>
            <a:r>
              <a:rPr lang="en-US" altLang="ja-JP" b="1" dirty="0"/>
              <a:t>(</a:t>
            </a:r>
            <a:r>
              <a:rPr lang="ja-JP" altLang="en-US" b="1" dirty="0"/>
              <a:t>アメリカの子会社が日本で販売する場合は、サービス輸出になりません）。</a:t>
            </a:r>
          </a:p>
        </p:txBody>
      </p:sp>
      <p:sp>
        <p:nvSpPr>
          <p:cNvPr id="5" name="角丸四角形 4"/>
          <p:cNvSpPr/>
          <p:nvPr/>
        </p:nvSpPr>
        <p:spPr>
          <a:xfrm>
            <a:off x="838200" y="2874962"/>
            <a:ext cx="10515599" cy="914400"/>
          </a:xfrm>
          <a:prstGeom prst="roundRect">
            <a:avLst/>
          </a:prstGeom>
          <a:solidFill>
            <a:srgbClr val="92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例</a:t>
            </a:r>
            <a:r>
              <a:rPr lang="en-US" altLang="ja-JP" b="1" dirty="0"/>
              <a:t>2 </a:t>
            </a:r>
            <a:r>
              <a:rPr lang="ja-JP" altLang="en-US" b="1" dirty="0"/>
              <a:t>）日本人旅行者がハワイ（米国）のホテルでお金を使った場合、それは米国サービスの輸出となります。</a:t>
            </a:r>
          </a:p>
        </p:txBody>
      </p:sp>
      <p:sp>
        <p:nvSpPr>
          <p:cNvPr id="6" name="角丸四角形 5"/>
          <p:cNvSpPr/>
          <p:nvPr/>
        </p:nvSpPr>
        <p:spPr>
          <a:xfrm>
            <a:off x="838199" y="3924299"/>
            <a:ext cx="10515599" cy="91440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空の旅、運輸、銀行、コンサルティングなど、国際的に「輸出」されるサービスも多くなってきています。</a:t>
            </a:r>
          </a:p>
        </p:txBody>
      </p:sp>
      <p:sp>
        <p:nvSpPr>
          <p:cNvPr id="7" name="角丸四角形 6"/>
          <p:cNvSpPr/>
          <p:nvPr/>
        </p:nvSpPr>
        <p:spPr>
          <a:xfrm>
            <a:off x="838198" y="4973636"/>
            <a:ext cx="10515599" cy="914400"/>
          </a:xfrm>
          <a:prstGeom prst="roundRect">
            <a:avLst/>
          </a:prstGeom>
          <a:solidFill>
            <a:srgbClr val="94B7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このような貿易には、何か障壁があるのでしょうか？</a:t>
            </a:r>
          </a:p>
        </p:txBody>
      </p:sp>
    </p:spTree>
    <p:extLst>
      <p:ext uri="{BB962C8B-B14F-4D97-AF65-F5344CB8AC3E}">
        <p14:creationId xmlns:p14="http://schemas.microsoft.com/office/powerpoint/2010/main" val="3269017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sz="3200" b="1" dirty="0"/>
              <a:t>サービス貿易の障壁</a:t>
            </a:r>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角丸四角形 3"/>
          <p:cNvSpPr/>
          <p:nvPr/>
        </p:nvSpPr>
        <p:spPr>
          <a:xfrm>
            <a:off x="838200" y="1825625"/>
            <a:ext cx="1051559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例）米国の航空会社は日本国内線を運行することができません。例えば、アメリカン航空は那覇</a:t>
            </a:r>
            <a:r>
              <a:rPr lang="en-US" altLang="ja-JP" b="1" dirty="0"/>
              <a:t>-</a:t>
            </a:r>
            <a:r>
              <a:rPr lang="ja-JP" altLang="en-US" b="1" dirty="0"/>
              <a:t>東京間のフライトを許可されていません。</a:t>
            </a:r>
          </a:p>
        </p:txBody>
      </p:sp>
      <p:sp>
        <p:nvSpPr>
          <p:cNvPr id="5" name="角丸四角形 4"/>
          <p:cNvSpPr/>
          <p:nvPr/>
        </p:nvSpPr>
        <p:spPr>
          <a:xfrm>
            <a:off x="838199" y="2874962"/>
            <a:ext cx="10515599" cy="914400"/>
          </a:xfrm>
          <a:prstGeom prst="roundRect">
            <a:avLst/>
          </a:prstGeom>
          <a:solidFill>
            <a:srgbClr val="92DED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例）多くの専門的なサービスには禁止事項があります。外国の免許を持つ医師は、米国で診療することはできません。</a:t>
            </a:r>
          </a:p>
        </p:txBody>
      </p:sp>
      <p:sp>
        <p:nvSpPr>
          <p:cNvPr id="6" name="角丸四角形 5"/>
          <p:cNvSpPr/>
          <p:nvPr/>
        </p:nvSpPr>
        <p:spPr>
          <a:xfrm>
            <a:off x="838199" y="3924299"/>
            <a:ext cx="10515598" cy="914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物品貿易における非関税障壁のように、これらの禁止または制限のいくつかは合理的です。 その他は純粋な国内保護主義です。</a:t>
            </a:r>
            <a:endParaRPr kumimoji="1" lang="ja-JP" altLang="en-US" b="1" dirty="0"/>
          </a:p>
        </p:txBody>
      </p:sp>
      <p:sp>
        <p:nvSpPr>
          <p:cNvPr id="7" name="角丸四角形 6"/>
          <p:cNvSpPr/>
          <p:nvPr/>
        </p:nvSpPr>
        <p:spPr>
          <a:xfrm>
            <a:off x="838200" y="4973636"/>
            <a:ext cx="10515597" cy="914400"/>
          </a:xfrm>
          <a:prstGeom prst="roundRect">
            <a:avLst/>
          </a:prstGeom>
          <a:solidFill>
            <a:srgbClr val="94B7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417027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sz="3200" b="1" dirty="0"/>
              <a:t>では、いわゆるデジタル貿易はどうでしょうか？</a:t>
            </a:r>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角丸四角形 3"/>
          <p:cNvSpPr/>
          <p:nvPr/>
        </p:nvSpPr>
        <p:spPr>
          <a:xfrm>
            <a:off x="838200" y="1825625"/>
            <a:ext cx="10515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t>問</a:t>
            </a:r>
            <a:r>
              <a:rPr kumimoji="1" lang="en-US" altLang="ja-JP" b="1" dirty="0"/>
              <a:t>1</a:t>
            </a:r>
            <a:r>
              <a:rPr kumimoji="1" lang="ja-JP" altLang="en-US" b="1" dirty="0"/>
              <a:t>）正確には、デジタル貿易とは何でしょうか？</a:t>
            </a:r>
          </a:p>
        </p:txBody>
      </p:sp>
      <p:sp>
        <p:nvSpPr>
          <p:cNvPr id="5" name="角丸四角形 4"/>
          <p:cNvSpPr/>
          <p:nvPr/>
        </p:nvSpPr>
        <p:spPr>
          <a:xfrm>
            <a:off x="838200" y="2874962"/>
            <a:ext cx="10515600" cy="914400"/>
          </a:xfrm>
          <a:prstGeom prst="roundRect">
            <a:avLst/>
          </a:prstGeom>
          <a:solidFill>
            <a:srgbClr val="92DED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問</a:t>
            </a:r>
            <a:r>
              <a:rPr lang="en-US" altLang="ja-JP" b="1" dirty="0"/>
              <a:t>2</a:t>
            </a:r>
            <a:r>
              <a:rPr lang="ja-JP" altLang="en-US" b="1" dirty="0"/>
              <a:t>）物品における非関税障壁のように、これらの製品やサービスにも障壁があるのでしょうか？</a:t>
            </a:r>
          </a:p>
        </p:txBody>
      </p:sp>
      <p:sp>
        <p:nvSpPr>
          <p:cNvPr id="6" name="角丸四角形 5"/>
          <p:cNvSpPr/>
          <p:nvPr/>
        </p:nvSpPr>
        <p:spPr>
          <a:xfrm>
            <a:off x="838200" y="3924299"/>
            <a:ext cx="10515600" cy="914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問</a:t>
            </a:r>
            <a:r>
              <a:rPr lang="en-US" altLang="ja-JP" b="1" dirty="0"/>
              <a:t>3</a:t>
            </a:r>
            <a:r>
              <a:rPr lang="ja-JP" altLang="en-US" b="1" dirty="0"/>
              <a:t>）このような国際貿易に、国際機関（</a:t>
            </a:r>
            <a:r>
              <a:rPr lang="en-US" altLang="ja-JP" b="1" dirty="0"/>
              <a:t>WTO</a:t>
            </a:r>
            <a:r>
              <a:rPr lang="ja-JP" altLang="en-US" b="1" dirty="0"/>
              <a:t>）のルールや国際協定（</a:t>
            </a:r>
            <a:r>
              <a:rPr lang="en-US" altLang="ja-JP" b="1" dirty="0"/>
              <a:t>RCEP</a:t>
            </a:r>
            <a:r>
              <a:rPr lang="ja-JP" altLang="en-US" b="1" dirty="0"/>
              <a:t>や</a:t>
            </a:r>
            <a:r>
              <a:rPr lang="en-US" altLang="ja-JP" b="1" dirty="0"/>
              <a:t>CP-TPP11</a:t>
            </a:r>
            <a:r>
              <a:rPr lang="ja-JP" altLang="en-US" b="1" dirty="0"/>
              <a:t>など）は適用されるのでしょうか？</a:t>
            </a:r>
          </a:p>
        </p:txBody>
      </p:sp>
    </p:spTree>
    <p:extLst>
      <p:ext uri="{BB962C8B-B14F-4D97-AF65-F5344CB8AC3E}">
        <p14:creationId xmlns:p14="http://schemas.microsoft.com/office/powerpoint/2010/main" val="613914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sz="3200" b="1" dirty="0"/>
              <a:t>デジタル貿易とは？（</a:t>
            </a:r>
            <a:r>
              <a:rPr kumimoji="1" lang="en-US" altLang="ja-JP" sz="3200" b="1" dirty="0"/>
              <a:t>1/2</a:t>
            </a:r>
            <a:r>
              <a:rPr kumimoji="1" lang="ja-JP" altLang="en-US" sz="3200" b="1" dirty="0"/>
              <a:t>）</a:t>
            </a:r>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角丸四角形 3"/>
          <p:cNvSpPr/>
          <p:nvPr/>
        </p:nvSpPr>
        <p:spPr>
          <a:xfrm>
            <a:off x="838200" y="1825625"/>
            <a:ext cx="10515600" cy="17517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デジタル貿易の狭義の定義の</a:t>
            </a:r>
            <a:r>
              <a:rPr lang="en-US" altLang="ja-JP" b="1" dirty="0"/>
              <a:t>1</a:t>
            </a:r>
            <a:r>
              <a:rPr lang="ja-JP" altLang="en-US" b="1" dirty="0"/>
              <a:t>つは、デジタル商品の国際的な販売です。 たとえば、日本に住んでいて、米国または</a:t>
            </a:r>
            <a:r>
              <a:rPr lang="en-US" altLang="ja-JP" b="1" dirty="0"/>
              <a:t>EU</a:t>
            </a:r>
            <a:r>
              <a:rPr lang="ja-JP" altLang="en-US" b="1" dirty="0"/>
              <a:t>の会社から</a:t>
            </a:r>
            <a:r>
              <a:rPr lang="en-US" altLang="ja-JP" b="1" dirty="0"/>
              <a:t>CD</a:t>
            </a:r>
            <a:r>
              <a:rPr lang="ja-JP" altLang="en-US" b="1" dirty="0"/>
              <a:t>（デジタルダウンロード）を購入する場合、それはデジタル取引の例です。 オーストラリアに住んでいて、日本の会社から特殊な会計ソフトウェアを購入した場合、これもデジタル取引と見なされます。 外国から電子書籍を購入することも良い例です。</a:t>
            </a:r>
            <a:endParaRPr kumimoji="1" lang="ja-JP" altLang="en-US" b="1" dirty="0"/>
          </a:p>
        </p:txBody>
      </p:sp>
      <p:sp>
        <p:nvSpPr>
          <p:cNvPr id="5" name="角丸四角形 4"/>
          <p:cNvSpPr/>
          <p:nvPr/>
        </p:nvSpPr>
        <p:spPr>
          <a:xfrm>
            <a:off x="838200" y="3712326"/>
            <a:ext cx="10515599" cy="1854285"/>
          </a:xfrm>
          <a:prstGeom prst="roundRect">
            <a:avLst/>
          </a:prstGeom>
          <a:solidFill>
            <a:srgbClr val="94B7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a:t>OECD</a:t>
            </a:r>
            <a:r>
              <a:rPr lang="ja-JP" altLang="en-US" b="1" dirty="0"/>
              <a:t>を含む多くの機関が使用している、より広範な定義。どちらも、デジタル財の貿易（デジタル音楽の購入）と「デジタルで可能になった貿易」（</a:t>
            </a:r>
            <a:r>
              <a:rPr lang="en-US" altLang="ja-JP" b="1" dirty="0"/>
              <a:t>Amazon</a:t>
            </a:r>
            <a:r>
              <a:rPr lang="ja-JP" altLang="en-US" b="1" dirty="0"/>
              <a:t>でハードカバーの本を購入し、国際配送される）の両方を包含する、デジタル（国際）貿易という広義の定義を使用しています。</a:t>
            </a:r>
          </a:p>
        </p:txBody>
      </p:sp>
    </p:spTree>
    <p:extLst>
      <p:ext uri="{BB962C8B-B14F-4D97-AF65-F5344CB8AC3E}">
        <p14:creationId xmlns:p14="http://schemas.microsoft.com/office/powerpoint/2010/main" val="1461670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sz="3200" b="1" dirty="0"/>
              <a:t>デジタル貿易とは？（</a:t>
            </a:r>
            <a:r>
              <a:rPr kumimoji="1" lang="en-US" altLang="ja-JP" sz="3200" b="1" dirty="0"/>
              <a:t>2/2</a:t>
            </a:r>
            <a:r>
              <a:rPr kumimoji="1" lang="ja-JP" altLang="en-US" sz="3200" b="1" dirty="0"/>
              <a:t>）</a:t>
            </a:r>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角丸四角形 3"/>
          <p:cNvSpPr/>
          <p:nvPr/>
        </p:nvSpPr>
        <p:spPr>
          <a:xfrm>
            <a:off x="838200" y="1825625"/>
            <a:ext cx="10515599" cy="19923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a:t>"</a:t>
            </a:r>
            <a:r>
              <a:rPr lang="ja-JP" altLang="en-US" b="1" dirty="0"/>
              <a:t>デジタルトレードは、デジタル的に有効な、あるいはデジタル的に発注された、デジタル的にも物理的にも引き渡しが可能な財やサービスのクロスボーダー取引を含む</a:t>
            </a:r>
            <a:r>
              <a:rPr lang="en-US" altLang="ja-JP" b="1" dirty="0"/>
              <a:t>"</a:t>
            </a:r>
            <a:r>
              <a:rPr lang="ja-JP" altLang="en-US" b="1" dirty="0"/>
              <a:t>（</a:t>
            </a:r>
            <a:r>
              <a:rPr lang="en-US" altLang="ja-JP" b="1" dirty="0"/>
              <a:t>Lopez-Gonzalez and Jouanjean, 2017[1]</a:t>
            </a:r>
            <a:r>
              <a:rPr lang="ja-JP" altLang="en-US" b="1" dirty="0"/>
              <a:t>）．</a:t>
            </a:r>
          </a:p>
        </p:txBody>
      </p:sp>
      <p:sp>
        <p:nvSpPr>
          <p:cNvPr id="5" name="角丸四角形 4"/>
          <p:cNvSpPr/>
          <p:nvPr/>
        </p:nvSpPr>
        <p:spPr>
          <a:xfrm>
            <a:off x="838201" y="3952958"/>
            <a:ext cx="10515598" cy="1886368"/>
          </a:xfrm>
          <a:prstGeom prst="roundRect">
            <a:avLst/>
          </a:prstGeom>
          <a:solidFill>
            <a:srgbClr val="94B7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デジタル貿易は世界貿易全体の</a:t>
            </a:r>
            <a:r>
              <a:rPr lang="en-US" altLang="ja-JP" b="1" dirty="0"/>
              <a:t>25</a:t>
            </a:r>
            <a:r>
              <a:rPr lang="ja-JP" altLang="en-US" b="1" dirty="0"/>
              <a:t>％を占めるという試算があります。</a:t>
            </a:r>
            <a:r>
              <a:rPr lang="en-US" altLang="ja-JP" b="1" dirty="0"/>
              <a:t>(https://www.gtipa.org/digital-trade)</a:t>
            </a:r>
            <a:r>
              <a:rPr lang="ja-JP" altLang="en-US" b="1" dirty="0"/>
              <a:t>。また、</a:t>
            </a:r>
            <a:r>
              <a:rPr lang="en-US" altLang="ja-JP" b="1" dirty="0"/>
              <a:t>60%</a:t>
            </a:r>
            <a:r>
              <a:rPr lang="ja-JP" altLang="en-US" b="1" dirty="0"/>
              <a:t>というもっと高い数字をあげる人もいます！ </a:t>
            </a:r>
            <a:r>
              <a:rPr lang="en-US" altLang="ja-JP" b="1" dirty="0"/>
              <a:t>https://trade.ec.europa.eu/doclib/docs/2021/february/tradoc_159433.pdf</a:t>
            </a:r>
          </a:p>
        </p:txBody>
      </p:sp>
    </p:spTree>
    <p:extLst>
      <p:ext uri="{BB962C8B-B14F-4D97-AF65-F5344CB8AC3E}">
        <p14:creationId xmlns:p14="http://schemas.microsoft.com/office/powerpoint/2010/main" val="1000512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3200" b="1" dirty="0"/>
              <a:t>デジタル貿易（代替定義）とは？</a:t>
            </a:r>
            <a:endParaRPr kumimoji="1" lang="ja-JP" altLang="en-US" sz="3200" b="1" dirty="0"/>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角丸四角形 3"/>
          <p:cNvSpPr/>
          <p:nvPr/>
        </p:nvSpPr>
        <p:spPr>
          <a:xfrm>
            <a:off x="838200" y="1825625"/>
            <a:ext cx="10515600" cy="15432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“デジタル貿易には</a:t>
            </a:r>
            <a:r>
              <a:rPr lang="ja-JP" altLang="en-US" b="1" dirty="0">
                <a:solidFill>
                  <a:srgbClr val="FFFF00"/>
                </a:solidFill>
              </a:rPr>
              <a:t>３つ</a:t>
            </a:r>
            <a:r>
              <a:rPr lang="ja-JP" altLang="en-US" b="1" dirty="0"/>
              <a:t>の要素があります：</a:t>
            </a:r>
            <a:r>
              <a:rPr lang="en-US" altLang="ja-JP" b="1" dirty="0">
                <a:solidFill>
                  <a:srgbClr val="FFFF00"/>
                </a:solidFill>
              </a:rPr>
              <a:t>ICT</a:t>
            </a:r>
            <a:r>
              <a:rPr lang="ja-JP" altLang="en-US" b="1" dirty="0">
                <a:solidFill>
                  <a:srgbClr val="FFFF00"/>
                </a:solidFill>
              </a:rPr>
              <a:t>製品の貿易</a:t>
            </a:r>
            <a:r>
              <a:rPr lang="ja-JP" altLang="en-US" b="1" dirty="0"/>
              <a:t>、</a:t>
            </a:r>
            <a:r>
              <a:rPr lang="ja-JP" altLang="en-US" b="1" dirty="0">
                <a:solidFill>
                  <a:srgbClr val="FFC000"/>
                </a:solidFill>
              </a:rPr>
              <a:t>国際的な電子商取引</a:t>
            </a:r>
            <a:r>
              <a:rPr lang="ja-JP" altLang="en-US" b="1" dirty="0"/>
              <a:t>、</a:t>
            </a:r>
            <a:r>
              <a:rPr lang="ja-JP" altLang="en-US" b="1" dirty="0">
                <a:solidFill>
                  <a:srgbClr val="C00000"/>
                </a:solidFill>
              </a:rPr>
              <a:t>国境を越えたデータ転送</a:t>
            </a:r>
            <a:r>
              <a:rPr lang="en-US" altLang="ja-JP" b="1" dirty="0"/>
              <a:t>…"</a:t>
            </a:r>
          </a:p>
        </p:txBody>
      </p:sp>
      <p:sp>
        <p:nvSpPr>
          <p:cNvPr id="5" name="角丸四角形 4"/>
          <p:cNvSpPr/>
          <p:nvPr/>
        </p:nvSpPr>
        <p:spPr>
          <a:xfrm>
            <a:off x="838200" y="3503779"/>
            <a:ext cx="10515600" cy="1405105"/>
          </a:xfrm>
          <a:prstGeom prst="roundRect">
            <a:avLst/>
          </a:prstGeom>
          <a:solidFill>
            <a:srgbClr val="5CD4A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a:t>
            </a:r>
            <a:r>
              <a:rPr lang="en-US" altLang="ja-JP" b="1" dirty="0"/>
              <a:t>…</a:t>
            </a:r>
            <a:r>
              <a:rPr lang="ja-JP" altLang="en-US" b="1" dirty="0"/>
              <a:t>デジタル貿易は、取引コストを削減し、グローバルバリューチェーンへの参加を促進し、市場へのアクセスとリーチを改善します</a:t>
            </a:r>
            <a:r>
              <a:rPr lang="en-US" altLang="ja-JP" b="1" dirty="0"/>
              <a:t>…</a:t>
            </a:r>
            <a:r>
              <a:rPr lang="ja-JP" altLang="en-US" b="1" dirty="0"/>
              <a:t>」</a:t>
            </a:r>
            <a:r>
              <a:rPr lang="en-US" altLang="ja-JP" b="1" dirty="0"/>
              <a:t>https://english.bdi.eu/article/news/digital-trade-opportunities-and-risks/</a:t>
            </a:r>
            <a:endParaRPr kumimoji="1" lang="ja-JP" altLang="en-US" b="1" dirty="0"/>
          </a:p>
        </p:txBody>
      </p:sp>
      <p:sp>
        <p:nvSpPr>
          <p:cNvPr id="6" name="角丸四角形 5"/>
          <p:cNvSpPr/>
          <p:nvPr/>
        </p:nvSpPr>
        <p:spPr>
          <a:xfrm>
            <a:off x="838200" y="5043821"/>
            <a:ext cx="10515599" cy="1164474"/>
          </a:xfrm>
          <a:prstGeom prst="roundRect">
            <a:avLst/>
          </a:prstGeom>
          <a:solidFill>
            <a:srgbClr val="94B7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432112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3200" b="1" dirty="0"/>
              <a:t>これら</a:t>
            </a:r>
            <a:r>
              <a:rPr lang="en-US" altLang="ja-JP" sz="3200" b="1" dirty="0"/>
              <a:t>3</a:t>
            </a:r>
            <a:r>
              <a:rPr lang="ja-JP" altLang="en-US" sz="3200" b="1" dirty="0"/>
              <a:t>種類のデジタル貿易には多くの障壁があります</a:t>
            </a:r>
            <a:endParaRPr kumimoji="1" lang="ja-JP" altLang="en-US" sz="3200" b="1" dirty="0"/>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角丸四角形 3"/>
          <p:cNvSpPr/>
          <p:nvPr/>
        </p:nvSpPr>
        <p:spPr>
          <a:xfrm>
            <a:off x="838201" y="1825624"/>
            <a:ext cx="10515599" cy="15271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デジタル貿易に対する障壁が非常に高い国々（中国、ロシア、トルコ）</a:t>
            </a:r>
          </a:p>
        </p:txBody>
      </p:sp>
      <p:sp>
        <p:nvSpPr>
          <p:cNvPr id="5" name="角丸四角形 4"/>
          <p:cNvSpPr/>
          <p:nvPr/>
        </p:nvSpPr>
        <p:spPr>
          <a:xfrm>
            <a:off x="838200" y="3487736"/>
            <a:ext cx="10515600" cy="1340938"/>
          </a:xfrm>
          <a:prstGeom prst="roundRect">
            <a:avLst/>
          </a:prstGeom>
          <a:solidFill>
            <a:srgbClr val="5CD4A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他の国々はデジタル貿易に非常にオープンです（シンガポール、ニュージーランド）</a:t>
            </a:r>
            <a:endParaRPr kumimoji="1" lang="ja-JP" altLang="en-US" b="1" dirty="0"/>
          </a:p>
        </p:txBody>
      </p:sp>
      <p:sp>
        <p:nvSpPr>
          <p:cNvPr id="6" name="角丸四角形 5"/>
          <p:cNvSpPr/>
          <p:nvPr/>
        </p:nvSpPr>
        <p:spPr>
          <a:xfrm>
            <a:off x="838199" y="4963611"/>
            <a:ext cx="10515599" cy="1213352"/>
          </a:xfrm>
          <a:prstGeom prst="roundRect">
            <a:avLst/>
          </a:prstGeom>
          <a:solidFill>
            <a:srgbClr val="94B7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8023218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a:stretch>
            <a:fillRect/>
          </a:stretch>
        </p:blipFill>
        <p:spPr>
          <a:xfrm>
            <a:off x="1315454" y="615417"/>
            <a:ext cx="9641304" cy="5802177"/>
          </a:xfrm>
          <a:prstGeom prst="rect">
            <a:avLst/>
          </a:prstGeom>
        </p:spPr>
      </p:pic>
    </p:spTree>
    <p:extLst>
      <p:ext uri="{BB962C8B-B14F-4D97-AF65-F5344CB8AC3E}">
        <p14:creationId xmlns:p14="http://schemas.microsoft.com/office/powerpoint/2010/main" val="362858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838200" y="1825625"/>
            <a:ext cx="10663989" cy="9144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t>関税とは何ですか</a:t>
            </a:r>
            <a:r>
              <a:rPr kumimoji="1" lang="en-US" altLang="ja-JP" b="1" dirty="0"/>
              <a:t>?</a:t>
            </a:r>
            <a:r>
              <a:rPr kumimoji="1" lang="ja-JP" altLang="en-US" b="1" dirty="0"/>
              <a:t>　関税には種類があるのですか？</a:t>
            </a:r>
          </a:p>
        </p:txBody>
      </p:sp>
      <p:sp>
        <p:nvSpPr>
          <p:cNvPr id="2" name="タイトル 1"/>
          <p:cNvSpPr>
            <a:spLocks noGrp="1"/>
          </p:cNvSpPr>
          <p:nvPr>
            <p:ph type="title"/>
          </p:nvPr>
        </p:nvSpPr>
        <p:spPr/>
        <p:txBody>
          <a:bodyPr>
            <a:normAutofit/>
          </a:bodyPr>
          <a:lstStyle/>
          <a:p>
            <a:pPr algn="ctr"/>
            <a:r>
              <a:rPr lang="ja-JP" altLang="en-US" sz="2800" b="1" dirty="0"/>
              <a:t>このプレゼンテーションでは、以下のような質問を投げかけ、</a:t>
            </a:r>
            <a:br>
              <a:rPr lang="en-US" altLang="ja-JP" sz="2800" b="1" dirty="0"/>
            </a:br>
            <a:r>
              <a:rPr lang="ja-JP" altLang="en-US" sz="2800" b="1" dirty="0"/>
              <a:t>それに答えていきます。</a:t>
            </a:r>
            <a:endParaRPr kumimoji="1" lang="ja-JP" altLang="en-US" sz="2800" b="1" dirty="0"/>
          </a:p>
        </p:txBody>
      </p:sp>
      <p:sp>
        <p:nvSpPr>
          <p:cNvPr id="3" name="コンテンツ プレースホルダー 2"/>
          <p:cNvSpPr>
            <a:spLocks noGrp="1"/>
          </p:cNvSpPr>
          <p:nvPr>
            <p:ph idx="1"/>
          </p:nvPr>
        </p:nvSpPr>
        <p:spPr/>
        <p:txBody>
          <a:bodyPr/>
          <a:lstStyle/>
          <a:p>
            <a:pPr marL="1828800" lvl="4" indent="0">
              <a:buNone/>
            </a:pPr>
            <a:endParaRPr lang="ja-JP" altLang="en-US" sz="2400" dirty="0"/>
          </a:p>
          <a:p>
            <a:pPr marL="0" indent="0">
              <a:buNone/>
            </a:pPr>
            <a:r>
              <a:rPr kumimoji="1" lang="ja-JP" altLang="en-US" dirty="0"/>
              <a:t>　　　</a:t>
            </a:r>
          </a:p>
        </p:txBody>
      </p:sp>
      <p:sp>
        <p:nvSpPr>
          <p:cNvPr id="5" name="角丸四角形 4"/>
          <p:cNvSpPr/>
          <p:nvPr/>
        </p:nvSpPr>
        <p:spPr>
          <a:xfrm>
            <a:off x="838199" y="2874962"/>
            <a:ext cx="10663990" cy="914400"/>
          </a:xfrm>
          <a:prstGeom prst="roundRect">
            <a:avLst/>
          </a:prstGeom>
          <a:solidFill>
            <a:srgbClr val="92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a:t>WTO</a:t>
            </a:r>
            <a:r>
              <a:rPr lang="ja-JP" altLang="en-US" b="1" dirty="0"/>
              <a:t>とは何ですか？各国が製品の関税やその他の貿易障壁を引き上げることは容易なのでしょうか？</a:t>
            </a:r>
          </a:p>
        </p:txBody>
      </p:sp>
      <p:sp>
        <p:nvSpPr>
          <p:cNvPr id="6" name="角丸四角形 5"/>
          <p:cNvSpPr/>
          <p:nvPr/>
        </p:nvSpPr>
        <p:spPr>
          <a:xfrm>
            <a:off x="894347" y="3924299"/>
            <a:ext cx="10607842" cy="91440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サービス輸出はどうでしょうか？これには関税がかかるのでしょうか？</a:t>
            </a:r>
          </a:p>
        </p:txBody>
      </p:sp>
      <p:sp>
        <p:nvSpPr>
          <p:cNvPr id="7" name="角丸四角形 6"/>
          <p:cNvSpPr/>
          <p:nvPr/>
        </p:nvSpPr>
        <p:spPr>
          <a:xfrm>
            <a:off x="894347" y="4973636"/>
            <a:ext cx="10607841" cy="914400"/>
          </a:xfrm>
          <a:prstGeom prst="roundRect">
            <a:avLst/>
          </a:prstGeom>
          <a:solidFill>
            <a:srgbClr val="94B7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「デジタル貿易」とは何ですか？それらに対する障壁は何ですか？</a:t>
            </a:r>
            <a:endParaRPr kumimoji="1" lang="ja-JP" altLang="en-US" b="1" dirty="0"/>
          </a:p>
        </p:txBody>
      </p:sp>
    </p:spTree>
    <p:extLst>
      <p:ext uri="{BB962C8B-B14F-4D97-AF65-F5344CB8AC3E}">
        <p14:creationId xmlns:p14="http://schemas.microsoft.com/office/powerpoint/2010/main" val="4146000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sz="3200" b="1" dirty="0"/>
              <a:t>最も制限の多い経済圏（</a:t>
            </a:r>
            <a:r>
              <a:rPr lang="en-US" altLang="ja-JP" sz="3200" b="1" dirty="0"/>
              <a:t>ECIPE</a:t>
            </a:r>
            <a:r>
              <a:rPr lang="ja-JP" altLang="en-US" sz="3200" b="1" dirty="0"/>
              <a:t>による） </a:t>
            </a:r>
            <a:r>
              <a:rPr lang="ja-JP" altLang="en-US" dirty="0"/>
              <a:t>	</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b="1" dirty="0">
                <a:solidFill>
                  <a:srgbClr val="FF0000"/>
                </a:solidFill>
              </a:rPr>
              <a:t>中国（</a:t>
            </a:r>
            <a:r>
              <a:rPr lang="en-US" altLang="ja-JP" b="1" dirty="0">
                <a:solidFill>
                  <a:srgbClr val="FF0000"/>
                </a:solidFill>
              </a:rPr>
              <a:t>1</a:t>
            </a:r>
            <a:r>
              <a:rPr lang="ja-JP" altLang="en-US" b="1" dirty="0">
                <a:solidFill>
                  <a:srgbClr val="FF0000"/>
                </a:solidFill>
              </a:rPr>
              <a:t>位）：</a:t>
            </a:r>
            <a:r>
              <a:rPr lang="en-US" altLang="ja-JP" b="1" dirty="0">
                <a:solidFill>
                  <a:srgbClr val="FF0000"/>
                </a:solidFill>
              </a:rPr>
              <a:t>0.7</a:t>
            </a:r>
          </a:p>
          <a:p>
            <a:r>
              <a:rPr lang="ja-JP" altLang="en-US" b="1" dirty="0">
                <a:solidFill>
                  <a:srgbClr val="FF0000"/>
                </a:solidFill>
              </a:rPr>
              <a:t>ロシア（</a:t>
            </a:r>
            <a:r>
              <a:rPr lang="en-US" altLang="ja-JP" b="1" dirty="0">
                <a:solidFill>
                  <a:srgbClr val="FF0000"/>
                </a:solidFill>
              </a:rPr>
              <a:t>2</a:t>
            </a:r>
            <a:r>
              <a:rPr lang="ja-JP" altLang="en-US" b="1" dirty="0">
                <a:solidFill>
                  <a:srgbClr val="FF0000"/>
                </a:solidFill>
              </a:rPr>
              <a:t>位）：</a:t>
            </a:r>
            <a:r>
              <a:rPr lang="en-US" altLang="ja-JP" b="1" dirty="0">
                <a:solidFill>
                  <a:srgbClr val="FF0000"/>
                </a:solidFill>
              </a:rPr>
              <a:t>0.46</a:t>
            </a:r>
          </a:p>
          <a:p>
            <a:r>
              <a:rPr lang="ja-JP" altLang="en-US" b="1" dirty="0">
                <a:solidFill>
                  <a:srgbClr val="FF0000"/>
                </a:solidFill>
              </a:rPr>
              <a:t>インド </a:t>
            </a:r>
            <a:r>
              <a:rPr lang="en-US" altLang="ja-JP" b="1" dirty="0">
                <a:solidFill>
                  <a:srgbClr val="FF0000"/>
                </a:solidFill>
              </a:rPr>
              <a:t>0.44</a:t>
            </a:r>
          </a:p>
          <a:p>
            <a:r>
              <a:rPr lang="en-US" altLang="ja-JP" b="1" dirty="0">
                <a:solidFill>
                  <a:srgbClr val="FF0000"/>
                </a:solidFill>
              </a:rPr>
              <a:t>43 </a:t>
            </a:r>
            <a:r>
              <a:rPr lang="ja-JP" altLang="en-US" b="1" dirty="0">
                <a:solidFill>
                  <a:srgbClr val="FF0000"/>
                </a:solidFill>
              </a:rPr>
              <a:t>インドネシア </a:t>
            </a:r>
            <a:r>
              <a:rPr lang="en-US" altLang="ja-JP" b="1" dirty="0">
                <a:solidFill>
                  <a:srgbClr val="FF0000"/>
                </a:solidFill>
              </a:rPr>
              <a:t>0.43</a:t>
            </a:r>
          </a:p>
          <a:p>
            <a:r>
              <a:rPr lang="en-US" altLang="ja-JP" b="1" dirty="0">
                <a:solidFill>
                  <a:srgbClr val="FF0000"/>
                </a:solidFill>
              </a:rPr>
              <a:t>41 </a:t>
            </a:r>
            <a:r>
              <a:rPr lang="ja-JP" altLang="en-US" b="1" dirty="0">
                <a:solidFill>
                  <a:srgbClr val="FF0000"/>
                </a:solidFill>
              </a:rPr>
              <a:t>ベトナム </a:t>
            </a:r>
            <a:r>
              <a:rPr lang="en-US" altLang="ja-JP" b="1" dirty="0">
                <a:solidFill>
                  <a:srgbClr val="FF0000"/>
                </a:solidFill>
              </a:rPr>
              <a:t>0.41 (5</a:t>
            </a:r>
            <a:r>
              <a:rPr lang="ja-JP" altLang="en-US" b="1" dirty="0">
                <a:solidFill>
                  <a:srgbClr val="FF0000"/>
                </a:solidFill>
              </a:rPr>
              <a:t>位</a:t>
            </a:r>
            <a:r>
              <a:rPr lang="en-US" altLang="ja-JP" b="1" dirty="0">
                <a:solidFill>
                  <a:srgbClr val="FF0000"/>
                </a:solidFill>
              </a:rPr>
              <a:t>)</a:t>
            </a:r>
          </a:p>
          <a:p>
            <a:r>
              <a:rPr lang="ja-JP" altLang="en-US" b="1" dirty="0">
                <a:solidFill>
                  <a:srgbClr val="FFC000"/>
                </a:solidFill>
              </a:rPr>
              <a:t>比べてみてください。</a:t>
            </a:r>
          </a:p>
          <a:p>
            <a:r>
              <a:rPr lang="ja-JP" altLang="en-US" b="1" dirty="0">
                <a:solidFill>
                  <a:srgbClr val="FFC000"/>
                </a:solidFill>
              </a:rPr>
              <a:t>フランス </a:t>
            </a:r>
            <a:r>
              <a:rPr lang="en-US" altLang="ja-JP" b="1" dirty="0">
                <a:solidFill>
                  <a:srgbClr val="FFC000"/>
                </a:solidFill>
              </a:rPr>
              <a:t>9</a:t>
            </a:r>
            <a:r>
              <a:rPr lang="ja-JP" altLang="en-US" b="1" dirty="0">
                <a:solidFill>
                  <a:srgbClr val="FFC000"/>
                </a:solidFill>
              </a:rPr>
              <a:t>位 </a:t>
            </a:r>
            <a:r>
              <a:rPr lang="en-US" altLang="ja-JP" b="1" dirty="0">
                <a:solidFill>
                  <a:srgbClr val="FFC000"/>
                </a:solidFill>
              </a:rPr>
              <a:t>0.36</a:t>
            </a:r>
          </a:p>
          <a:p>
            <a:r>
              <a:rPr lang="ja-JP" altLang="en-US" b="1" dirty="0"/>
              <a:t>アメリカ </a:t>
            </a:r>
            <a:r>
              <a:rPr lang="en-US" altLang="ja-JP" b="1" dirty="0"/>
              <a:t>0.26 (22</a:t>
            </a:r>
            <a:r>
              <a:rPr lang="ja-JP" altLang="en-US" b="1" dirty="0"/>
              <a:t>位</a:t>
            </a:r>
            <a:r>
              <a:rPr lang="en-US" altLang="ja-JP" b="1" dirty="0"/>
              <a:t>)</a:t>
            </a:r>
          </a:p>
          <a:p>
            <a:r>
              <a:rPr lang="ja-JP" altLang="en-US" b="1" dirty="0"/>
              <a:t>シンガポール </a:t>
            </a:r>
            <a:r>
              <a:rPr lang="en-US" altLang="ja-JP" b="1" dirty="0"/>
              <a:t>(0.15)</a:t>
            </a:r>
          </a:p>
          <a:p>
            <a:r>
              <a:rPr lang="en-US" altLang="ja-JP" b="1" dirty="0"/>
              <a:t>NZ</a:t>
            </a:r>
            <a:r>
              <a:rPr lang="ja-JP" altLang="en-US" b="1" dirty="0"/>
              <a:t>は最下位、最も規制が緩い（</a:t>
            </a:r>
            <a:r>
              <a:rPr lang="en-US" altLang="ja-JP" b="1" dirty="0"/>
              <a:t>0.09</a:t>
            </a:r>
            <a:r>
              <a:rPr lang="ja-JP" altLang="en-US" b="1" dirty="0"/>
              <a:t>）</a:t>
            </a:r>
          </a:p>
          <a:p>
            <a:endParaRPr kumimoji="1" lang="ja-JP" altLang="en-US" dirty="0"/>
          </a:p>
        </p:txBody>
      </p:sp>
    </p:spTree>
    <p:extLst>
      <p:ext uri="{BB962C8B-B14F-4D97-AF65-F5344CB8AC3E}">
        <p14:creationId xmlns:p14="http://schemas.microsoft.com/office/powerpoint/2010/main" val="23648137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352926"/>
            <a:ext cx="11598442" cy="6128085"/>
          </a:xfrm>
        </p:spPr>
        <p:txBody>
          <a:bodyPr/>
          <a:lstStyle/>
          <a:p>
            <a:pPr marL="0" indent="0">
              <a:buNone/>
            </a:pPr>
            <a:endParaRPr kumimoji="1" lang="ja-JP" altLang="en-US" dirty="0"/>
          </a:p>
        </p:txBody>
      </p:sp>
      <p:sp>
        <p:nvSpPr>
          <p:cNvPr id="4" name="正方形/長方形 3"/>
          <p:cNvSpPr/>
          <p:nvPr/>
        </p:nvSpPr>
        <p:spPr>
          <a:xfrm>
            <a:off x="0" y="0"/>
            <a:ext cx="4636168"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a:t>デジタル貿易の障壁の測定 </a:t>
            </a:r>
            <a:r>
              <a:rPr lang="en-US" altLang="ja-JP" sz="2800" b="1" dirty="0"/>
              <a:t>(OECD)</a:t>
            </a:r>
            <a:endParaRPr kumimoji="1" lang="ja-JP" altLang="en-US" sz="2800" b="1" dirty="0"/>
          </a:p>
        </p:txBody>
      </p:sp>
      <p:sp>
        <p:nvSpPr>
          <p:cNvPr id="5" name="角丸四角形 4"/>
          <p:cNvSpPr/>
          <p:nvPr/>
        </p:nvSpPr>
        <p:spPr>
          <a:xfrm>
            <a:off x="4940968" y="376988"/>
            <a:ext cx="665747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a:t>OECD</a:t>
            </a:r>
            <a:r>
              <a:rPr lang="ja-JP" altLang="en-US" b="1" dirty="0"/>
              <a:t>の指標には、以下の（</a:t>
            </a:r>
            <a:r>
              <a:rPr lang="en-US" altLang="ja-JP" b="1" dirty="0"/>
              <a:t>5</a:t>
            </a:r>
            <a:r>
              <a:rPr lang="ja-JP" altLang="en-US" b="1" dirty="0"/>
              <a:t>つの）サブ指標があります：</a:t>
            </a:r>
            <a:endParaRPr kumimoji="1" lang="ja-JP" altLang="en-US" b="1" dirty="0"/>
          </a:p>
        </p:txBody>
      </p:sp>
      <p:sp>
        <p:nvSpPr>
          <p:cNvPr id="6" name="角丸四角形 5"/>
          <p:cNvSpPr/>
          <p:nvPr/>
        </p:nvSpPr>
        <p:spPr>
          <a:xfrm>
            <a:off x="4957010" y="1399672"/>
            <a:ext cx="6657474" cy="914400"/>
          </a:xfrm>
          <a:prstGeom prst="roundRect">
            <a:avLst/>
          </a:prstGeom>
          <a:solidFill>
            <a:srgbClr val="92DED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a:t>1</a:t>
            </a:r>
            <a:r>
              <a:rPr lang="ja-JP" altLang="en-US" b="1" dirty="0"/>
              <a:t>）インフラと接続性（</a:t>
            </a:r>
            <a:r>
              <a:rPr lang="en-US" altLang="ja-JP" b="1" dirty="0"/>
              <a:t>13</a:t>
            </a:r>
            <a:r>
              <a:rPr lang="ja-JP" altLang="en-US" b="1" dirty="0"/>
              <a:t>の施策が含まれ、その半分は「国境を越えたデータフローの制限」に関連します）</a:t>
            </a:r>
            <a:endParaRPr kumimoji="1" lang="ja-JP" altLang="en-US" b="1" dirty="0"/>
          </a:p>
        </p:txBody>
      </p:sp>
      <p:sp>
        <p:nvSpPr>
          <p:cNvPr id="7" name="角丸四角形 6"/>
          <p:cNvSpPr/>
          <p:nvPr/>
        </p:nvSpPr>
        <p:spPr>
          <a:xfrm>
            <a:off x="4957011" y="2422356"/>
            <a:ext cx="6657473" cy="914400"/>
          </a:xfrm>
          <a:prstGeom prst="roundRect">
            <a:avLst/>
          </a:prstGeom>
          <a:solidFill>
            <a:srgbClr val="5CD4A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a:t>2) </a:t>
            </a:r>
            <a:r>
              <a:rPr lang="ja-JP" altLang="en-US" b="1" dirty="0"/>
              <a:t>電子取引 </a:t>
            </a:r>
            <a:r>
              <a:rPr lang="en-US" altLang="ja-JP" b="1" dirty="0"/>
              <a:t>(7</a:t>
            </a:r>
            <a:r>
              <a:rPr lang="ja-JP" altLang="en-US" b="1" dirty="0"/>
              <a:t>つの施策を含む</a:t>
            </a:r>
            <a:r>
              <a:rPr lang="en-US" altLang="ja-JP" b="1" dirty="0"/>
              <a:t>)</a:t>
            </a:r>
            <a:endParaRPr kumimoji="1" lang="ja-JP" altLang="en-US" b="1" dirty="0"/>
          </a:p>
        </p:txBody>
      </p:sp>
      <p:sp>
        <p:nvSpPr>
          <p:cNvPr id="8" name="角丸四角形 7"/>
          <p:cNvSpPr/>
          <p:nvPr/>
        </p:nvSpPr>
        <p:spPr>
          <a:xfrm>
            <a:off x="4957012" y="3445040"/>
            <a:ext cx="6657472" cy="91440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a:t>3</a:t>
            </a:r>
            <a:r>
              <a:rPr lang="ja-JP" altLang="en-US" b="1" dirty="0"/>
              <a:t>）決済システム（</a:t>
            </a:r>
            <a:r>
              <a:rPr lang="en-US" altLang="ja-JP" b="1" dirty="0"/>
              <a:t>3</a:t>
            </a:r>
            <a:r>
              <a:rPr lang="ja-JP" altLang="en-US" b="1" dirty="0"/>
              <a:t>つの施策）</a:t>
            </a:r>
            <a:endParaRPr kumimoji="1" lang="ja-JP" altLang="en-US" b="1" dirty="0"/>
          </a:p>
        </p:txBody>
      </p:sp>
      <p:sp>
        <p:nvSpPr>
          <p:cNvPr id="9" name="角丸四角形 8"/>
          <p:cNvSpPr/>
          <p:nvPr/>
        </p:nvSpPr>
        <p:spPr>
          <a:xfrm>
            <a:off x="4957011" y="4497805"/>
            <a:ext cx="6657473" cy="914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知的財産権（</a:t>
            </a:r>
            <a:r>
              <a:rPr lang="en-US" altLang="ja-JP" b="1" dirty="0"/>
              <a:t>6</a:t>
            </a:r>
            <a:r>
              <a:rPr lang="ja-JP" altLang="en-US" b="1" dirty="0"/>
              <a:t>つの施策、半分がエンフォースメント（執行）、半分が外国企業への差別に関するもの）</a:t>
            </a:r>
          </a:p>
        </p:txBody>
      </p:sp>
      <p:sp>
        <p:nvSpPr>
          <p:cNvPr id="10" name="角丸四角形 9"/>
          <p:cNvSpPr/>
          <p:nvPr/>
        </p:nvSpPr>
        <p:spPr>
          <a:xfrm>
            <a:off x="4957010" y="5534528"/>
            <a:ext cx="6641432" cy="914400"/>
          </a:xfrm>
          <a:prstGeom prst="roundRect">
            <a:avLst/>
          </a:prstGeom>
          <a:solidFill>
            <a:srgbClr val="94B7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デジタル対応サービスに影響を与えるその他の障壁。 （</a:t>
            </a:r>
            <a:r>
              <a:rPr lang="en-US" altLang="ja-JP" b="1" dirty="0"/>
              <a:t>7</a:t>
            </a:r>
            <a:r>
              <a:rPr lang="ja-JP" altLang="en-US" b="1" dirty="0"/>
              <a:t>つの施策。例：必須の技術移転、ソースコードを提供するための要件）「その他」は非常に重要です。</a:t>
            </a:r>
            <a:endParaRPr kumimoji="1" lang="ja-JP" altLang="en-US" b="1" dirty="0"/>
          </a:p>
        </p:txBody>
      </p:sp>
    </p:spTree>
    <p:extLst>
      <p:ext uri="{BB962C8B-B14F-4D97-AF65-F5344CB8AC3E}">
        <p14:creationId xmlns:p14="http://schemas.microsoft.com/office/powerpoint/2010/main" val="2693280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3200" b="1" dirty="0"/>
              <a:t>デジタル貿易の制限の具体例</a:t>
            </a:r>
            <a:endParaRPr kumimoji="1" lang="ja-JP" altLang="en-US" sz="3200" b="1" dirty="0"/>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角丸四角形 3"/>
          <p:cNvSpPr/>
          <p:nvPr/>
        </p:nvSpPr>
        <p:spPr>
          <a:xfrm>
            <a:off x="838201" y="1825624"/>
            <a:ext cx="10515599" cy="12384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ノルウェー、シンガポールなどはデジタル</a:t>
            </a:r>
            <a:r>
              <a:rPr lang="en-US" altLang="ja-JP" b="1" dirty="0"/>
              <a:t>IT</a:t>
            </a:r>
            <a:r>
              <a:rPr lang="ja-JP" altLang="en-US" b="1" dirty="0"/>
              <a:t>機器（</a:t>
            </a:r>
            <a:r>
              <a:rPr lang="en-US" altLang="ja-JP" b="1" dirty="0"/>
              <a:t>PC</a:t>
            </a:r>
            <a:r>
              <a:rPr lang="ja-JP" altLang="en-US" b="1" dirty="0"/>
              <a:t>やハードディスクなど）の自由貿易を行っていますが、アルゼンチンではこれらの商品の一部（</a:t>
            </a:r>
            <a:r>
              <a:rPr lang="en-US" altLang="ja-JP" b="1" dirty="0"/>
              <a:t>PC</a:t>
            </a:r>
            <a:r>
              <a:rPr lang="ja-JP" altLang="en-US" b="1" dirty="0"/>
              <a:t>）に</a:t>
            </a:r>
            <a:r>
              <a:rPr lang="en-US" altLang="ja-JP" b="1" dirty="0"/>
              <a:t>13</a:t>
            </a:r>
            <a:r>
              <a:rPr lang="ja-JP" altLang="en-US" b="1" dirty="0"/>
              <a:t>％の関税がかかっています。</a:t>
            </a:r>
          </a:p>
        </p:txBody>
      </p:sp>
      <p:sp>
        <p:nvSpPr>
          <p:cNvPr id="5" name="角丸四角形 4"/>
          <p:cNvSpPr/>
          <p:nvPr/>
        </p:nvSpPr>
        <p:spPr>
          <a:xfrm>
            <a:off x="838200" y="3198978"/>
            <a:ext cx="10515600" cy="1324896"/>
          </a:xfrm>
          <a:prstGeom prst="roundRect">
            <a:avLst/>
          </a:prstGeom>
          <a:solidFill>
            <a:srgbClr val="5CD4A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ブエノスアイレス市（アルゼンチン）では、</a:t>
            </a:r>
            <a:r>
              <a:rPr lang="en-US" altLang="ja-JP" b="1" dirty="0"/>
              <a:t>0.50</a:t>
            </a:r>
            <a:r>
              <a:rPr lang="ja-JP" altLang="en-US" b="1" dirty="0"/>
              <a:t>ドルの「</a:t>
            </a:r>
            <a:r>
              <a:rPr lang="en-US" altLang="ja-JP" b="1" dirty="0"/>
              <a:t>Netflix</a:t>
            </a:r>
            <a:r>
              <a:rPr lang="ja-JP" altLang="en-US" b="1" dirty="0"/>
              <a:t>税」を導入しています。</a:t>
            </a:r>
          </a:p>
        </p:txBody>
      </p:sp>
      <p:sp>
        <p:nvSpPr>
          <p:cNvPr id="6" name="角丸四角形 5"/>
          <p:cNvSpPr/>
          <p:nvPr/>
        </p:nvSpPr>
        <p:spPr>
          <a:xfrm>
            <a:off x="838199" y="4658811"/>
            <a:ext cx="10515601" cy="1238416"/>
          </a:xfrm>
          <a:prstGeom prst="roundRect">
            <a:avLst/>
          </a:prstGeom>
          <a:solidFill>
            <a:srgbClr val="94B7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中国とベトナムは、</a:t>
            </a:r>
            <a:r>
              <a:rPr lang="ja-JP" altLang="en-US" b="1" dirty="0">
                <a:solidFill>
                  <a:srgbClr val="FF0000"/>
                </a:solidFill>
              </a:rPr>
              <a:t>通信事業</a:t>
            </a:r>
            <a:r>
              <a:rPr lang="ja-JP" altLang="en-US" b="1" dirty="0">
                <a:solidFill>
                  <a:schemeClr val="bg1"/>
                </a:solidFill>
              </a:rPr>
              <a:t>者</a:t>
            </a:r>
            <a:r>
              <a:rPr lang="ja-JP" altLang="en-US" b="1" dirty="0"/>
              <a:t>を現地企業のみに限定しています。</a:t>
            </a:r>
            <a:r>
              <a:rPr lang="en-US" altLang="ja-JP" b="1" dirty="0"/>
              <a:t>(</a:t>
            </a:r>
            <a:r>
              <a:rPr lang="ja-JP" altLang="en-US" b="1" dirty="0"/>
              <a:t>このため、販売だけでなく、このデジタルビジネスへの投資も制限されています）。</a:t>
            </a:r>
          </a:p>
        </p:txBody>
      </p:sp>
    </p:spTree>
    <p:extLst>
      <p:ext uri="{BB962C8B-B14F-4D97-AF65-F5344CB8AC3E}">
        <p14:creationId xmlns:p14="http://schemas.microsoft.com/office/powerpoint/2010/main" val="41304166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3200" b="1" dirty="0"/>
              <a:t>デジタル貿易制限のその他の例は？</a:t>
            </a:r>
            <a:endParaRPr kumimoji="1" lang="ja-JP" altLang="en-US" sz="3200" b="1" dirty="0"/>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角丸四角形 3"/>
          <p:cNvSpPr/>
          <p:nvPr/>
        </p:nvSpPr>
        <p:spPr>
          <a:xfrm>
            <a:off x="838200" y="1825625"/>
            <a:ext cx="10515599" cy="11582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a:t>IT</a:t>
            </a:r>
            <a:r>
              <a:rPr lang="ja-JP" altLang="en-US" b="1" dirty="0"/>
              <a:t>分野における外国人労働者活用のための制限的な慣行（割当、手数料、ビザ）。ルーマニア </a:t>
            </a:r>
            <a:r>
              <a:rPr lang="en-US" altLang="ja-JP" b="1" dirty="0"/>
              <a:t>(</a:t>
            </a:r>
            <a:r>
              <a:rPr lang="ja-JP" altLang="en-US" b="1" dirty="0"/>
              <a:t>デジタル </a:t>
            </a:r>
            <a:r>
              <a:rPr lang="en-US" altLang="ja-JP" b="1" dirty="0"/>
              <a:t>“</a:t>
            </a:r>
            <a:r>
              <a:rPr lang="ja-JP" altLang="en-US" b="1" dirty="0"/>
              <a:t>サービス</a:t>
            </a:r>
            <a:r>
              <a:rPr lang="en-US" altLang="ja-JP" b="1" dirty="0"/>
              <a:t>”</a:t>
            </a:r>
            <a:r>
              <a:rPr lang="ja-JP" altLang="en-US" b="1" dirty="0"/>
              <a:t>、たとえばプログラマーなど</a:t>
            </a:r>
            <a:r>
              <a:rPr lang="en-US" altLang="ja-JP" b="1" dirty="0"/>
              <a:t>)</a:t>
            </a:r>
          </a:p>
        </p:txBody>
      </p:sp>
      <p:sp>
        <p:nvSpPr>
          <p:cNvPr id="5" name="角丸四角形 4"/>
          <p:cNvSpPr/>
          <p:nvPr/>
        </p:nvSpPr>
        <p:spPr>
          <a:xfrm>
            <a:off x="838200" y="3118770"/>
            <a:ext cx="10515598" cy="1742740"/>
          </a:xfrm>
          <a:prstGeom prst="roundRect">
            <a:avLst/>
          </a:prstGeom>
          <a:solidFill>
            <a:srgbClr val="5CD4A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「データローカリゼーション」 データローカリゼーション。 ロシアでは、ロシア連邦保安庁（警察）がデータ（電話番号など）を利用できるようにすることを要求しています。 トルコ：データはトルコ国外では処理できません。 </a:t>
            </a:r>
            <a:endParaRPr lang="en-US" altLang="ja-JP" b="1" dirty="0"/>
          </a:p>
          <a:p>
            <a:r>
              <a:rPr lang="ja-JP" altLang="en-US" b="1" dirty="0"/>
              <a:t>「データ保持」ロシア：ブロガー法</a:t>
            </a:r>
            <a:r>
              <a:rPr lang="en-US" altLang="ja-JP" b="1" dirty="0"/>
              <a:t>…</a:t>
            </a:r>
            <a:r>
              <a:rPr lang="ja-JP" altLang="en-US" b="1" dirty="0"/>
              <a:t>ロシアを拠点とするサーバーに関するすべての情報を</a:t>
            </a:r>
            <a:r>
              <a:rPr lang="en-US" altLang="ja-JP" b="1" dirty="0"/>
              <a:t>6</a:t>
            </a:r>
            <a:r>
              <a:rPr lang="ja-JP" altLang="en-US" b="1" dirty="0"/>
              <a:t>か月間保持する必要があります。</a:t>
            </a:r>
          </a:p>
          <a:p>
            <a:r>
              <a:rPr lang="ja-JP" altLang="en-US" b="1" dirty="0"/>
              <a:t>逆に、「忘れられる権利」。 </a:t>
            </a:r>
            <a:r>
              <a:rPr lang="en-US" altLang="ja-JP" b="1" dirty="0"/>
              <a:t>EU</a:t>
            </a:r>
            <a:r>
              <a:rPr lang="ja-JP" altLang="en-US" b="1" dirty="0"/>
              <a:t>およびその他の地域。</a:t>
            </a:r>
            <a:endParaRPr kumimoji="1" lang="ja-JP" altLang="en-US" b="1" dirty="0"/>
          </a:p>
        </p:txBody>
      </p:sp>
      <p:sp>
        <p:nvSpPr>
          <p:cNvPr id="6" name="角丸四角形 5"/>
          <p:cNvSpPr/>
          <p:nvPr/>
        </p:nvSpPr>
        <p:spPr>
          <a:xfrm>
            <a:off x="838201" y="4996444"/>
            <a:ext cx="10515597" cy="1315453"/>
          </a:xfrm>
          <a:prstGeom prst="roundRect">
            <a:avLst/>
          </a:prstGeom>
          <a:solidFill>
            <a:srgbClr val="94B7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また、中国やベトナムはデータのローカライズに関する法律が非常に厳しく、</a:t>
            </a:r>
            <a:r>
              <a:rPr lang="en-US" altLang="ja-JP" b="1" dirty="0"/>
              <a:t>Amazon</a:t>
            </a:r>
            <a:r>
              <a:rPr lang="ja-JP" altLang="en-US" b="1" dirty="0"/>
              <a:t>や</a:t>
            </a:r>
            <a:r>
              <a:rPr lang="en-US" altLang="ja-JP" b="1" dirty="0"/>
              <a:t>Google</a:t>
            </a:r>
            <a:r>
              <a:rPr lang="ja-JP" altLang="en-US" b="1" dirty="0"/>
              <a:t>はこれを嫌っています。</a:t>
            </a:r>
          </a:p>
        </p:txBody>
      </p:sp>
    </p:spTree>
    <p:extLst>
      <p:ext uri="{BB962C8B-B14F-4D97-AF65-F5344CB8AC3E}">
        <p14:creationId xmlns:p14="http://schemas.microsoft.com/office/powerpoint/2010/main" val="2509273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en-US" altLang="ja-JP" sz="2400" b="1" dirty="0"/>
              <a:t>WTO</a:t>
            </a:r>
            <a:r>
              <a:rPr lang="ja-JP" altLang="en-US" sz="2400" b="1" dirty="0"/>
              <a:t>（と</a:t>
            </a:r>
            <a:r>
              <a:rPr lang="en-US" altLang="ja-JP" sz="2400" b="1" dirty="0"/>
              <a:t>CP-TPP</a:t>
            </a:r>
            <a:r>
              <a:rPr lang="ja-JP" altLang="en-US" sz="2400" b="1" dirty="0"/>
              <a:t>など）は、これらすべてに対して</a:t>
            </a:r>
            <a:br>
              <a:rPr lang="en-US" altLang="ja-JP" sz="2400" b="1" dirty="0"/>
            </a:br>
            <a:r>
              <a:rPr lang="ja-JP" altLang="en-US" sz="2400" b="1" dirty="0"/>
              <a:t>何ができるのでしょうか？</a:t>
            </a:r>
            <a:endParaRPr kumimoji="1" lang="ja-JP" altLang="en-US" sz="2400" b="1" dirty="0"/>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角丸四角形 3"/>
          <p:cNvSpPr/>
          <p:nvPr/>
        </p:nvSpPr>
        <p:spPr>
          <a:xfrm>
            <a:off x="838200" y="1825625"/>
            <a:ext cx="10515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a:t>GATT / WTO</a:t>
            </a:r>
            <a:r>
              <a:rPr lang="ja-JP" altLang="en-US" b="1" dirty="0"/>
              <a:t>の枠組みは、過去</a:t>
            </a:r>
            <a:r>
              <a:rPr lang="en-US" altLang="ja-JP" b="1" dirty="0"/>
              <a:t>50</a:t>
            </a:r>
            <a:r>
              <a:rPr lang="ja-JP" altLang="en-US" b="1" dirty="0"/>
              <a:t>年以上（</a:t>
            </a:r>
            <a:r>
              <a:rPr lang="en-US" altLang="ja-JP" b="1" dirty="0"/>
              <a:t>1947</a:t>
            </a:r>
            <a:r>
              <a:rPr lang="ja-JP" altLang="en-US" b="1" dirty="0"/>
              <a:t>年以降）の物品貿易における紛争を解決するために驚くほどうまく機能してきました。</a:t>
            </a:r>
            <a:endParaRPr kumimoji="1" lang="ja-JP" altLang="en-US" b="1" dirty="0"/>
          </a:p>
        </p:txBody>
      </p:sp>
      <p:sp>
        <p:nvSpPr>
          <p:cNvPr id="5" name="角丸四角形 4"/>
          <p:cNvSpPr/>
          <p:nvPr/>
        </p:nvSpPr>
        <p:spPr>
          <a:xfrm>
            <a:off x="838200" y="2874962"/>
            <a:ext cx="10515600" cy="914400"/>
          </a:xfrm>
          <a:prstGeom prst="roundRect">
            <a:avLst/>
          </a:prstGeom>
          <a:solidFill>
            <a:srgbClr val="92DED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サービス（および知的財産権）については、一連のルールに合意し、それを実施することがはるかに大きな課題となっています。</a:t>
            </a:r>
          </a:p>
        </p:txBody>
      </p:sp>
      <p:sp>
        <p:nvSpPr>
          <p:cNvPr id="6" name="角丸四角形 5"/>
          <p:cNvSpPr/>
          <p:nvPr/>
        </p:nvSpPr>
        <p:spPr>
          <a:xfrm>
            <a:off x="838200" y="3924299"/>
            <a:ext cx="10515599" cy="914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デジタル貿易はさらに多くの課題を抱えており、「国際的」なルールはまだ「西部開拓時代」のようなものです。</a:t>
            </a:r>
          </a:p>
        </p:txBody>
      </p:sp>
      <p:sp>
        <p:nvSpPr>
          <p:cNvPr id="7" name="角丸四角形 6"/>
          <p:cNvSpPr/>
          <p:nvPr/>
        </p:nvSpPr>
        <p:spPr>
          <a:xfrm>
            <a:off x="838199" y="4973636"/>
            <a:ext cx="10515599" cy="914400"/>
          </a:xfrm>
          <a:prstGeom prst="roundRect">
            <a:avLst/>
          </a:prstGeom>
          <a:solidFill>
            <a:srgbClr val="94B7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84098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en-US" altLang="ja-JP" sz="3200" b="1" dirty="0"/>
              <a:t>GATT/WTO</a:t>
            </a:r>
            <a:r>
              <a:rPr lang="ja-JP" altLang="en-US" sz="3200" b="1" dirty="0"/>
              <a:t>との関係</a:t>
            </a:r>
            <a:endParaRPr kumimoji="1" lang="ja-JP" altLang="en-US" sz="3200" b="1" dirty="0"/>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角丸四角形 3"/>
          <p:cNvSpPr/>
          <p:nvPr/>
        </p:nvSpPr>
        <p:spPr>
          <a:xfrm>
            <a:off x="838200" y="1825625"/>
            <a:ext cx="1051559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a:t>GATS</a:t>
            </a:r>
            <a:r>
              <a:rPr lang="ja-JP" altLang="en-US" b="1" dirty="0"/>
              <a:t>（サービスの貿易に関する一般協定）、</a:t>
            </a:r>
            <a:r>
              <a:rPr lang="en-US" altLang="ja-JP" b="1" dirty="0"/>
              <a:t>1995</a:t>
            </a:r>
            <a:r>
              <a:rPr lang="ja-JP" altLang="en-US" b="1" dirty="0"/>
              <a:t>年以降。</a:t>
            </a:r>
            <a:endParaRPr kumimoji="1" lang="ja-JP" altLang="en-US" b="1" dirty="0"/>
          </a:p>
        </p:txBody>
      </p:sp>
      <p:sp>
        <p:nvSpPr>
          <p:cNvPr id="5" name="角丸四角形 4"/>
          <p:cNvSpPr/>
          <p:nvPr/>
        </p:nvSpPr>
        <p:spPr>
          <a:xfrm>
            <a:off x="838200" y="2874962"/>
            <a:ext cx="10515599" cy="914400"/>
          </a:xfrm>
          <a:prstGeom prst="roundRect">
            <a:avLst/>
          </a:prstGeom>
          <a:solidFill>
            <a:srgbClr val="92DED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a:t>TRIPS</a:t>
            </a:r>
            <a:r>
              <a:rPr lang="ja-JP" altLang="en-US" b="1" dirty="0"/>
              <a:t>（知的所有権の貿易関連の側面に関する協定）も</a:t>
            </a:r>
            <a:r>
              <a:rPr lang="en-US" altLang="ja-JP" b="1" dirty="0"/>
              <a:t>1995</a:t>
            </a:r>
            <a:r>
              <a:rPr lang="ja-JP" altLang="en-US" b="1" dirty="0"/>
              <a:t>年から</a:t>
            </a:r>
            <a:endParaRPr kumimoji="1" lang="ja-JP" altLang="en-US" b="1" dirty="0"/>
          </a:p>
        </p:txBody>
      </p:sp>
      <p:sp>
        <p:nvSpPr>
          <p:cNvPr id="6" name="角丸四角形 5"/>
          <p:cNvSpPr/>
          <p:nvPr/>
        </p:nvSpPr>
        <p:spPr>
          <a:xfrm>
            <a:off x="838200" y="3924299"/>
            <a:ext cx="10515598" cy="914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この</a:t>
            </a:r>
            <a:r>
              <a:rPr lang="en-US" altLang="ja-JP" b="1" dirty="0"/>
              <a:t>2</a:t>
            </a:r>
            <a:r>
              <a:rPr lang="ja-JP" altLang="en-US" b="1" dirty="0"/>
              <a:t>つの協定は、これらの問題のいくつかを解決しようとするものですが、意見は一致して</a:t>
            </a:r>
            <a:endParaRPr lang="en-US" altLang="ja-JP" b="1" dirty="0"/>
          </a:p>
          <a:p>
            <a:r>
              <a:rPr lang="ja-JP" altLang="en-US" b="1" dirty="0"/>
              <a:t>いません。</a:t>
            </a:r>
          </a:p>
        </p:txBody>
      </p:sp>
      <p:sp>
        <p:nvSpPr>
          <p:cNvPr id="7" name="角丸四角形 6"/>
          <p:cNvSpPr/>
          <p:nvPr/>
        </p:nvSpPr>
        <p:spPr>
          <a:xfrm>
            <a:off x="838200" y="4973636"/>
            <a:ext cx="10515597" cy="914400"/>
          </a:xfrm>
          <a:prstGeom prst="roundRect">
            <a:avLst/>
          </a:prstGeom>
          <a:solidFill>
            <a:srgbClr val="94B7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例：インドと南アフリカは、知的財産権に関して、米国や</a:t>
            </a:r>
            <a:r>
              <a:rPr lang="en-US" altLang="ja-JP" b="1" dirty="0"/>
              <a:t>EU</a:t>
            </a:r>
            <a:r>
              <a:rPr lang="ja-JP" altLang="en-US" b="1" dirty="0"/>
              <a:t>（と日本）と対立することが多いです。</a:t>
            </a:r>
            <a:r>
              <a:rPr lang="en-US" altLang="ja-JP" b="1" dirty="0"/>
              <a:t>(</a:t>
            </a:r>
            <a:r>
              <a:rPr lang="ja-JP" altLang="en-US" b="1" dirty="0"/>
              <a:t>米国はより厳しく、インドはより緩く、を望んでいます</a:t>
            </a:r>
            <a:r>
              <a:rPr lang="en-US" altLang="ja-JP" b="1" dirty="0"/>
              <a:t>)</a:t>
            </a:r>
            <a:r>
              <a:rPr lang="ja-JP" altLang="en-US" b="1" dirty="0"/>
              <a:t>。</a:t>
            </a:r>
          </a:p>
        </p:txBody>
      </p:sp>
    </p:spTree>
    <p:extLst>
      <p:ext uri="{BB962C8B-B14F-4D97-AF65-F5344CB8AC3E}">
        <p14:creationId xmlns:p14="http://schemas.microsoft.com/office/powerpoint/2010/main" val="7667300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3200" b="1" dirty="0"/>
              <a:t>自由貿易協定の中で</a:t>
            </a:r>
            <a:r>
              <a:rPr lang="en-US" altLang="ja-JP" sz="3200" b="1" dirty="0"/>
              <a:t>...</a:t>
            </a:r>
            <a:endParaRPr kumimoji="1" lang="ja-JP" altLang="en-US" sz="3200" b="1" dirty="0"/>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角丸四角形 3"/>
          <p:cNvSpPr/>
          <p:nvPr/>
        </p:nvSpPr>
        <p:spPr>
          <a:xfrm>
            <a:off x="838201" y="1825625"/>
            <a:ext cx="1051559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a:t>WTO</a:t>
            </a:r>
            <a:r>
              <a:rPr lang="ja-JP" altLang="en-US" b="1" dirty="0"/>
              <a:t>がデジタル貿易のための新しいルール作りをほとんど進めていないため、地域貿易協定がこれらのギャップを埋めています。</a:t>
            </a:r>
          </a:p>
        </p:txBody>
      </p:sp>
      <p:sp>
        <p:nvSpPr>
          <p:cNvPr id="6" name="角丸四角形 5"/>
          <p:cNvSpPr/>
          <p:nvPr/>
        </p:nvSpPr>
        <p:spPr>
          <a:xfrm>
            <a:off x="838200" y="2874962"/>
            <a:ext cx="10515600" cy="914400"/>
          </a:xfrm>
          <a:prstGeom prst="roundRect">
            <a:avLst/>
          </a:prstGeom>
          <a:solidFill>
            <a:srgbClr val="92DED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米国・カナダ・メキシコ（</a:t>
            </a:r>
            <a:r>
              <a:rPr lang="en-US" altLang="ja-JP" b="1" dirty="0"/>
              <a:t>NAFTA</a:t>
            </a:r>
            <a:r>
              <a:rPr lang="ja-JP" altLang="en-US" b="1" dirty="0"/>
              <a:t>）協定改定時（現</a:t>
            </a:r>
            <a:r>
              <a:rPr lang="en-US" altLang="ja-JP" b="1" dirty="0"/>
              <a:t>USMCA</a:t>
            </a:r>
            <a:r>
              <a:rPr lang="ja-JP" altLang="en-US" b="1" dirty="0"/>
              <a:t>）には、デジタル貿易に関する条項・ルールが盛り込まれました。</a:t>
            </a:r>
          </a:p>
        </p:txBody>
      </p:sp>
      <p:sp>
        <p:nvSpPr>
          <p:cNvPr id="7" name="角丸四角形 6"/>
          <p:cNvSpPr/>
          <p:nvPr/>
        </p:nvSpPr>
        <p:spPr>
          <a:xfrm>
            <a:off x="838199" y="3924299"/>
            <a:ext cx="10515601" cy="914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最近の日米貿易協定にも、いくつかのデジタル貿易条項が含まれています。</a:t>
            </a:r>
            <a:r>
              <a:rPr lang="en-US" altLang="ja-JP" b="1" dirty="0"/>
              <a:t>EU</a:t>
            </a:r>
            <a:r>
              <a:rPr lang="ja-JP" altLang="en-US" b="1" dirty="0"/>
              <a:t>も独自のデジタル貿易規定を設けており、米国と対立することもあります（中国、ロシアなどともしばしば対立しています）。</a:t>
            </a:r>
          </a:p>
        </p:txBody>
      </p:sp>
      <p:sp>
        <p:nvSpPr>
          <p:cNvPr id="8" name="角丸四角形 7"/>
          <p:cNvSpPr/>
          <p:nvPr/>
        </p:nvSpPr>
        <p:spPr>
          <a:xfrm>
            <a:off x="838199" y="4973636"/>
            <a:ext cx="10515600" cy="914400"/>
          </a:xfrm>
          <a:prstGeom prst="roundRect">
            <a:avLst/>
          </a:prstGeom>
          <a:solidFill>
            <a:srgbClr val="94B7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a:t>CP-TPP</a:t>
            </a:r>
            <a:r>
              <a:rPr lang="ja-JP" altLang="en-US" b="1" dirty="0"/>
              <a:t>には、デジタル取引、特に（無料の）電子商取引および（自由な）データローカリゼーション要件に関する規定もあります。</a:t>
            </a:r>
            <a:endParaRPr kumimoji="1" lang="ja-JP" altLang="en-US" b="1" dirty="0"/>
          </a:p>
        </p:txBody>
      </p:sp>
    </p:spTree>
    <p:extLst>
      <p:ext uri="{BB962C8B-B14F-4D97-AF65-F5344CB8AC3E}">
        <p14:creationId xmlns:p14="http://schemas.microsoft.com/office/powerpoint/2010/main" val="37624865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3200" b="1" dirty="0"/>
              <a:t>中国主導の</a:t>
            </a:r>
            <a:r>
              <a:rPr lang="en-US" altLang="ja-JP" sz="3200" b="1" dirty="0"/>
              <a:t>RCEP</a:t>
            </a:r>
            <a:r>
              <a:rPr lang="ja-JP" altLang="en-US" sz="3200" b="1" dirty="0"/>
              <a:t>（</a:t>
            </a:r>
            <a:r>
              <a:rPr lang="en-US" altLang="ja-JP" sz="3200" b="1" dirty="0"/>
              <a:t>2022</a:t>
            </a:r>
            <a:r>
              <a:rPr lang="ja-JP" altLang="en-US" sz="3200" b="1" dirty="0"/>
              <a:t>年開始）の中で</a:t>
            </a:r>
            <a:r>
              <a:rPr lang="en-US" altLang="ja-JP" sz="3200" b="1" dirty="0"/>
              <a:t>...</a:t>
            </a:r>
            <a:endParaRPr kumimoji="1" lang="ja-JP" altLang="en-US" sz="3200" b="1" dirty="0"/>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角丸四角形 3"/>
          <p:cNvSpPr/>
          <p:nvPr/>
        </p:nvSpPr>
        <p:spPr>
          <a:xfrm>
            <a:off x="838200" y="1825625"/>
            <a:ext cx="10515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a:t>RCEP</a:t>
            </a:r>
            <a:r>
              <a:rPr lang="ja-JP" altLang="en-US" b="1" dirty="0"/>
              <a:t>は、</a:t>
            </a:r>
            <a:r>
              <a:rPr lang="en-US" altLang="ja-JP" b="1" dirty="0"/>
              <a:t>CP-TPP</a:t>
            </a:r>
            <a:r>
              <a:rPr lang="ja-JP" altLang="en-US" b="1" dirty="0"/>
              <a:t>と非常によく似た電子商取引に関する規則も設けています。</a:t>
            </a:r>
          </a:p>
        </p:txBody>
      </p:sp>
      <p:sp>
        <p:nvSpPr>
          <p:cNvPr id="6" name="角丸四角形 5"/>
          <p:cNvSpPr/>
          <p:nvPr/>
        </p:nvSpPr>
        <p:spPr>
          <a:xfrm>
            <a:off x="838200" y="2874962"/>
            <a:ext cx="10515600" cy="914400"/>
          </a:xfrm>
          <a:prstGeom prst="roundRect">
            <a:avLst/>
          </a:prstGeom>
          <a:solidFill>
            <a:srgbClr val="92DED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しかし、</a:t>
            </a:r>
            <a:r>
              <a:rPr lang="en-US" altLang="ja-JP" b="1" dirty="0"/>
              <a:t>RCEP</a:t>
            </a:r>
            <a:r>
              <a:rPr lang="ja-JP" altLang="en-US" b="1" dirty="0"/>
              <a:t>と</a:t>
            </a:r>
            <a:r>
              <a:rPr lang="en-US" altLang="ja-JP" b="1" dirty="0"/>
              <a:t>CPTPP</a:t>
            </a:r>
            <a:r>
              <a:rPr lang="ja-JP" altLang="en-US" b="1" dirty="0"/>
              <a:t>は、計算設備、データの国境を越えた移転、ソースコードに関する規定で大きく異なっています。一般的に、</a:t>
            </a:r>
            <a:r>
              <a:rPr lang="en-US" altLang="ja-JP" b="1" dirty="0"/>
              <a:t>CPTPP</a:t>
            </a:r>
            <a:r>
              <a:rPr lang="ja-JP" altLang="en-US" b="1" dirty="0"/>
              <a:t>はこの点（および他の多くの点）において</a:t>
            </a:r>
            <a:r>
              <a:rPr lang="en-US" altLang="ja-JP" b="1" dirty="0"/>
              <a:t>RCEP</a:t>
            </a:r>
            <a:r>
              <a:rPr lang="ja-JP" altLang="en-US" b="1" dirty="0"/>
              <a:t>よりも自由度が高く、また包括的です。</a:t>
            </a:r>
          </a:p>
        </p:txBody>
      </p:sp>
      <p:sp>
        <p:nvSpPr>
          <p:cNvPr id="7" name="角丸四角形 6"/>
          <p:cNvSpPr/>
          <p:nvPr/>
        </p:nvSpPr>
        <p:spPr>
          <a:xfrm>
            <a:off x="838201" y="3924299"/>
            <a:ext cx="10515599" cy="914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デジタル貿易に関する条項を含む二国間協定は他にも数多くあり、その多くは</a:t>
            </a:r>
            <a:r>
              <a:rPr lang="en-US" altLang="ja-JP" b="1" dirty="0"/>
              <a:t>CP-TPP</a:t>
            </a:r>
            <a:r>
              <a:rPr lang="ja-JP" altLang="en-US" b="1" dirty="0"/>
              <a:t>に含まれる条項よりも包括的なものです。</a:t>
            </a:r>
            <a:r>
              <a:rPr lang="en-US" altLang="ja-JP" b="1" dirty="0"/>
              <a:t>(</a:t>
            </a:r>
            <a:r>
              <a:rPr lang="ja-JP" altLang="en-US" b="1" dirty="0"/>
              <a:t>例えば、シンガポール、チリ、</a:t>
            </a:r>
            <a:r>
              <a:rPr lang="en-US" altLang="ja-JP" b="1" dirty="0"/>
              <a:t>NZ</a:t>
            </a:r>
            <a:r>
              <a:rPr lang="ja-JP" altLang="en-US" b="1" dirty="0"/>
              <a:t>の「デジタル経済パートナーシップ協定（</a:t>
            </a:r>
            <a:r>
              <a:rPr lang="en-US" altLang="ja-JP" b="1" dirty="0"/>
              <a:t>DEPA</a:t>
            </a:r>
            <a:r>
              <a:rPr lang="ja-JP" altLang="en-US" b="1" dirty="0"/>
              <a:t>）」が</a:t>
            </a:r>
            <a:r>
              <a:rPr lang="en-US" altLang="ja-JP" b="1" dirty="0"/>
              <a:t>2020</a:t>
            </a:r>
            <a:r>
              <a:rPr lang="ja-JP" altLang="en-US" b="1" dirty="0"/>
              <a:t>年に署名されました。</a:t>
            </a:r>
          </a:p>
        </p:txBody>
      </p:sp>
      <p:sp>
        <p:nvSpPr>
          <p:cNvPr id="8" name="角丸四角形 7"/>
          <p:cNvSpPr/>
          <p:nvPr/>
        </p:nvSpPr>
        <p:spPr>
          <a:xfrm>
            <a:off x="838199" y="4973635"/>
            <a:ext cx="10515601" cy="1203327"/>
          </a:xfrm>
          <a:prstGeom prst="roundRect">
            <a:avLst/>
          </a:prstGeom>
          <a:solidFill>
            <a:srgbClr val="94B7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バイデン大統領は、インドとのデジタル協定の可能性について議論しています。成功した場合。これは、世界を</a:t>
            </a:r>
            <a:r>
              <a:rPr lang="en-US" altLang="ja-JP" b="1" dirty="0"/>
              <a:t>RCEP</a:t>
            </a:r>
            <a:r>
              <a:rPr lang="ja-JP" altLang="en-US" b="1" dirty="0"/>
              <a:t>（中国）の「ルール」に支配されたものではなく、米国・</a:t>
            </a:r>
            <a:r>
              <a:rPr lang="en-US" altLang="ja-JP" b="1" dirty="0"/>
              <a:t>EU</a:t>
            </a:r>
            <a:r>
              <a:rPr lang="ja-JP" altLang="en-US" b="1" dirty="0"/>
              <a:t>・日本式のデジタル貿易体制に移行させるのに役立つでしょう。</a:t>
            </a:r>
            <a:endParaRPr lang="en-US" altLang="ja-JP" b="1" dirty="0"/>
          </a:p>
          <a:p>
            <a:r>
              <a:rPr lang="ja-JP" altLang="en-US" b="1" dirty="0"/>
              <a:t>もちろん、多くの国は依然としてルールを守らず、また守ろうとせず、施行は常に問題となります。</a:t>
            </a:r>
          </a:p>
        </p:txBody>
      </p:sp>
    </p:spTree>
    <p:extLst>
      <p:ext uri="{BB962C8B-B14F-4D97-AF65-F5344CB8AC3E}">
        <p14:creationId xmlns:p14="http://schemas.microsoft.com/office/powerpoint/2010/main" val="25682689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224589"/>
            <a:ext cx="10515600" cy="6368716"/>
          </a:xfrm>
        </p:spPr>
        <p:txBody>
          <a:bodyPr/>
          <a:lstStyle/>
          <a:p>
            <a:pPr marL="0" indent="0">
              <a:buNone/>
            </a:pPr>
            <a:endParaRPr kumimoji="1" lang="ja-JP" altLang="en-US" dirty="0"/>
          </a:p>
        </p:txBody>
      </p:sp>
      <p:sp>
        <p:nvSpPr>
          <p:cNvPr id="4" name="正方形/長方形 3"/>
          <p:cNvSpPr/>
          <p:nvPr/>
        </p:nvSpPr>
        <p:spPr>
          <a:xfrm>
            <a:off x="0" y="0"/>
            <a:ext cx="4668253"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t>要点（</a:t>
            </a:r>
            <a:r>
              <a:rPr kumimoji="1" lang="en-US" altLang="ja-JP" sz="3600" b="1" dirty="0"/>
              <a:t>1/2</a:t>
            </a:r>
            <a:r>
              <a:rPr kumimoji="1" lang="ja-JP" altLang="en-US" sz="3600" b="1" dirty="0"/>
              <a:t>）</a:t>
            </a:r>
          </a:p>
        </p:txBody>
      </p:sp>
      <p:sp>
        <p:nvSpPr>
          <p:cNvPr id="5" name="角丸四角形 4"/>
          <p:cNvSpPr/>
          <p:nvPr/>
        </p:nvSpPr>
        <p:spPr>
          <a:xfrm>
            <a:off x="5117432" y="529389"/>
            <a:ext cx="6236368" cy="16844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要点</a:t>
            </a:r>
            <a:r>
              <a:rPr lang="en-US" altLang="ja-JP" b="1" dirty="0"/>
              <a:t>1</a:t>
            </a:r>
            <a:r>
              <a:rPr lang="ja-JP" altLang="en-US" b="1" dirty="0"/>
              <a:t>：世界の商品貿易は、新興国でもかなりオープンで自由になってきている。</a:t>
            </a:r>
          </a:p>
        </p:txBody>
      </p:sp>
      <p:sp>
        <p:nvSpPr>
          <p:cNvPr id="6" name="角丸四角形 5"/>
          <p:cNvSpPr/>
          <p:nvPr/>
        </p:nvSpPr>
        <p:spPr>
          <a:xfrm>
            <a:off x="5117432" y="2438400"/>
            <a:ext cx="6236367" cy="1780674"/>
          </a:xfrm>
          <a:prstGeom prst="roundRect">
            <a:avLst/>
          </a:prstGeom>
          <a:solidFill>
            <a:srgbClr val="5CD4A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要点</a:t>
            </a:r>
            <a:r>
              <a:rPr lang="en-US" altLang="ja-JP" b="1" dirty="0"/>
              <a:t>2</a:t>
            </a:r>
            <a:r>
              <a:rPr lang="ja-JP" altLang="en-US" b="1" dirty="0"/>
              <a:t>：最近のトランプ貿易戦争はまだ続いていますが、ゆっくりではありますが、衰退すると予想されています。</a:t>
            </a:r>
            <a:endParaRPr kumimoji="1" lang="ja-JP" altLang="en-US" b="1" dirty="0"/>
          </a:p>
        </p:txBody>
      </p:sp>
      <p:sp>
        <p:nvSpPr>
          <p:cNvPr id="7" name="角丸四角形 6"/>
          <p:cNvSpPr/>
          <p:nvPr/>
        </p:nvSpPr>
        <p:spPr>
          <a:xfrm>
            <a:off x="5117432" y="4443663"/>
            <a:ext cx="6236367" cy="1892969"/>
          </a:xfrm>
          <a:prstGeom prst="roundRect">
            <a:avLst/>
          </a:prstGeom>
          <a:solidFill>
            <a:srgbClr val="94B7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要点</a:t>
            </a:r>
            <a:r>
              <a:rPr lang="en-US" altLang="ja-JP" b="1" dirty="0"/>
              <a:t>3</a:t>
            </a:r>
            <a:r>
              <a:rPr lang="ja-JP" altLang="en-US" b="1" dirty="0"/>
              <a:t>：サービス貿易とデジタル貿易は、世界貿易に占める割合が増加しています。これは良いことです。</a:t>
            </a:r>
          </a:p>
        </p:txBody>
      </p:sp>
    </p:spTree>
    <p:extLst>
      <p:ext uri="{BB962C8B-B14F-4D97-AF65-F5344CB8AC3E}">
        <p14:creationId xmlns:p14="http://schemas.microsoft.com/office/powerpoint/2010/main" val="37393184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368968"/>
            <a:ext cx="10515600" cy="6176211"/>
          </a:xfrm>
        </p:spPr>
        <p:txBody>
          <a:bodyPr/>
          <a:lstStyle/>
          <a:p>
            <a:endParaRPr kumimoji="1" lang="ja-JP" altLang="en-US" dirty="0"/>
          </a:p>
        </p:txBody>
      </p:sp>
      <p:sp>
        <p:nvSpPr>
          <p:cNvPr id="4" name="正方形/長方形 3"/>
          <p:cNvSpPr/>
          <p:nvPr/>
        </p:nvSpPr>
        <p:spPr>
          <a:xfrm>
            <a:off x="0" y="0"/>
            <a:ext cx="4940968"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t>要点（</a:t>
            </a:r>
            <a:r>
              <a:rPr kumimoji="1" lang="en-US" altLang="ja-JP" sz="3600" b="1" dirty="0"/>
              <a:t>2/2</a:t>
            </a:r>
            <a:r>
              <a:rPr kumimoji="1" lang="ja-JP" altLang="en-US" sz="3600" b="1" dirty="0"/>
              <a:t>）</a:t>
            </a:r>
            <a:endParaRPr kumimoji="1" lang="en-US" altLang="ja-JP" sz="3600" b="1" dirty="0"/>
          </a:p>
          <a:p>
            <a:pPr algn="ctr"/>
            <a:endParaRPr kumimoji="1" lang="ja-JP" altLang="en-US" dirty="0"/>
          </a:p>
        </p:txBody>
      </p:sp>
      <p:sp>
        <p:nvSpPr>
          <p:cNvPr id="5" name="角丸四角形 4"/>
          <p:cNvSpPr/>
          <p:nvPr/>
        </p:nvSpPr>
        <p:spPr>
          <a:xfrm>
            <a:off x="5342021" y="818148"/>
            <a:ext cx="6011779" cy="14758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要点</a:t>
            </a:r>
            <a:r>
              <a:rPr lang="en-US" altLang="ja-JP" b="1" dirty="0"/>
              <a:t>4</a:t>
            </a:r>
            <a:r>
              <a:rPr lang="ja-JP" altLang="en-US" b="1" dirty="0"/>
              <a:t>：しかし、サービス貿易やデジタル貿易に対する障壁は数多くあり、拡大しており、国によって大きく異なります。</a:t>
            </a:r>
          </a:p>
        </p:txBody>
      </p:sp>
      <p:sp>
        <p:nvSpPr>
          <p:cNvPr id="6" name="角丸四角形 5"/>
          <p:cNvSpPr/>
          <p:nvPr/>
        </p:nvSpPr>
        <p:spPr>
          <a:xfrm>
            <a:off x="5342021" y="2438399"/>
            <a:ext cx="6011779" cy="1668379"/>
          </a:xfrm>
          <a:prstGeom prst="roundRect">
            <a:avLst/>
          </a:prstGeom>
          <a:solidFill>
            <a:srgbClr val="5CD4A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要点</a:t>
            </a:r>
            <a:r>
              <a:rPr lang="en-US" altLang="ja-JP" b="1" dirty="0"/>
              <a:t>5</a:t>
            </a:r>
            <a:r>
              <a:rPr lang="ja-JP" altLang="en-US" b="1" dirty="0"/>
              <a:t>：</a:t>
            </a:r>
            <a:r>
              <a:rPr lang="en-US" altLang="ja-JP" b="1" dirty="0"/>
              <a:t>WTO</a:t>
            </a:r>
            <a:r>
              <a:rPr lang="ja-JP" altLang="en-US" b="1" dirty="0"/>
              <a:t>は本質的に停滞しているため、デジタル貿易のルールの将来は、地域、二国間、多国間の貿易協定に書き込まれることになるでしょう。</a:t>
            </a:r>
          </a:p>
        </p:txBody>
      </p:sp>
      <p:sp>
        <p:nvSpPr>
          <p:cNvPr id="7" name="角丸四角形 6"/>
          <p:cNvSpPr/>
          <p:nvPr/>
        </p:nvSpPr>
        <p:spPr>
          <a:xfrm>
            <a:off x="5342022" y="4251157"/>
            <a:ext cx="6011778" cy="1748590"/>
          </a:xfrm>
          <a:prstGeom prst="roundRect">
            <a:avLst/>
          </a:prstGeom>
          <a:solidFill>
            <a:srgbClr val="94B7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要点</a:t>
            </a:r>
            <a:r>
              <a:rPr lang="en-US" altLang="ja-JP" b="1" dirty="0"/>
              <a:t>6</a:t>
            </a:r>
            <a:r>
              <a:rPr lang="ja-JP" altLang="en-US" b="1" dirty="0"/>
              <a:t>：ハイテク企業から見れば、中国モデルよりも米国</a:t>
            </a:r>
            <a:r>
              <a:rPr lang="en-US" altLang="ja-JP" b="1" dirty="0"/>
              <a:t>/EU/</a:t>
            </a:r>
            <a:r>
              <a:rPr lang="ja-JP" altLang="en-US" b="1" dirty="0"/>
              <a:t>日本</a:t>
            </a:r>
            <a:r>
              <a:rPr lang="en-US" altLang="ja-JP" b="1" dirty="0"/>
              <a:t>/</a:t>
            </a:r>
            <a:r>
              <a:rPr lang="ja-JP" altLang="en-US" b="1" dirty="0"/>
              <a:t>シンガポールモデルが普及することが一番の利益となります。</a:t>
            </a:r>
          </a:p>
          <a:p>
            <a:r>
              <a:rPr lang="ja-JP" altLang="en-US" b="1" dirty="0"/>
              <a:t>ただし、中国は</a:t>
            </a:r>
            <a:r>
              <a:rPr lang="en-US" altLang="ja-JP" b="1" dirty="0"/>
              <a:t>CP-TPP</a:t>
            </a:r>
            <a:r>
              <a:rPr lang="ja-JP" altLang="en-US" b="1" dirty="0"/>
              <a:t>への参加を希望しているので、貿易問題で交渉に応じている中国とでも、何らかの合意を見出す希望はあります。</a:t>
            </a:r>
          </a:p>
        </p:txBody>
      </p:sp>
    </p:spTree>
    <p:extLst>
      <p:ext uri="{BB962C8B-B14F-4D97-AF65-F5344CB8AC3E}">
        <p14:creationId xmlns:p14="http://schemas.microsoft.com/office/powerpoint/2010/main" val="4190284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sz="3200" b="1" dirty="0"/>
              <a:t>関税とは何ですか？</a:t>
            </a:r>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角丸四角形 3"/>
          <p:cNvSpPr/>
          <p:nvPr/>
        </p:nvSpPr>
        <p:spPr>
          <a:xfrm>
            <a:off x="822158" y="1825625"/>
            <a:ext cx="10515600" cy="9144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関税とは、輸入品にかかる税金のことです。</a:t>
            </a:r>
            <a:endParaRPr kumimoji="1" lang="ja-JP" altLang="en-US" b="1" dirty="0"/>
          </a:p>
        </p:txBody>
      </p:sp>
      <p:sp>
        <p:nvSpPr>
          <p:cNvPr id="5" name="角丸四角形 4"/>
          <p:cNvSpPr/>
          <p:nvPr/>
        </p:nvSpPr>
        <p:spPr>
          <a:xfrm>
            <a:off x="838200" y="2874962"/>
            <a:ext cx="10515600" cy="914400"/>
          </a:xfrm>
          <a:prstGeom prst="roundRect">
            <a:avLst/>
          </a:prstGeom>
          <a:solidFill>
            <a:srgbClr val="92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10000"/>
          </a:bodyPr>
          <a:lstStyle/>
          <a:p>
            <a:r>
              <a:rPr lang="en-US" altLang="ja-JP" b="1" dirty="0"/>
              <a:t>Tariff</a:t>
            </a:r>
            <a:r>
              <a:rPr lang="ja-JP" altLang="en-US" b="1" dirty="0"/>
              <a:t>は英語でより広い意味を持ち、「料金」を意味することもあります。これは、別の税金の場合もあれば、料金の場合もあります（たとえば、電話料金</a:t>
            </a:r>
            <a:r>
              <a:rPr lang="en-US" altLang="ja-JP" b="1" dirty="0"/>
              <a:t>(telephone rates)</a:t>
            </a:r>
            <a:r>
              <a:rPr lang="ja-JP" altLang="en-US" b="1" dirty="0"/>
              <a:t>（</a:t>
            </a:r>
            <a:r>
              <a:rPr lang="en-US" altLang="ja-JP" b="1" dirty="0"/>
              <a:t>$ .05 /</a:t>
            </a:r>
            <a:r>
              <a:rPr lang="ja-JP" altLang="en-US" b="1" dirty="0"/>
              <a:t>分）は「料金</a:t>
            </a:r>
            <a:r>
              <a:rPr lang="en-US" altLang="ja-JP" b="1" dirty="0"/>
              <a:t>(tariffs)</a:t>
            </a:r>
            <a:r>
              <a:rPr lang="ja-JP" altLang="en-US" b="1" dirty="0"/>
              <a:t>」と呼ばれることもあります。</a:t>
            </a:r>
            <a:endParaRPr kumimoji="1" lang="ja-JP" altLang="en-US" b="1" dirty="0"/>
          </a:p>
        </p:txBody>
      </p:sp>
      <p:sp>
        <p:nvSpPr>
          <p:cNvPr id="6" name="角丸四角形 5"/>
          <p:cNvSpPr/>
          <p:nvPr/>
        </p:nvSpPr>
        <p:spPr>
          <a:xfrm>
            <a:off x="838200" y="3924299"/>
            <a:ext cx="10515599" cy="91440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ja-JP" altLang="en-US" b="1" dirty="0"/>
              <a:t>例：日本は「スキーブーツ」の輸入に</a:t>
            </a:r>
            <a:r>
              <a:rPr lang="en-US" altLang="ja-JP" b="1" dirty="0"/>
              <a:t>27</a:t>
            </a:r>
            <a:r>
              <a:rPr lang="ja-JP" altLang="en-US" b="1" dirty="0"/>
              <a:t>％の関税をかけています。</a:t>
            </a:r>
            <a:endParaRPr lang="en-US" altLang="ja-JP" b="1" dirty="0"/>
          </a:p>
          <a:p>
            <a:r>
              <a:rPr lang="ja-JP" altLang="en-US" b="1" dirty="0"/>
              <a:t>（ただし、カナダなど</a:t>
            </a:r>
            <a:r>
              <a:rPr lang="en-US" altLang="ja-JP" b="1" dirty="0"/>
              <a:t>TPP11</a:t>
            </a:r>
            <a:r>
              <a:rPr lang="ja-JP" altLang="en-US" b="1" dirty="0"/>
              <a:t>加盟国からの場合のみ）。</a:t>
            </a:r>
          </a:p>
        </p:txBody>
      </p:sp>
      <p:sp>
        <p:nvSpPr>
          <p:cNvPr id="7" name="角丸四角形 6"/>
          <p:cNvSpPr/>
          <p:nvPr/>
        </p:nvSpPr>
        <p:spPr>
          <a:xfrm>
            <a:off x="838201" y="5050631"/>
            <a:ext cx="10515598" cy="914400"/>
          </a:xfrm>
          <a:prstGeom prst="roundRect">
            <a:avLst/>
          </a:prstGeom>
          <a:solidFill>
            <a:srgbClr val="94B7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日本に輸入されるエレクトロニクス製品・部品のほとんどはすでに無税です（例：半導体は</a:t>
            </a:r>
            <a:r>
              <a:rPr lang="en-US" altLang="ja-JP" b="1" dirty="0"/>
              <a:t>0</a:t>
            </a:r>
            <a:r>
              <a:rPr lang="ja-JP" altLang="en-US" b="1" dirty="0"/>
              <a:t>％）。日本の平均関税率は</a:t>
            </a:r>
            <a:r>
              <a:rPr lang="en-US" altLang="ja-JP" b="1" dirty="0"/>
              <a:t>2〜3</a:t>
            </a:r>
            <a:r>
              <a:rPr lang="ja-JP" altLang="en-US" b="1" dirty="0"/>
              <a:t>％程度で、米国や</a:t>
            </a:r>
            <a:r>
              <a:rPr lang="en-US" altLang="ja-JP" b="1" dirty="0"/>
              <a:t>EU</a:t>
            </a:r>
            <a:r>
              <a:rPr lang="ja-JP" altLang="en-US" b="1" dirty="0"/>
              <a:t>ではさらに少し低いです（出典：世界銀行）。</a:t>
            </a:r>
          </a:p>
        </p:txBody>
      </p:sp>
    </p:spTree>
    <p:extLst>
      <p:ext uri="{BB962C8B-B14F-4D97-AF65-F5344CB8AC3E}">
        <p14:creationId xmlns:p14="http://schemas.microsoft.com/office/powerpoint/2010/main" val="33909118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b="1" dirty="0"/>
              <a:t>参考文献</a:t>
            </a:r>
            <a:endParaRPr kumimoji="1" lang="ja-JP" altLang="en-US" sz="3200" b="1" dirty="0"/>
          </a:p>
        </p:txBody>
      </p:sp>
      <p:sp>
        <p:nvSpPr>
          <p:cNvPr id="3" name="コンテンツ プレースホルダー 2"/>
          <p:cNvSpPr>
            <a:spLocks noGrp="1"/>
          </p:cNvSpPr>
          <p:nvPr>
            <p:ph idx="1"/>
          </p:nvPr>
        </p:nvSpPr>
        <p:spPr>
          <a:xfrm>
            <a:off x="806116" y="1825625"/>
            <a:ext cx="10728158" cy="4351338"/>
          </a:xfrm>
        </p:spPr>
        <p:txBody>
          <a:bodyPr/>
          <a:lstStyle/>
          <a:p>
            <a:r>
              <a:rPr lang="en-US" altLang="ja-JP" dirty="0"/>
              <a:t>Ferracane, M. F. and E. van der Marel</a:t>
            </a:r>
            <a:r>
              <a:rPr lang="ja-JP" altLang="en-US" dirty="0"/>
              <a:t>（</a:t>
            </a:r>
            <a:r>
              <a:rPr lang="en-US" altLang="ja-JP" dirty="0"/>
              <a:t>2021</a:t>
            </a:r>
            <a:r>
              <a:rPr lang="ja-JP" altLang="en-US" dirty="0"/>
              <a:t>）「個人データの規制：データモデルとデジタルサービス取引」、バックグラウンドペーパー、政策研究ワーキングペーパー</a:t>
            </a:r>
            <a:r>
              <a:rPr lang="en-US" altLang="ja-JP" dirty="0"/>
              <a:t>9596</a:t>
            </a:r>
          </a:p>
          <a:p>
            <a:pPr marL="0" indent="0">
              <a:buNone/>
            </a:pPr>
            <a:endParaRPr lang="en-US" altLang="ja-JP" dirty="0"/>
          </a:p>
          <a:p>
            <a:r>
              <a:rPr lang="ja-JP" altLang="en-US" dirty="0"/>
              <a:t>デジタル取引の優れた分類法といくつかの実証的研究について：</a:t>
            </a:r>
            <a:endParaRPr lang="en-US" altLang="ja-JP" dirty="0"/>
          </a:p>
          <a:p>
            <a:r>
              <a:rPr lang="en-US" altLang="ja-JP" dirty="0"/>
              <a:t>LópezGonzález, J. and J. Ferencz</a:t>
            </a:r>
            <a:r>
              <a:rPr lang="ja-JP" altLang="en-US" dirty="0"/>
              <a:t>（</a:t>
            </a:r>
            <a:r>
              <a:rPr lang="en-US" altLang="ja-JP" dirty="0"/>
              <a:t>2018</a:t>
            </a:r>
            <a:r>
              <a:rPr lang="ja-JP" altLang="en-US" dirty="0"/>
              <a:t>）、「デジタル貿易と市場の開放性」、</a:t>
            </a:r>
            <a:r>
              <a:rPr lang="en-US" altLang="ja-JP" dirty="0"/>
              <a:t>OECD</a:t>
            </a:r>
            <a:r>
              <a:rPr lang="ja-JP" altLang="en-US" dirty="0"/>
              <a:t>貿易政策文書、</a:t>
            </a:r>
            <a:r>
              <a:rPr lang="en-US" altLang="ja-JP" dirty="0"/>
              <a:t>No. 217</a:t>
            </a:r>
            <a:r>
              <a:rPr lang="ja-JP" altLang="en-US" dirty="0"/>
              <a:t>、</a:t>
            </a:r>
            <a:r>
              <a:rPr lang="en-US" altLang="ja-JP" dirty="0"/>
              <a:t>OECD</a:t>
            </a:r>
            <a:r>
              <a:rPr lang="ja-JP" altLang="en-US" dirty="0"/>
              <a:t>出版、パリ。</a:t>
            </a:r>
            <a:endParaRPr lang="en-US" altLang="ja-JP" dirty="0"/>
          </a:p>
          <a:p>
            <a:pPr marL="0" indent="0">
              <a:buNone/>
            </a:pPr>
            <a:r>
              <a:rPr lang="ja-JP" altLang="en-US" dirty="0"/>
              <a:t>  </a:t>
            </a:r>
            <a:r>
              <a:rPr lang="en-US" altLang="ja-JP" dirty="0">
                <a:solidFill>
                  <a:schemeClr val="accent1">
                    <a:lumMod val="75000"/>
                  </a:schemeClr>
                </a:solidFill>
              </a:rPr>
              <a:t>http://dx.doi.org/10.1787/1bd89c9a-en</a:t>
            </a:r>
            <a:endParaRPr kumimoji="1" lang="ja-JP" altLang="en-US" dirty="0">
              <a:solidFill>
                <a:schemeClr val="accent1">
                  <a:lumMod val="75000"/>
                </a:schemeClr>
              </a:solidFill>
            </a:endParaRPr>
          </a:p>
        </p:txBody>
      </p:sp>
    </p:spTree>
    <p:extLst>
      <p:ext uri="{BB962C8B-B14F-4D97-AF65-F5344CB8AC3E}">
        <p14:creationId xmlns:p14="http://schemas.microsoft.com/office/powerpoint/2010/main" val="4238354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3200" b="1" dirty="0"/>
              <a:t>国の関税表における</a:t>
            </a:r>
            <a:r>
              <a:rPr lang="en-US" altLang="ja-JP" sz="3200" b="1" dirty="0"/>
              <a:t>3</a:t>
            </a:r>
            <a:r>
              <a:rPr lang="ja-JP" altLang="en-US" sz="3200" b="1" dirty="0"/>
              <a:t>つの基本的な関税の種類</a:t>
            </a:r>
            <a:endParaRPr kumimoji="1" lang="ja-JP" altLang="en-US" sz="3200" b="1" dirty="0"/>
          </a:p>
        </p:txBody>
      </p:sp>
      <p:sp>
        <p:nvSpPr>
          <p:cNvPr id="3" name="コンテンツ プレースホルダー 2"/>
          <p:cNvSpPr>
            <a:spLocks noGrp="1"/>
          </p:cNvSpPr>
          <p:nvPr>
            <p:ph idx="1"/>
          </p:nvPr>
        </p:nvSpPr>
        <p:spPr/>
        <p:txBody>
          <a:bodyPr>
            <a:normAutofit/>
          </a:bodyPr>
          <a:lstStyle/>
          <a:p>
            <a:r>
              <a:rPr lang="en-US" altLang="ja-JP" dirty="0"/>
              <a:t>1) </a:t>
            </a:r>
            <a:r>
              <a:rPr lang="ja-JP" altLang="en-US" dirty="0"/>
              <a:t>基本税率（</a:t>
            </a:r>
            <a:r>
              <a:rPr lang="en-US" altLang="ja-JP" dirty="0"/>
              <a:t>WTO</a:t>
            </a:r>
            <a:r>
              <a:rPr lang="ja-JP" altLang="en-US" dirty="0"/>
              <a:t>非加盟国すべてに適用されるレート）</a:t>
            </a:r>
          </a:p>
          <a:p>
            <a:r>
              <a:rPr lang="en-US" altLang="ja-JP" dirty="0"/>
              <a:t>2) </a:t>
            </a:r>
            <a:r>
              <a:rPr lang="ja-JP" altLang="en-US" dirty="0"/>
              <a:t>最恵国待遇</a:t>
            </a:r>
            <a:r>
              <a:rPr lang="en-US" altLang="ja-JP" dirty="0"/>
              <a:t>/WTO</a:t>
            </a:r>
            <a:r>
              <a:rPr lang="ja-JP" altLang="en-US" dirty="0"/>
              <a:t>協定税率</a:t>
            </a:r>
          </a:p>
          <a:p>
            <a:r>
              <a:rPr lang="en-US" altLang="ja-JP" dirty="0"/>
              <a:t>3) </a:t>
            </a:r>
            <a:r>
              <a:rPr lang="ja-JP" altLang="en-US" dirty="0"/>
              <a:t>特恵税率</a:t>
            </a:r>
            <a:r>
              <a:rPr lang="en-US" altLang="ja-JP" dirty="0"/>
              <a:t>(</a:t>
            </a:r>
            <a:r>
              <a:rPr lang="ja-JP" altLang="en-US" dirty="0"/>
              <a:t>低所得国に適用されることが多く、</a:t>
            </a:r>
            <a:r>
              <a:rPr lang="en-US" altLang="ja-JP" dirty="0"/>
              <a:t>GSP</a:t>
            </a:r>
            <a:r>
              <a:rPr lang="ja-JP" altLang="en-US" dirty="0"/>
              <a:t>「一般特恵制度」とも呼ばれます。</a:t>
            </a:r>
            <a:r>
              <a:rPr lang="en-US" altLang="ja-JP" dirty="0"/>
              <a:t>)</a:t>
            </a:r>
          </a:p>
          <a:p>
            <a:pPr lvl="1"/>
            <a:r>
              <a:rPr lang="ja-JP" altLang="en-US" sz="2200" dirty="0"/>
              <a:t>日本では</a:t>
            </a:r>
            <a:r>
              <a:rPr lang="en-US" altLang="ja-JP" sz="2200" dirty="0"/>
              <a:t>127</a:t>
            </a:r>
            <a:r>
              <a:rPr lang="ja-JP" altLang="en-US" sz="2200" dirty="0"/>
              <a:t>カ国が</a:t>
            </a:r>
            <a:r>
              <a:rPr lang="en-US" altLang="ja-JP" sz="2200" dirty="0"/>
              <a:t>GSP</a:t>
            </a:r>
            <a:r>
              <a:rPr lang="ja-JP" altLang="en-US" sz="2200" dirty="0"/>
              <a:t>を適用しています。例：サモア、ルワンダ、カザフスタン、ラオス。アメリカ、中国、ロシア、</a:t>
            </a:r>
            <a:r>
              <a:rPr lang="en-US" altLang="ja-JP" sz="2200" dirty="0"/>
              <a:t>EU</a:t>
            </a:r>
            <a:r>
              <a:rPr lang="ja-JP" altLang="en-US" sz="2200" dirty="0"/>
              <a:t>は含まれていません。</a:t>
            </a:r>
          </a:p>
          <a:p>
            <a:pPr lvl="1"/>
            <a:r>
              <a:rPr lang="ja-JP" altLang="en-US" sz="2200" dirty="0"/>
              <a:t>全リストはこちら</a:t>
            </a:r>
            <a:r>
              <a:rPr lang="en-US" altLang="ja-JP" sz="2200" dirty="0"/>
              <a:t>: https://www.mofa.go.jp/policy/economy/gsp/benef.pdf</a:t>
            </a:r>
          </a:p>
          <a:p>
            <a:r>
              <a:rPr lang="ja-JP" altLang="en-US" dirty="0"/>
              <a:t>第</a:t>
            </a:r>
            <a:r>
              <a:rPr lang="en-US" altLang="ja-JP" dirty="0"/>
              <a:t>4</a:t>
            </a:r>
            <a:r>
              <a:rPr lang="ja-JP" altLang="en-US" dirty="0"/>
              <a:t>の「タイプ」の関税率は、「特恵貿易協定」（日本の</a:t>
            </a:r>
            <a:r>
              <a:rPr lang="en-US" altLang="ja-JP" dirty="0"/>
              <a:t>EPA</a:t>
            </a:r>
            <a:r>
              <a:rPr lang="ja-JP" altLang="en-US" dirty="0"/>
              <a:t>や</a:t>
            </a:r>
            <a:r>
              <a:rPr lang="en-US" altLang="ja-JP" dirty="0"/>
              <a:t>TPP</a:t>
            </a:r>
            <a:r>
              <a:rPr lang="ja-JP" altLang="en-US" dirty="0"/>
              <a:t>などの「</a:t>
            </a:r>
            <a:r>
              <a:rPr lang="en-US" altLang="ja-JP" dirty="0"/>
              <a:t>FTA</a:t>
            </a:r>
            <a:r>
              <a:rPr lang="ja-JP" altLang="en-US" dirty="0"/>
              <a:t>」）を結んでいる相手国のある製品に対して特定の低い税率を適用することです。</a:t>
            </a:r>
            <a:endParaRPr kumimoji="1" lang="ja-JP" altLang="en-US" dirty="0"/>
          </a:p>
        </p:txBody>
      </p:sp>
    </p:spTree>
    <p:extLst>
      <p:ext uri="{BB962C8B-B14F-4D97-AF65-F5344CB8AC3E}">
        <p14:creationId xmlns:p14="http://schemas.microsoft.com/office/powerpoint/2010/main" val="3553636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コンテンツ プレースホルダー 4"/>
          <p:cNvPicPr>
            <a:picLocks noGrp="1" noChangeAspect="1"/>
          </p:cNvPicPr>
          <p:nvPr>
            <p:ph idx="1"/>
          </p:nvPr>
        </p:nvPicPr>
        <p:blipFill>
          <a:blip r:embed="rId2"/>
          <a:stretch>
            <a:fillRect/>
          </a:stretch>
        </p:blipFill>
        <p:spPr>
          <a:xfrm>
            <a:off x="2923230" y="160338"/>
            <a:ext cx="6345539" cy="6697662"/>
          </a:xfrm>
          <a:prstGeom prst="rect">
            <a:avLst/>
          </a:prstGeom>
        </p:spPr>
      </p:pic>
    </p:spTree>
    <p:extLst>
      <p:ext uri="{BB962C8B-B14F-4D97-AF65-F5344CB8AC3E}">
        <p14:creationId xmlns:p14="http://schemas.microsoft.com/office/powerpoint/2010/main" val="2255451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sz="3200" b="1" dirty="0"/>
              <a:t>関税を引き上げるのは簡単でしょうか？</a:t>
            </a:r>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角丸四角形 3"/>
          <p:cNvSpPr/>
          <p:nvPr/>
        </p:nvSpPr>
        <p:spPr>
          <a:xfrm>
            <a:off x="838200" y="1825625"/>
            <a:ext cx="10515599" cy="9144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いいえ。</a:t>
            </a:r>
            <a:r>
              <a:rPr lang="en-US" altLang="ja-JP" b="1" dirty="0"/>
              <a:t>WTO</a:t>
            </a:r>
            <a:r>
              <a:rPr lang="ja-JP" altLang="en-US" b="1" dirty="0"/>
              <a:t>（</a:t>
            </a:r>
            <a:r>
              <a:rPr lang="en-US" altLang="ja-JP" b="1" dirty="0"/>
              <a:t>1995</a:t>
            </a:r>
            <a:r>
              <a:rPr lang="ja-JP" altLang="en-US" b="1" dirty="0"/>
              <a:t>年までは</a:t>
            </a:r>
            <a:r>
              <a:rPr lang="en-US" altLang="ja-JP" b="1" dirty="0"/>
              <a:t>GATT</a:t>
            </a:r>
            <a:r>
              <a:rPr lang="ja-JP" altLang="en-US" b="1" dirty="0"/>
              <a:t>）に加盟しているすべての国は、現在のレベルが何であれ関税を引き上げないことを約束しています。</a:t>
            </a:r>
          </a:p>
        </p:txBody>
      </p:sp>
      <p:sp>
        <p:nvSpPr>
          <p:cNvPr id="5" name="角丸四角形 4"/>
          <p:cNvSpPr/>
          <p:nvPr/>
        </p:nvSpPr>
        <p:spPr>
          <a:xfrm>
            <a:off x="838199" y="2874962"/>
            <a:ext cx="10515599" cy="914400"/>
          </a:xfrm>
          <a:prstGeom prst="roundRect">
            <a:avLst/>
          </a:prstGeom>
          <a:solidFill>
            <a:srgbClr val="92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世界の</a:t>
            </a:r>
            <a:r>
              <a:rPr lang="en-US" altLang="ja-JP" b="1" dirty="0"/>
              <a:t>99</a:t>
            </a:r>
            <a:r>
              <a:rPr lang="ja-JP" altLang="en-US" b="1" dirty="0"/>
              <a:t>％の国や経済が</a:t>
            </a:r>
            <a:r>
              <a:rPr lang="en-US" altLang="ja-JP" b="1" dirty="0"/>
              <a:t>WTO</a:t>
            </a:r>
            <a:r>
              <a:rPr lang="ja-JP" altLang="en-US" b="1" dirty="0"/>
              <a:t>に加盟しています。</a:t>
            </a:r>
            <a:r>
              <a:rPr lang="en-US" altLang="ja-JP" b="1" dirty="0"/>
              <a:t>(</a:t>
            </a:r>
            <a:r>
              <a:rPr lang="ja-JP" altLang="en-US" b="1" dirty="0"/>
              <a:t>例外として、北朝鮮やイランなど。 他にもいくつかあります。</a:t>
            </a:r>
            <a:r>
              <a:rPr lang="en-US" altLang="ja-JP" b="1" dirty="0"/>
              <a:t>)</a:t>
            </a:r>
          </a:p>
        </p:txBody>
      </p:sp>
      <p:sp>
        <p:nvSpPr>
          <p:cNvPr id="6" name="角丸四角形 5"/>
          <p:cNvSpPr/>
          <p:nvPr/>
        </p:nvSpPr>
        <p:spPr>
          <a:xfrm>
            <a:off x="838200" y="3924299"/>
            <a:ext cx="10515598" cy="91440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では、「関税マン」（トランプ前大統領）は、どうやって中国（や他の国）に鉄鋼やその他多くの製品に</a:t>
            </a:r>
            <a:r>
              <a:rPr lang="en-US" altLang="ja-JP" b="1" dirty="0"/>
              <a:t>10</a:t>
            </a:r>
            <a:r>
              <a:rPr lang="ja-JP" altLang="en-US" b="1" dirty="0"/>
              <a:t>％、</a:t>
            </a:r>
            <a:r>
              <a:rPr lang="en-US" altLang="ja-JP" b="1" dirty="0"/>
              <a:t>25</a:t>
            </a:r>
            <a:r>
              <a:rPr lang="ja-JP" altLang="en-US" b="1" dirty="0"/>
              <a:t>％の関税をかけたのでしょうか？</a:t>
            </a:r>
          </a:p>
        </p:txBody>
      </p:sp>
      <p:sp>
        <p:nvSpPr>
          <p:cNvPr id="7" name="角丸四角形 6"/>
          <p:cNvSpPr/>
          <p:nvPr/>
        </p:nvSpPr>
        <p:spPr>
          <a:xfrm>
            <a:off x="838198" y="4973636"/>
            <a:ext cx="10515599" cy="914400"/>
          </a:xfrm>
          <a:prstGeom prst="roundRect">
            <a:avLst/>
          </a:prstGeom>
          <a:solidFill>
            <a:srgbClr val="94B7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トランプ政権（およびはるかに少ないがそれ以前の大統領も）は、いわゆる「</a:t>
            </a:r>
            <a:r>
              <a:rPr lang="en-US" altLang="ja-JP" b="1" dirty="0"/>
              <a:t>TTB</a:t>
            </a:r>
            <a:r>
              <a:rPr lang="ja-JP" altLang="en-US" b="1" dirty="0"/>
              <a:t>」（一時的な貿易障壁</a:t>
            </a:r>
            <a:r>
              <a:rPr lang="en-US" altLang="ja-JP" b="1" dirty="0"/>
              <a:t>Temporary Trade Barriers</a:t>
            </a:r>
            <a:r>
              <a:rPr lang="ja-JP" altLang="en-US" b="1" dirty="0"/>
              <a:t>）を使って関税を引き上げました。</a:t>
            </a:r>
            <a:r>
              <a:rPr lang="en-US" altLang="ja-JP" b="1" dirty="0"/>
              <a:t>(</a:t>
            </a:r>
            <a:r>
              <a:rPr lang="ja-JP" altLang="en-US" b="1" dirty="0"/>
              <a:t>注：バイデン大統領はまだそのほとんど撤廃していません）。</a:t>
            </a:r>
          </a:p>
        </p:txBody>
      </p:sp>
    </p:spTree>
    <p:extLst>
      <p:ext uri="{BB962C8B-B14F-4D97-AF65-F5344CB8AC3E}">
        <p14:creationId xmlns:p14="http://schemas.microsoft.com/office/powerpoint/2010/main" val="296902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sz="3600" b="1" dirty="0"/>
              <a:t>一時的な貿易障壁の種類（</a:t>
            </a:r>
            <a:r>
              <a:rPr kumimoji="1" lang="en-US" altLang="ja-JP" sz="3600" b="1" dirty="0"/>
              <a:t>TTB</a:t>
            </a:r>
            <a:r>
              <a:rPr kumimoji="1" lang="ja-JP" altLang="en-US" sz="3600" b="1" dirty="0"/>
              <a:t>ｓ）</a:t>
            </a:r>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角丸四角形 3"/>
          <p:cNvSpPr/>
          <p:nvPr/>
        </p:nvSpPr>
        <p:spPr>
          <a:xfrm>
            <a:off x="838201" y="1825625"/>
            <a:ext cx="10515599" cy="9144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アンチ・ダンピング関税。企業が国内市場よりも海外市場で低価格で製品（商品）を販売する場合、それは「ダンピング」と見なすことができ、輸入国はその製品にアンチダンピング関税（輸入関税）を課すことができます</a:t>
            </a:r>
            <a:r>
              <a:rPr lang="ja-JP" altLang="en-US" dirty="0"/>
              <a:t>。 </a:t>
            </a:r>
            <a:endParaRPr kumimoji="1" lang="ja-JP" altLang="en-US" dirty="0"/>
          </a:p>
        </p:txBody>
      </p:sp>
      <p:sp>
        <p:nvSpPr>
          <p:cNvPr id="5" name="角丸四角形 4"/>
          <p:cNvSpPr/>
          <p:nvPr/>
        </p:nvSpPr>
        <p:spPr>
          <a:xfrm>
            <a:off x="838199" y="2874962"/>
            <a:ext cx="10515601" cy="914400"/>
          </a:xfrm>
          <a:prstGeom prst="roundRect">
            <a:avLst/>
          </a:prstGeom>
          <a:solidFill>
            <a:srgbClr val="92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他にも</a:t>
            </a:r>
            <a:r>
              <a:rPr lang="en-US" altLang="ja-JP" b="1" dirty="0"/>
              <a:t>TTB</a:t>
            </a:r>
            <a:r>
              <a:rPr lang="ja-JP" altLang="en-US" b="1" dirty="0"/>
              <a:t>には、相殺関税（</a:t>
            </a:r>
            <a:r>
              <a:rPr lang="en-US" altLang="ja-JP" b="1" dirty="0"/>
              <a:t>CVD</a:t>
            </a:r>
            <a:r>
              <a:rPr lang="ja-JP" altLang="en-US" b="1" dirty="0"/>
              <a:t>）、「セーフガード措置」（アメリカでは、</a:t>
            </a:r>
            <a:r>
              <a:rPr lang="en-US" altLang="ja-JP" b="1" dirty="0"/>
              <a:t>201</a:t>
            </a:r>
            <a:r>
              <a:rPr lang="ja-JP" altLang="en-US" b="1" dirty="0"/>
              <a:t>条、</a:t>
            </a:r>
            <a:r>
              <a:rPr lang="en-US" altLang="ja-JP" b="1" dirty="0"/>
              <a:t>232</a:t>
            </a:r>
            <a:r>
              <a:rPr lang="ja-JP" altLang="en-US" b="1" dirty="0"/>
              <a:t>条などの名称で呼ばれている）があります。トランプはこれらすべてとそれ以外も使いました。</a:t>
            </a:r>
          </a:p>
        </p:txBody>
      </p:sp>
      <p:sp>
        <p:nvSpPr>
          <p:cNvPr id="6" name="角丸四角形 5"/>
          <p:cNvSpPr/>
          <p:nvPr/>
        </p:nvSpPr>
        <p:spPr>
          <a:xfrm>
            <a:off x="838199" y="3924299"/>
            <a:ext cx="10515601" cy="91440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a:t>CVDs</a:t>
            </a:r>
            <a:r>
              <a:rPr lang="ja-JP" altLang="en-US" b="1" dirty="0"/>
              <a:t>：これらは、その輸出を助成していることが判明した国の輸出に課せられる義務です。 （例：中国のソーラーパネルの輸出に対する米国の</a:t>
            </a:r>
            <a:r>
              <a:rPr lang="en-US" altLang="ja-JP" b="1" dirty="0"/>
              <a:t>CVD</a:t>
            </a:r>
            <a:r>
              <a:rPr lang="ja-JP" altLang="en-US" b="1" dirty="0"/>
              <a:t>）</a:t>
            </a:r>
            <a:endParaRPr kumimoji="1" lang="ja-JP" altLang="en-US" b="1" dirty="0"/>
          </a:p>
        </p:txBody>
      </p:sp>
      <p:sp>
        <p:nvSpPr>
          <p:cNvPr id="7" name="角丸四角形 6"/>
          <p:cNvSpPr/>
          <p:nvPr/>
        </p:nvSpPr>
        <p:spPr>
          <a:xfrm>
            <a:off x="838199" y="4973636"/>
            <a:ext cx="10515600" cy="914400"/>
          </a:xfrm>
          <a:prstGeom prst="roundRect">
            <a:avLst/>
          </a:prstGeom>
          <a:solidFill>
            <a:srgbClr val="94B7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従来の関税は、</a:t>
            </a:r>
            <a:r>
              <a:rPr lang="en-US" altLang="ja-JP" b="1" dirty="0"/>
              <a:t>TTBS</a:t>
            </a:r>
            <a:r>
              <a:rPr lang="ja-JP" altLang="en-US" b="1" dirty="0"/>
              <a:t>と同様、物品に対する税金です。モノです。商品です。サービス貿易ではありません。では、これらの関税は</a:t>
            </a:r>
            <a:r>
              <a:rPr lang="en-US" altLang="ja-JP" b="1" dirty="0"/>
              <a:t>Aveva</a:t>
            </a:r>
            <a:r>
              <a:rPr lang="ja-JP" altLang="en-US" b="1" dirty="0"/>
              <a:t>のような企業に影響を与えることができるのでしょうか？</a:t>
            </a:r>
          </a:p>
        </p:txBody>
      </p:sp>
    </p:spTree>
    <p:extLst>
      <p:ext uri="{BB962C8B-B14F-4D97-AF65-F5344CB8AC3E}">
        <p14:creationId xmlns:p14="http://schemas.microsoft.com/office/powerpoint/2010/main" val="2028348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850232"/>
            <a:ext cx="10515600" cy="1214876"/>
          </a:xfrm>
        </p:spPr>
        <p:txBody>
          <a:bodyPr>
            <a:normAutofit/>
          </a:bodyPr>
          <a:lstStyle/>
          <a:p>
            <a:pPr algn="ctr"/>
            <a:r>
              <a:rPr lang="ja-JP" altLang="en-US" sz="2800" b="1" dirty="0"/>
              <a:t>関税、アンチダンピング関税は生産</a:t>
            </a:r>
            <a:r>
              <a:rPr lang="en-US" altLang="ja-JP" sz="2800" b="1" dirty="0"/>
              <a:t>/</a:t>
            </a:r>
            <a:r>
              <a:rPr lang="ja-JP" altLang="en-US" sz="2800" b="1" dirty="0"/>
              <a:t>投資の意思決定に</a:t>
            </a:r>
            <a:br>
              <a:rPr lang="en-US" altLang="ja-JP" sz="2800" b="1" dirty="0"/>
            </a:br>
            <a:r>
              <a:rPr lang="ja-JP" altLang="en-US" sz="2800" b="1" dirty="0"/>
              <a:t>影響を与える可能性があります</a:t>
            </a:r>
            <a:endParaRPr kumimoji="1" lang="ja-JP" altLang="en-US" sz="2800" b="1" dirty="0"/>
          </a:p>
        </p:txBody>
      </p:sp>
      <p:sp>
        <p:nvSpPr>
          <p:cNvPr id="3" name="コンテンツ プレースホルダー 2"/>
          <p:cNvSpPr>
            <a:spLocks noGrp="1"/>
          </p:cNvSpPr>
          <p:nvPr>
            <p:ph idx="1"/>
          </p:nvPr>
        </p:nvSpPr>
        <p:spPr>
          <a:xfrm>
            <a:off x="838199" y="2427851"/>
            <a:ext cx="10515600" cy="3754605"/>
          </a:xfrm>
        </p:spPr>
        <p:txBody>
          <a:bodyPr/>
          <a:lstStyle/>
          <a:p>
            <a:pPr marL="0" indent="0">
              <a:buNone/>
            </a:pPr>
            <a:endParaRPr kumimoji="1" lang="ja-JP" altLang="en-US" dirty="0"/>
          </a:p>
        </p:txBody>
      </p:sp>
      <p:sp>
        <p:nvSpPr>
          <p:cNvPr id="4" name="角丸四角形 3"/>
          <p:cNvSpPr/>
          <p:nvPr/>
        </p:nvSpPr>
        <p:spPr>
          <a:xfrm>
            <a:off x="838198" y="2427851"/>
            <a:ext cx="10515599" cy="9144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たとえば、トランプによる鉄鋼に対する関税は、メキシコでの日本の鉄鋼会社による投資計画を遅らせています。</a:t>
            </a:r>
            <a:endParaRPr kumimoji="1" lang="ja-JP" altLang="en-US" b="1" dirty="0"/>
          </a:p>
        </p:txBody>
      </p:sp>
      <p:sp>
        <p:nvSpPr>
          <p:cNvPr id="5" name="角丸四角形 4"/>
          <p:cNvSpPr/>
          <p:nvPr/>
        </p:nvSpPr>
        <p:spPr>
          <a:xfrm>
            <a:off x="838197" y="3390753"/>
            <a:ext cx="10515599" cy="914400"/>
          </a:xfrm>
          <a:prstGeom prst="roundRect">
            <a:avLst/>
          </a:prstGeom>
          <a:solidFill>
            <a:srgbClr val="5CD4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a:t>“</a:t>
            </a:r>
            <a:r>
              <a:rPr lang="ja-JP" altLang="en-US" b="1" dirty="0"/>
              <a:t>タリフジャンピング効果</a:t>
            </a:r>
            <a:r>
              <a:rPr lang="en-US" altLang="ja-JP" b="1" dirty="0"/>
              <a:t>”</a:t>
            </a:r>
            <a:r>
              <a:rPr lang="ja-JP" altLang="en-US" b="1" dirty="0"/>
              <a:t>。高い関税を避けるために、企業が関税を課している国に工場を作ることがあります。</a:t>
            </a:r>
          </a:p>
        </p:txBody>
      </p:sp>
      <p:sp>
        <p:nvSpPr>
          <p:cNvPr id="6" name="角丸四角形 5"/>
          <p:cNvSpPr/>
          <p:nvPr/>
        </p:nvSpPr>
        <p:spPr>
          <a:xfrm>
            <a:off x="838197" y="4353655"/>
            <a:ext cx="10515599" cy="91440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例えば、ソニーがスコットランドに半導体工場を建設したのは、</a:t>
            </a:r>
            <a:r>
              <a:rPr lang="en-US" altLang="ja-JP" b="1" dirty="0"/>
              <a:t>EU</a:t>
            </a:r>
            <a:r>
              <a:rPr lang="ja-JP" altLang="en-US" b="1" dirty="0"/>
              <a:t>が日本の</a:t>
            </a:r>
            <a:r>
              <a:rPr lang="en-US" altLang="ja-JP" b="1" dirty="0"/>
              <a:t>EU</a:t>
            </a:r>
            <a:r>
              <a:rPr lang="ja-JP" altLang="en-US" b="1" dirty="0"/>
              <a:t>向け輸出品に課していた関税を回避するためです。ソニーが</a:t>
            </a:r>
            <a:r>
              <a:rPr lang="en-US" altLang="ja-JP" b="1" dirty="0"/>
              <a:t>EU</a:t>
            </a:r>
            <a:r>
              <a:rPr lang="ja-JP" altLang="en-US" b="1" dirty="0"/>
              <a:t>でチップを製造し、</a:t>
            </a:r>
            <a:r>
              <a:rPr lang="en-US" altLang="ja-JP" b="1" dirty="0"/>
              <a:t>EU</a:t>
            </a:r>
            <a:r>
              <a:rPr lang="ja-JP" altLang="en-US" b="1" dirty="0"/>
              <a:t>に販売する場合、関税はかかりません。 </a:t>
            </a:r>
          </a:p>
        </p:txBody>
      </p:sp>
      <p:sp>
        <p:nvSpPr>
          <p:cNvPr id="7" name="角丸四角形 6"/>
          <p:cNvSpPr/>
          <p:nvPr/>
        </p:nvSpPr>
        <p:spPr>
          <a:xfrm>
            <a:off x="838197" y="5306386"/>
            <a:ext cx="10515599" cy="914400"/>
          </a:xfrm>
          <a:prstGeom prst="roundRect">
            <a:avLst/>
          </a:prstGeom>
          <a:solidFill>
            <a:srgbClr val="94B7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995986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2800" b="1" dirty="0"/>
              <a:t>その他の貿易障壁（</a:t>
            </a:r>
            <a:r>
              <a:rPr lang="en-US" altLang="ja-JP" sz="2800" b="1" dirty="0"/>
              <a:t>NTBs</a:t>
            </a:r>
            <a:r>
              <a:rPr lang="ja-JP" altLang="en-US" sz="2800" b="1" dirty="0"/>
              <a:t>）についてはどうでしょうか？</a:t>
            </a:r>
            <a:endParaRPr kumimoji="1" lang="ja-JP" altLang="en-US" sz="2800" b="1" dirty="0"/>
          </a:p>
        </p:txBody>
      </p:sp>
      <p:sp>
        <p:nvSpPr>
          <p:cNvPr id="3" name="コンテンツ プレースホルダー 2"/>
          <p:cNvSpPr>
            <a:spLocks noGrp="1"/>
          </p:cNvSpPr>
          <p:nvPr>
            <p:ph idx="1"/>
          </p:nvPr>
        </p:nvSpPr>
        <p:spPr/>
        <p:txBody>
          <a:bodyPr/>
          <a:lstStyle/>
          <a:p>
            <a:pPr marL="0" indent="0">
              <a:buNone/>
            </a:pPr>
            <a:endParaRPr kumimoji="1" lang="ja-JP" altLang="en-US" dirty="0"/>
          </a:p>
        </p:txBody>
      </p:sp>
      <p:sp>
        <p:nvSpPr>
          <p:cNvPr id="4" name="角丸四角形 3"/>
          <p:cNvSpPr/>
          <p:nvPr/>
        </p:nvSpPr>
        <p:spPr>
          <a:xfrm>
            <a:off x="838200" y="1825626"/>
            <a:ext cx="10515600" cy="136675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貿易の障壁は、貿易（輸入）税以外にも数多く存在します。これらは非貿易障壁</a:t>
            </a:r>
            <a:r>
              <a:rPr lang="en-US" altLang="ja-JP" b="1" dirty="0"/>
              <a:t>(NTBs)</a:t>
            </a:r>
            <a:r>
              <a:rPr lang="ja-JP" altLang="en-US" b="1" dirty="0"/>
              <a:t>と呼ばれています。</a:t>
            </a:r>
          </a:p>
        </p:txBody>
      </p:sp>
      <p:sp>
        <p:nvSpPr>
          <p:cNvPr id="5" name="角丸四角形 4"/>
          <p:cNvSpPr/>
          <p:nvPr/>
        </p:nvSpPr>
        <p:spPr>
          <a:xfrm>
            <a:off x="838200" y="3416968"/>
            <a:ext cx="10515600" cy="1379621"/>
          </a:xfrm>
          <a:prstGeom prst="roundRect">
            <a:avLst/>
          </a:prstGeom>
          <a:solidFill>
            <a:srgbClr val="5CD4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これらのいくつかは、妥当な健康上の懸念のためのものです。 （例：安全性のための食品検査。）他には、 「偽造保護」、例えば</a:t>
            </a:r>
            <a:r>
              <a:rPr lang="en-US" altLang="ja-JP" b="1" dirty="0"/>
              <a:t>EU</a:t>
            </a:r>
            <a:r>
              <a:rPr lang="ja-JP" altLang="en-US" b="1" dirty="0"/>
              <a:t>がホルモン剤を使った牛肉は禁止しているが、豚肉は禁止していない等、があげられます。</a:t>
            </a:r>
            <a:endParaRPr kumimoji="1" lang="ja-JP" altLang="en-US" b="1" dirty="0"/>
          </a:p>
        </p:txBody>
      </p:sp>
      <p:sp>
        <p:nvSpPr>
          <p:cNvPr id="6" name="角丸四角形 5"/>
          <p:cNvSpPr/>
          <p:nvPr/>
        </p:nvSpPr>
        <p:spPr>
          <a:xfrm>
            <a:off x="838200" y="5054013"/>
            <a:ext cx="10515600" cy="1122950"/>
          </a:xfrm>
          <a:prstGeom prst="roundRect">
            <a:avLst/>
          </a:prstGeom>
          <a:solidFill>
            <a:srgbClr val="94B7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t>これらは、その国でビジネスを行うためのコストを引き上げることにもなります。</a:t>
            </a:r>
          </a:p>
        </p:txBody>
      </p:sp>
    </p:spTree>
    <p:extLst>
      <p:ext uri="{BB962C8B-B14F-4D97-AF65-F5344CB8AC3E}">
        <p14:creationId xmlns:p14="http://schemas.microsoft.com/office/powerpoint/2010/main" val="131203610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859</TotalTime>
  <Words>5826</Words>
  <Application>Microsoft Office PowerPoint</Application>
  <PresentationFormat>Widescreen</PresentationFormat>
  <Paragraphs>143</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游ゴシック</vt:lpstr>
      <vt:lpstr>游ゴシック Light</vt:lpstr>
      <vt:lpstr>Arial</vt:lpstr>
      <vt:lpstr>Office テーマ</vt:lpstr>
      <vt:lpstr>そもそも「関税」って何？ ボーナス情報：サービス貿易とデジタル貿易</vt:lpstr>
      <vt:lpstr>このプレゼンテーションでは、以下のような質問を投げかけ、 それに答えていきます。</vt:lpstr>
      <vt:lpstr>関税とは何ですか？</vt:lpstr>
      <vt:lpstr>国の関税表における3つの基本的な関税の種類</vt:lpstr>
      <vt:lpstr>PowerPoint Presentation</vt:lpstr>
      <vt:lpstr>関税を引き上げるのは簡単でしょうか？</vt:lpstr>
      <vt:lpstr>一時的な貿易障壁の種類（TTBｓ）</vt:lpstr>
      <vt:lpstr>関税、アンチダンピング関税は生産/投資の意思決定に 影響を与える可能性があります</vt:lpstr>
      <vt:lpstr>その他の貿易障壁（NTBs）についてはどうでしょうか？</vt:lpstr>
      <vt:lpstr>サービス貿易と物品貿易</vt:lpstr>
      <vt:lpstr>サービス貿易</vt:lpstr>
      <vt:lpstr>サービス貿易（例）</vt:lpstr>
      <vt:lpstr>サービス貿易の障壁</vt:lpstr>
      <vt:lpstr>では、いわゆるデジタル貿易はどうでしょうか？</vt:lpstr>
      <vt:lpstr>デジタル貿易とは？（1/2）</vt:lpstr>
      <vt:lpstr>デジタル貿易とは？（2/2）</vt:lpstr>
      <vt:lpstr>デジタル貿易（代替定義）とは？</vt:lpstr>
      <vt:lpstr>これら3種類のデジタル貿易には多くの障壁があります</vt:lpstr>
      <vt:lpstr>PowerPoint Presentation</vt:lpstr>
      <vt:lpstr>最も制限の多い経済圏（ECIPEによる）  </vt:lpstr>
      <vt:lpstr>PowerPoint Presentation</vt:lpstr>
      <vt:lpstr>デジタル貿易の制限の具体例</vt:lpstr>
      <vt:lpstr>デジタル貿易制限のその他の例は？</vt:lpstr>
      <vt:lpstr>WTO（とCP-TPPなど）は、これらすべてに対して 何ができるのでしょうか？</vt:lpstr>
      <vt:lpstr>GATT/WTOとの関係</vt:lpstr>
      <vt:lpstr>自由貿易協定の中で...</vt:lpstr>
      <vt:lpstr>中国主導のRCEP（2022年開始）の中で...</vt:lpstr>
      <vt:lpstr>PowerPoint Presentation</vt:lpstr>
      <vt:lpstr>PowerPoint Presentation</vt:lpstr>
      <vt:lpstr>参考文献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そもそも「関税」って何？ ボーナス情報：サービス貿易とデジタル貿易</dc:title>
  <dc:creator>hamamoto-yoko-km@ynu.ac.jp</dc:creator>
  <cp:lastModifiedBy>parsons-craig-gj@ynu.ac.jp</cp:lastModifiedBy>
  <cp:revision>69</cp:revision>
  <dcterms:created xsi:type="dcterms:W3CDTF">2022-03-31T04:13:50Z</dcterms:created>
  <dcterms:modified xsi:type="dcterms:W3CDTF">2023-04-17T23:48:19Z</dcterms:modified>
</cp:coreProperties>
</file>