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03" r:id="rId3"/>
    <p:sldId id="304" r:id="rId4"/>
    <p:sldId id="329" r:id="rId5"/>
    <p:sldId id="330" r:id="rId6"/>
    <p:sldId id="305" r:id="rId7"/>
    <p:sldId id="306" r:id="rId8"/>
    <p:sldId id="307" r:id="rId9"/>
    <p:sldId id="308" r:id="rId10"/>
    <p:sldId id="309" r:id="rId11"/>
    <p:sldId id="310" r:id="rId12"/>
    <p:sldId id="311" r:id="rId13"/>
    <p:sldId id="312" r:id="rId14"/>
    <p:sldId id="313" r:id="rId15"/>
    <p:sldId id="314" r:id="rId16"/>
    <p:sldId id="323" r:id="rId17"/>
    <p:sldId id="316" r:id="rId18"/>
    <p:sldId id="317" r:id="rId19"/>
    <p:sldId id="279" r:id="rId20"/>
    <p:sldId id="278" r:id="rId21"/>
    <p:sldId id="261" r:id="rId22"/>
    <p:sldId id="318" r:id="rId23"/>
    <p:sldId id="319" r:id="rId24"/>
    <p:sldId id="322" r:id="rId25"/>
    <p:sldId id="324" r:id="rId26"/>
    <p:sldId id="325" r:id="rId27"/>
    <p:sldId id="326" r:id="rId28"/>
    <p:sldId id="273" r:id="rId29"/>
    <p:sldId id="327" r:id="rId30"/>
    <p:sldId id="26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95226" autoAdjust="0"/>
  </p:normalViewPr>
  <p:slideViewPr>
    <p:cSldViewPr snapToGrid="0">
      <p:cViewPr>
        <p:scale>
          <a:sx n="90" d="100"/>
          <a:sy n="90" d="100"/>
        </p:scale>
        <p:origin x="360" y="-91"/>
      </p:cViewPr>
      <p:guideLst/>
    </p:cSldViewPr>
  </p:slideViewPr>
  <p:outlineViewPr>
    <p:cViewPr>
      <p:scale>
        <a:sx n="33" d="100"/>
        <a:sy n="33" d="100"/>
      </p:scale>
      <p:origin x="0" y="-60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What is a Tariff?  Are there different types of tariffs?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What is the WTO?  How easy is it for countries to raise tariffs, or other barriers to trade on products?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What about service exports? Are there tariffs on those?</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What is “digital trade” and what are some of the barriers to it?</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e.g. US air carriers cannot run domestic flights in Japan. For example, American airlines is not allowed to have flights between Naha and Tokyo. </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e.g. Many professional services have bans. Foreign licensed doctors cannot practice in the US, unless they have a US license.</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Like NTBs in Goods trade, some of these bans or restrictions are reasonable. Others are pure domestic protectionism.</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endParaRPr lang="en-US" dirty="0"/>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Q1: What is digital trade, exactly? </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Q2: Are there barriers to these products and services as in the case of NTBs in goods?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Q3: Do the rules of international institutions (WTO) and international agreements (like RCEP and CP-TPP11) apply to this kind of international trade?</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3">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3">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3">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One narrow definition of Digital Trade is the international sale of digital goods. For example, if you live in Japan and buy a CD (digital download) from a US or EU company, that is an example of digital trade. If you live in Australia, and buy a copy of some specialized accounting software from a company in Japan, this is also considered digital trade. Buying e-books from a foreign country is also a good example.</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The much broader definition, used by many including the OECD Both use the broad definition of digital (international) trade which encompasses both trade in digital goods (purchasing digital music) and “digitally enabled trade” (buying a hardcover book through Amazon which is shipped internationally). </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2">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2">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r>
            <a:rPr lang="en-US" dirty="0"/>
            <a:t>Some estimates say that digital trade account for 25% of all world trade (https://www.gtipa.org/digital-trade). Other put that figure at a much higher 60%! https://trade.ec.europa.eu/doclib/docs/2021/february/tradoc_159433.pdf</a:t>
          </a:r>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AF8D4ED8-B33E-4357-98FD-862594BE3EB9}">
      <dgm:prSet/>
      <dgm:spPr/>
      <dgm:t>
        <a:bodyPr/>
        <a:lstStyle/>
        <a:p>
          <a:r>
            <a:rPr lang="en-US" dirty="0"/>
            <a:t>“Digital trade involves digitally enabled or digitally ordered cross-border transactions in goods and services which can be digitally or physically delivered” (Lopez-Gonzalez and Jouanjean, 2017[1]). </a:t>
          </a:r>
        </a:p>
      </dgm:t>
    </dgm:pt>
    <dgm:pt modelId="{F0DEC2C2-E9A3-4A0D-970B-4CBAC37BA73C}" type="parTrans" cxnId="{D8275F20-BDC8-44CA-BA4D-80B45C96D2D7}">
      <dgm:prSet/>
      <dgm:spPr/>
      <dgm:t>
        <a:bodyPr/>
        <a:lstStyle/>
        <a:p>
          <a:endParaRPr lang="en-US"/>
        </a:p>
      </dgm:t>
    </dgm:pt>
    <dgm:pt modelId="{170C5A17-C3A4-415C-8BBC-AA5366B3C0F1}" type="sibTrans" cxnId="{D8275F20-BDC8-44CA-BA4D-80B45C96D2D7}">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0860B94C-4F23-4797-BC1D-F775296932BD}" type="pres">
      <dgm:prSet presAssocID="{AF8D4ED8-B33E-4357-98FD-862594BE3EB9}" presName="parentText" presStyleLbl="node1" presStyleIdx="0" presStyleCnt="2">
        <dgm:presLayoutVars>
          <dgm:chMax val="0"/>
          <dgm:bulletEnabled val="1"/>
        </dgm:presLayoutVars>
      </dgm:prSet>
      <dgm:spPr/>
    </dgm:pt>
    <dgm:pt modelId="{BC8DE68D-2361-4AD0-BA40-C0389A407597}" type="pres">
      <dgm:prSet presAssocID="{170C5A17-C3A4-415C-8BBC-AA5366B3C0F1}" presName="spacer" presStyleCnt="0"/>
      <dgm:spPr/>
    </dgm:pt>
    <dgm:pt modelId="{29934388-A340-4AE8-ADAB-20DC9DC0EA0B}" type="pres">
      <dgm:prSet presAssocID="{095EFCAE-6687-4EAF-A639-BA29964A202B}" presName="parentText" presStyleLbl="node1" presStyleIdx="1" presStyleCnt="2" custLinFactNeighborX="-5339" custLinFactNeighborY="-741">
        <dgm:presLayoutVars>
          <dgm:chMax val="0"/>
          <dgm:bulletEnabled val="1"/>
        </dgm:presLayoutVars>
      </dgm:prSet>
      <dgm:spPr/>
    </dgm:pt>
  </dgm:ptLst>
  <dgm:cxnLst>
    <dgm:cxn modelId="{D8275F20-BDC8-44CA-BA4D-80B45C96D2D7}" srcId="{2BF9AA74-E939-46C6-9787-02324711219B}" destId="{AF8D4ED8-B33E-4357-98FD-862594BE3EB9}" srcOrd="0" destOrd="0" parTransId="{F0DEC2C2-E9A3-4A0D-970B-4CBAC37BA73C}" sibTransId="{170C5A17-C3A4-415C-8BBC-AA5366B3C0F1}"/>
    <dgm:cxn modelId="{970CC234-5BF4-4C94-9123-7B6E5C335C91}" type="presOf" srcId="{AF8D4ED8-B33E-4357-98FD-862594BE3EB9}" destId="{0860B94C-4F23-4797-BC1D-F775296932BD}"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F7A3C9FD-ABC4-4592-A9AF-AD300DEA82FD}" srcId="{2BF9AA74-E939-46C6-9787-02324711219B}" destId="{095EFCAE-6687-4EAF-A639-BA29964A202B}" srcOrd="1" destOrd="0" parTransId="{71F96340-82D3-4B1B-AABF-29876B4207D2}" sibTransId="{447A47FC-16CD-4D10-B011-5A71779A9963}"/>
    <dgm:cxn modelId="{5AC27F44-AFA7-44D0-BAB0-2EBCDD57AA7A}" type="presParOf" srcId="{9234CAA1-9B30-4F8D-BB0F-425BA62F0CE0}" destId="{0860B94C-4F23-4797-BC1D-F775296932BD}" srcOrd="0" destOrd="0" presId="urn:microsoft.com/office/officeart/2005/8/layout/vList2"/>
    <dgm:cxn modelId="{CE64B084-7289-4BDD-A3B4-6B7C51B8D05C}" type="presParOf" srcId="{9234CAA1-9B30-4F8D-BB0F-425BA62F0CE0}" destId="{BC8DE68D-2361-4AD0-BA40-C0389A407597}" srcOrd="1" destOrd="0" presId="urn:microsoft.com/office/officeart/2005/8/layout/vList2"/>
    <dgm:cxn modelId="{35BAA338-054B-4320-B890-1F07B8B86AD1}" type="presParOf" srcId="{9234CAA1-9B30-4F8D-BB0F-425BA62F0CE0}" destId="{29934388-A340-4AE8-ADAB-20DC9DC0EA0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endParaRPr lang="en-US" dirty="0"/>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“Digital trade has </a:t>
          </a:r>
          <a:r>
            <a:rPr lang="en-US" b="1" dirty="0">
              <a:solidFill>
                <a:srgbClr val="FFFF00"/>
              </a:solidFill>
            </a:rPr>
            <a:t>three</a:t>
          </a:r>
          <a:r>
            <a:rPr lang="en-US" dirty="0"/>
            <a:t> components: </a:t>
          </a:r>
          <a:r>
            <a:rPr lang="en-US" dirty="0">
              <a:solidFill>
                <a:srgbClr val="FFFF00"/>
              </a:solidFill>
            </a:rPr>
            <a:t>trade in ICT products</a:t>
          </a:r>
          <a:r>
            <a:rPr lang="en-US" dirty="0"/>
            <a:t>, </a:t>
          </a:r>
          <a:r>
            <a:rPr lang="en-US" dirty="0">
              <a:solidFill>
                <a:srgbClr val="FFC000"/>
              </a:solidFill>
            </a:rPr>
            <a:t>international e-commerce</a:t>
          </a:r>
          <a:r>
            <a:rPr lang="en-US" dirty="0"/>
            <a:t>, and </a:t>
          </a:r>
          <a:r>
            <a:rPr lang="en-US" dirty="0">
              <a:solidFill>
                <a:srgbClr val="C00000"/>
              </a:solidFill>
            </a:rPr>
            <a:t>cross-border data transfer</a:t>
          </a:r>
          <a:r>
            <a:rPr lang="en-US" dirty="0"/>
            <a:t>…” </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“…Digital trade reduces transaction costs, facilitates participation in global value chains, and improves market access and reach…” https://english.bdi.eu/article/news/digital-trade-opportunities-and-risks/</a:t>
          </a:r>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endParaRPr lang="en-US" dirty="0"/>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Such</a:t>
          </a:r>
          <a:r>
            <a:rPr lang="en-US" baseline="0" dirty="0"/>
            <a:t> countries have very high barriers to digital trade (China, Russia, Turkey)</a:t>
          </a:r>
          <a:endParaRPr lang="en-US" dirty="0"/>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Other</a:t>
          </a:r>
          <a:r>
            <a:rPr lang="en-US" baseline="0" dirty="0"/>
            <a:t> countries are quite open to digital trade (Singapore, New Zealand)</a:t>
          </a:r>
          <a:endParaRPr lang="en-US" dirty="0"/>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476C4B6-7BD7-40FC-A7FF-5B950FA15C1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5740E24-A9E5-4391-8A0A-9E121B162B0F}">
      <dgm:prSet/>
      <dgm:spPr/>
      <dgm:t>
        <a:bodyPr/>
        <a:lstStyle/>
        <a:p>
          <a:r>
            <a:rPr lang="en-US" dirty="0"/>
            <a:t>OECD measure has the following (5) sub-indices:</a:t>
          </a:r>
        </a:p>
      </dgm:t>
    </dgm:pt>
    <dgm:pt modelId="{63562551-FEE3-4FCF-A490-9C01F21B64FA}" type="parTrans" cxnId="{973EAB9F-5F22-4973-9A96-FAF01DD626B8}">
      <dgm:prSet/>
      <dgm:spPr/>
      <dgm:t>
        <a:bodyPr/>
        <a:lstStyle/>
        <a:p>
          <a:endParaRPr lang="en-US"/>
        </a:p>
      </dgm:t>
    </dgm:pt>
    <dgm:pt modelId="{0F673B4D-FA12-4918-8524-09B4289FC629}" type="sibTrans" cxnId="{973EAB9F-5F22-4973-9A96-FAF01DD626B8}">
      <dgm:prSet/>
      <dgm:spPr/>
      <dgm:t>
        <a:bodyPr/>
        <a:lstStyle/>
        <a:p>
          <a:endParaRPr lang="en-US"/>
        </a:p>
      </dgm:t>
    </dgm:pt>
    <dgm:pt modelId="{380D1874-3AA8-4567-9CF6-B24BA22DC51D}">
      <dgm:prSet/>
      <dgm:spPr/>
      <dgm:t>
        <a:bodyPr/>
        <a:lstStyle/>
        <a:p>
          <a:r>
            <a:rPr lang="en-US" dirty="0"/>
            <a:t>1) Infrastructure and connectivity (contains 13 measures half of which pertain to “cross-border data flow restrictions”)</a:t>
          </a:r>
        </a:p>
      </dgm:t>
    </dgm:pt>
    <dgm:pt modelId="{43064EAB-E13C-4E95-ACF0-15C6F514E3DE}" type="parTrans" cxnId="{001E2164-74D6-4C7D-8812-9265B00F3B47}">
      <dgm:prSet/>
      <dgm:spPr/>
      <dgm:t>
        <a:bodyPr/>
        <a:lstStyle/>
        <a:p>
          <a:endParaRPr lang="en-US"/>
        </a:p>
      </dgm:t>
    </dgm:pt>
    <dgm:pt modelId="{4C9CB4B9-E56F-4C69-B666-FB4CCB377245}" type="sibTrans" cxnId="{001E2164-74D6-4C7D-8812-9265B00F3B47}">
      <dgm:prSet/>
      <dgm:spPr/>
      <dgm:t>
        <a:bodyPr/>
        <a:lstStyle/>
        <a:p>
          <a:endParaRPr lang="en-US"/>
        </a:p>
      </dgm:t>
    </dgm:pt>
    <dgm:pt modelId="{795D7C84-7616-484F-963E-9B6C8B947023}">
      <dgm:prSet/>
      <dgm:spPr/>
      <dgm:t>
        <a:bodyPr/>
        <a:lstStyle/>
        <a:p>
          <a:r>
            <a:rPr lang="en-US" dirty="0"/>
            <a:t>2) Electronic transactions (contains 7 measures)</a:t>
          </a:r>
        </a:p>
      </dgm:t>
    </dgm:pt>
    <dgm:pt modelId="{FE3B3471-7CD7-4021-96D8-1BA36559C87C}" type="parTrans" cxnId="{1D55D155-451A-41D5-9CE6-38D279A2E20F}">
      <dgm:prSet/>
      <dgm:spPr/>
      <dgm:t>
        <a:bodyPr/>
        <a:lstStyle/>
        <a:p>
          <a:endParaRPr lang="en-US"/>
        </a:p>
      </dgm:t>
    </dgm:pt>
    <dgm:pt modelId="{F73FFBCB-9050-461A-83E6-1C9CC14F4CD2}" type="sibTrans" cxnId="{1D55D155-451A-41D5-9CE6-38D279A2E20F}">
      <dgm:prSet/>
      <dgm:spPr/>
      <dgm:t>
        <a:bodyPr/>
        <a:lstStyle/>
        <a:p>
          <a:endParaRPr lang="en-US"/>
        </a:p>
      </dgm:t>
    </dgm:pt>
    <dgm:pt modelId="{6EFE23B7-A2D1-4AFB-A048-091DFB2DA54B}">
      <dgm:prSet/>
      <dgm:spPr/>
      <dgm:t>
        <a:bodyPr/>
        <a:lstStyle/>
        <a:p>
          <a:r>
            <a:rPr lang="en-US" dirty="0"/>
            <a:t>3) Payment systems (3 measures)</a:t>
          </a:r>
        </a:p>
      </dgm:t>
    </dgm:pt>
    <dgm:pt modelId="{3449BF01-129A-49E7-909A-F638C98AB672}" type="parTrans" cxnId="{7A7B725E-3D01-4366-B620-058572FE8059}">
      <dgm:prSet/>
      <dgm:spPr/>
      <dgm:t>
        <a:bodyPr/>
        <a:lstStyle/>
        <a:p>
          <a:endParaRPr lang="en-US"/>
        </a:p>
      </dgm:t>
    </dgm:pt>
    <dgm:pt modelId="{07085B60-DFEB-45E6-938C-DB8A2DE35DA8}" type="sibTrans" cxnId="{7A7B725E-3D01-4366-B620-058572FE8059}">
      <dgm:prSet/>
      <dgm:spPr/>
      <dgm:t>
        <a:bodyPr/>
        <a:lstStyle/>
        <a:p>
          <a:endParaRPr lang="en-US"/>
        </a:p>
      </dgm:t>
    </dgm:pt>
    <dgm:pt modelId="{0E60A8DB-3D42-4916-A50A-00A59DBBF04A}">
      <dgm:prSet/>
      <dgm:spPr/>
      <dgm:t>
        <a:bodyPr/>
        <a:lstStyle/>
        <a:p>
          <a:r>
            <a:rPr lang="en-US" dirty="0"/>
            <a:t>4) Intellectual property rights (6 measures, half on enforcement, half on discrimination against foreign firms)</a:t>
          </a:r>
        </a:p>
      </dgm:t>
    </dgm:pt>
    <dgm:pt modelId="{60267A8D-9D64-4F52-89E0-86B8707527FE}" type="parTrans" cxnId="{67EBD774-5EED-4F51-A3EA-B330014A93E9}">
      <dgm:prSet/>
      <dgm:spPr/>
      <dgm:t>
        <a:bodyPr/>
        <a:lstStyle/>
        <a:p>
          <a:endParaRPr lang="en-US"/>
        </a:p>
      </dgm:t>
    </dgm:pt>
    <dgm:pt modelId="{88C896AD-7AEC-4C45-9A47-1EE7D3278E04}" type="sibTrans" cxnId="{67EBD774-5EED-4F51-A3EA-B330014A93E9}">
      <dgm:prSet/>
      <dgm:spPr/>
      <dgm:t>
        <a:bodyPr/>
        <a:lstStyle/>
        <a:p>
          <a:endParaRPr lang="en-US"/>
        </a:p>
      </dgm:t>
    </dgm:pt>
    <dgm:pt modelId="{1F543CA3-9AC7-4C73-9CA2-B2DDD262E1A4}">
      <dgm:prSet/>
      <dgm:spPr/>
      <dgm:t>
        <a:bodyPr/>
        <a:lstStyle/>
        <a:p>
          <a:r>
            <a:rPr lang="en-US" dirty="0"/>
            <a:t>5) Other barriers affecting digitally enabled services. (7 measures. e.g. mandatory technology transfer, requirements to provide source code) </a:t>
          </a:r>
          <a:r>
            <a:rPr lang="en-US" i="1" dirty="0"/>
            <a:t>“Other” is very important!</a:t>
          </a:r>
          <a:endParaRPr lang="en-US" dirty="0"/>
        </a:p>
      </dgm:t>
    </dgm:pt>
    <dgm:pt modelId="{2F166AEE-475B-493B-9F8C-E91B94563D7E}" type="parTrans" cxnId="{DE3F9068-174F-4D19-8E7A-1D67993CF607}">
      <dgm:prSet/>
      <dgm:spPr/>
      <dgm:t>
        <a:bodyPr/>
        <a:lstStyle/>
        <a:p>
          <a:endParaRPr lang="en-US"/>
        </a:p>
      </dgm:t>
    </dgm:pt>
    <dgm:pt modelId="{31BFBE96-248E-4499-8B70-81A5CABF8F2A}" type="sibTrans" cxnId="{DE3F9068-174F-4D19-8E7A-1D67993CF607}">
      <dgm:prSet/>
      <dgm:spPr/>
      <dgm:t>
        <a:bodyPr/>
        <a:lstStyle/>
        <a:p>
          <a:endParaRPr lang="en-US"/>
        </a:p>
      </dgm:t>
    </dgm:pt>
    <dgm:pt modelId="{825A179B-EC72-4AB3-8C49-6579059AD262}" type="pres">
      <dgm:prSet presAssocID="{1476C4B6-7BD7-40FC-A7FF-5B950FA15C1A}" presName="linear" presStyleCnt="0">
        <dgm:presLayoutVars>
          <dgm:animLvl val="lvl"/>
          <dgm:resizeHandles val="exact"/>
        </dgm:presLayoutVars>
      </dgm:prSet>
      <dgm:spPr/>
    </dgm:pt>
    <dgm:pt modelId="{08BEF5C7-80D3-480F-B7BC-9716A0479664}" type="pres">
      <dgm:prSet presAssocID="{D5740E24-A9E5-4391-8A0A-9E121B162B0F}" presName="parentText" presStyleLbl="node1" presStyleIdx="0" presStyleCnt="6">
        <dgm:presLayoutVars>
          <dgm:chMax val="0"/>
          <dgm:bulletEnabled val="1"/>
        </dgm:presLayoutVars>
      </dgm:prSet>
      <dgm:spPr/>
    </dgm:pt>
    <dgm:pt modelId="{005B6031-B143-4908-804F-5B0D2C563947}" type="pres">
      <dgm:prSet presAssocID="{0F673B4D-FA12-4918-8524-09B4289FC629}" presName="spacer" presStyleCnt="0"/>
      <dgm:spPr/>
    </dgm:pt>
    <dgm:pt modelId="{B324C20F-27AF-46C7-88F8-F0B4710782A6}" type="pres">
      <dgm:prSet presAssocID="{380D1874-3AA8-4567-9CF6-B24BA22DC51D}" presName="parentText" presStyleLbl="node1" presStyleIdx="1" presStyleCnt="6">
        <dgm:presLayoutVars>
          <dgm:chMax val="0"/>
          <dgm:bulletEnabled val="1"/>
        </dgm:presLayoutVars>
      </dgm:prSet>
      <dgm:spPr/>
    </dgm:pt>
    <dgm:pt modelId="{DE052EF2-0E6E-41D7-86FC-136DE0C1273A}" type="pres">
      <dgm:prSet presAssocID="{4C9CB4B9-E56F-4C69-B666-FB4CCB377245}" presName="spacer" presStyleCnt="0"/>
      <dgm:spPr/>
    </dgm:pt>
    <dgm:pt modelId="{56E11DFD-1595-4D5A-B779-5290FC65CC43}" type="pres">
      <dgm:prSet presAssocID="{795D7C84-7616-484F-963E-9B6C8B947023}" presName="parentText" presStyleLbl="node1" presStyleIdx="2" presStyleCnt="6" custLinFactNeighborX="166" custLinFactNeighborY="50002">
        <dgm:presLayoutVars>
          <dgm:chMax val="0"/>
          <dgm:bulletEnabled val="1"/>
        </dgm:presLayoutVars>
      </dgm:prSet>
      <dgm:spPr/>
    </dgm:pt>
    <dgm:pt modelId="{66804440-CC55-417A-A444-452DB5D47E84}" type="pres">
      <dgm:prSet presAssocID="{F73FFBCB-9050-461A-83E6-1C9CC14F4CD2}" presName="spacer" presStyleCnt="0"/>
      <dgm:spPr/>
    </dgm:pt>
    <dgm:pt modelId="{CFA62582-6B33-4DF2-834D-A03C5E801BC9}" type="pres">
      <dgm:prSet presAssocID="{6EFE23B7-A2D1-4AFB-A048-091DFB2DA54B}" presName="parentText" presStyleLbl="node1" presStyleIdx="3" presStyleCnt="6" custLinFactNeighborX="166" custLinFactNeighborY="80243">
        <dgm:presLayoutVars>
          <dgm:chMax val="0"/>
          <dgm:bulletEnabled val="1"/>
        </dgm:presLayoutVars>
      </dgm:prSet>
      <dgm:spPr/>
    </dgm:pt>
    <dgm:pt modelId="{CC3AE5C6-B265-4378-ACF1-30E069365EB5}" type="pres">
      <dgm:prSet presAssocID="{07085B60-DFEB-45E6-938C-DB8A2DE35DA8}" presName="spacer" presStyleCnt="0"/>
      <dgm:spPr/>
    </dgm:pt>
    <dgm:pt modelId="{5590D00C-F29B-43F2-B851-2DCBEE9A1508}" type="pres">
      <dgm:prSet presAssocID="{0E60A8DB-3D42-4916-A50A-00A59DBBF04A}" presName="parentText" presStyleLbl="node1" presStyleIdx="4" presStyleCnt="6">
        <dgm:presLayoutVars>
          <dgm:chMax val="0"/>
          <dgm:bulletEnabled val="1"/>
        </dgm:presLayoutVars>
      </dgm:prSet>
      <dgm:spPr/>
    </dgm:pt>
    <dgm:pt modelId="{931C5D3D-74A6-4478-84A9-D9F0A37BC119}" type="pres">
      <dgm:prSet presAssocID="{88C896AD-7AEC-4C45-9A47-1EE7D3278E04}" presName="spacer" presStyleCnt="0"/>
      <dgm:spPr/>
    </dgm:pt>
    <dgm:pt modelId="{3D89E9B2-CCDA-485A-A84A-F1FD12926D2D}" type="pres">
      <dgm:prSet presAssocID="{1F543CA3-9AC7-4C73-9CA2-B2DDD262E1A4}" presName="parentText" presStyleLbl="node1" presStyleIdx="5" presStyleCnt="6">
        <dgm:presLayoutVars>
          <dgm:chMax val="0"/>
          <dgm:bulletEnabled val="1"/>
        </dgm:presLayoutVars>
      </dgm:prSet>
      <dgm:spPr/>
    </dgm:pt>
  </dgm:ptLst>
  <dgm:cxnLst>
    <dgm:cxn modelId="{8FFD8D25-25E6-4260-AC05-5C68777F9093}" type="presOf" srcId="{380D1874-3AA8-4567-9CF6-B24BA22DC51D}" destId="{B324C20F-27AF-46C7-88F8-F0B4710782A6}" srcOrd="0" destOrd="0" presId="urn:microsoft.com/office/officeart/2005/8/layout/vList2"/>
    <dgm:cxn modelId="{7C8C2E3B-3A27-461B-9F20-C0E353FF8B83}" type="presOf" srcId="{0E60A8DB-3D42-4916-A50A-00A59DBBF04A}" destId="{5590D00C-F29B-43F2-B851-2DCBEE9A1508}" srcOrd="0" destOrd="0" presId="urn:microsoft.com/office/officeart/2005/8/layout/vList2"/>
    <dgm:cxn modelId="{270AAA3F-2821-4C20-81A8-6991E7B92697}" type="presOf" srcId="{1F543CA3-9AC7-4C73-9CA2-B2DDD262E1A4}" destId="{3D89E9B2-CCDA-485A-A84A-F1FD12926D2D}" srcOrd="0" destOrd="0" presId="urn:microsoft.com/office/officeart/2005/8/layout/vList2"/>
    <dgm:cxn modelId="{7A7B725E-3D01-4366-B620-058572FE8059}" srcId="{1476C4B6-7BD7-40FC-A7FF-5B950FA15C1A}" destId="{6EFE23B7-A2D1-4AFB-A048-091DFB2DA54B}" srcOrd="3" destOrd="0" parTransId="{3449BF01-129A-49E7-909A-F638C98AB672}" sibTransId="{07085B60-DFEB-45E6-938C-DB8A2DE35DA8}"/>
    <dgm:cxn modelId="{A0D1135F-65AE-4F51-BE85-638E9B3A0D3C}" type="presOf" srcId="{795D7C84-7616-484F-963E-9B6C8B947023}" destId="{56E11DFD-1595-4D5A-B779-5290FC65CC43}" srcOrd="0" destOrd="0" presId="urn:microsoft.com/office/officeart/2005/8/layout/vList2"/>
    <dgm:cxn modelId="{001E2164-74D6-4C7D-8812-9265B00F3B47}" srcId="{1476C4B6-7BD7-40FC-A7FF-5B950FA15C1A}" destId="{380D1874-3AA8-4567-9CF6-B24BA22DC51D}" srcOrd="1" destOrd="0" parTransId="{43064EAB-E13C-4E95-ACF0-15C6F514E3DE}" sibTransId="{4C9CB4B9-E56F-4C69-B666-FB4CCB377245}"/>
    <dgm:cxn modelId="{DE3F9068-174F-4D19-8E7A-1D67993CF607}" srcId="{1476C4B6-7BD7-40FC-A7FF-5B950FA15C1A}" destId="{1F543CA3-9AC7-4C73-9CA2-B2DDD262E1A4}" srcOrd="5" destOrd="0" parTransId="{2F166AEE-475B-493B-9F8C-E91B94563D7E}" sibTransId="{31BFBE96-248E-4499-8B70-81A5CABF8F2A}"/>
    <dgm:cxn modelId="{0102C669-59F5-45A3-940A-8C3BEA2080E2}" type="presOf" srcId="{6EFE23B7-A2D1-4AFB-A048-091DFB2DA54B}" destId="{CFA62582-6B33-4DF2-834D-A03C5E801BC9}" srcOrd="0" destOrd="0" presId="urn:microsoft.com/office/officeart/2005/8/layout/vList2"/>
    <dgm:cxn modelId="{AEB7A64E-C3A0-4014-982F-AAFB51913ACB}" type="presOf" srcId="{D5740E24-A9E5-4391-8A0A-9E121B162B0F}" destId="{08BEF5C7-80D3-480F-B7BC-9716A0479664}" srcOrd="0" destOrd="0" presId="urn:microsoft.com/office/officeart/2005/8/layout/vList2"/>
    <dgm:cxn modelId="{F24E7551-ABFE-46FD-9833-DCB74B2BA2BD}" type="presOf" srcId="{1476C4B6-7BD7-40FC-A7FF-5B950FA15C1A}" destId="{825A179B-EC72-4AB3-8C49-6579059AD262}" srcOrd="0" destOrd="0" presId="urn:microsoft.com/office/officeart/2005/8/layout/vList2"/>
    <dgm:cxn modelId="{67EBD774-5EED-4F51-A3EA-B330014A93E9}" srcId="{1476C4B6-7BD7-40FC-A7FF-5B950FA15C1A}" destId="{0E60A8DB-3D42-4916-A50A-00A59DBBF04A}" srcOrd="4" destOrd="0" parTransId="{60267A8D-9D64-4F52-89E0-86B8707527FE}" sibTransId="{88C896AD-7AEC-4C45-9A47-1EE7D3278E04}"/>
    <dgm:cxn modelId="{1D55D155-451A-41D5-9CE6-38D279A2E20F}" srcId="{1476C4B6-7BD7-40FC-A7FF-5B950FA15C1A}" destId="{795D7C84-7616-484F-963E-9B6C8B947023}" srcOrd="2" destOrd="0" parTransId="{FE3B3471-7CD7-4021-96D8-1BA36559C87C}" sibTransId="{F73FFBCB-9050-461A-83E6-1C9CC14F4CD2}"/>
    <dgm:cxn modelId="{973EAB9F-5F22-4973-9A96-FAF01DD626B8}" srcId="{1476C4B6-7BD7-40FC-A7FF-5B950FA15C1A}" destId="{D5740E24-A9E5-4391-8A0A-9E121B162B0F}" srcOrd="0" destOrd="0" parTransId="{63562551-FEE3-4FCF-A490-9C01F21B64FA}" sibTransId="{0F673B4D-FA12-4918-8524-09B4289FC629}"/>
    <dgm:cxn modelId="{76543EA8-AF39-40B8-B4D2-64553867707E}" type="presParOf" srcId="{825A179B-EC72-4AB3-8C49-6579059AD262}" destId="{08BEF5C7-80D3-480F-B7BC-9716A0479664}" srcOrd="0" destOrd="0" presId="urn:microsoft.com/office/officeart/2005/8/layout/vList2"/>
    <dgm:cxn modelId="{41AD201D-1990-4FEA-A19A-0624B1DB5F4E}" type="presParOf" srcId="{825A179B-EC72-4AB3-8C49-6579059AD262}" destId="{005B6031-B143-4908-804F-5B0D2C563947}" srcOrd="1" destOrd="0" presId="urn:microsoft.com/office/officeart/2005/8/layout/vList2"/>
    <dgm:cxn modelId="{08D41675-9833-4C5C-B902-41B3D27D2B32}" type="presParOf" srcId="{825A179B-EC72-4AB3-8C49-6579059AD262}" destId="{B324C20F-27AF-46C7-88F8-F0B4710782A6}" srcOrd="2" destOrd="0" presId="urn:microsoft.com/office/officeart/2005/8/layout/vList2"/>
    <dgm:cxn modelId="{542E5CA1-2A4C-4E3E-9D36-94D4D3FC4E76}" type="presParOf" srcId="{825A179B-EC72-4AB3-8C49-6579059AD262}" destId="{DE052EF2-0E6E-41D7-86FC-136DE0C1273A}" srcOrd="3" destOrd="0" presId="urn:microsoft.com/office/officeart/2005/8/layout/vList2"/>
    <dgm:cxn modelId="{C0C14DE6-D5BE-4AE2-AEE6-29FCA21F028E}" type="presParOf" srcId="{825A179B-EC72-4AB3-8C49-6579059AD262}" destId="{56E11DFD-1595-4D5A-B779-5290FC65CC43}" srcOrd="4" destOrd="0" presId="urn:microsoft.com/office/officeart/2005/8/layout/vList2"/>
    <dgm:cxn modelId="{6A2C60B5-5BF8-424E-9179-14041D5E8C68}" type="presParOf" srcId="{825A179B-EC72-4AB3-8C49-6579059AD262}" destId="{66804440-CC55-417A-A444-452DB5D47E84}" srcOrd="5" destOrd="0" presId="urn:microsoft.com/office/officeart/2005/8/layout/vList2"/>
    <dgm:cxn modelId="{46E3D230-A0EE-4912-AC92-0D78E7EF33E5}" type="presParOf" srcId="{825A179B-EC72-4AB3-8C49-6579059AD262}" destId="{CFA62582-6B33-4DF2-834D-A03C5E801BC9}" srcOrd="6" destOrd="0" presId="urn:microsoft.com/office/officeart/2005/8/layout/vList2"/>
    <dgm:cxn modelId="{006D5756-3538-4321-A2CC-1BF5335549B7}" type="presParOf" srcId="{825A179B-EC72-4AB3-8C49-6579059AD262}" destId="{CC3AE5C6-B265-4378-ACF1-30E069365EB5}" srcOrd="7" destOrd="0" presId="urn:microsoft.com/office/officeart/2005/8/layout/vList2"/>
    <dgm:cxn modelId="{A62817C8-207D-47E6-A77E-9AA3FF72B990}" type="presParOf" srcId="{825A179B-EC72-4AB3-8C49-6579059AD262}" destId="{5590D00C-F29B-43F2-B851-2DCBEE9A1508}" srcOrd="8" destOrd="0" presId="urn:microsoft.com/office/officeart/2005/8/layout/vList2"/>
    <dgm:cxn modelId="{249FB1CD-8D44-4377-88D7-FDEFF61E86BA}" type="presParOf" srcId="{825A179B-EC72-4AB3-8C49-6579059AD262}" destId="{931C5D3D-74A6-4478-84A9-D9F0A37BC119}" srcOrd="9" destOrd="0" presId="urn:microsoft.com/office/officeart/2005/8/layout/vList2"/>
    <dgm:cxn modelId="{22DE84B8-1E2E-4C63-A958-6813989B28FB}" type="presParOf" srcId="{825A179B-EC72-4AB3-8C49-6579059AD262}" destId="{3D89E9B2-CCDA-485A-A84A-F1FD12926D2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95EFCAE-6687-4EAF-A639-BA29964A202B}">
      <dgm:prSet/>
      <dgm:spPr/>
      <dgm:t>
        <a:bodyPr/>
        <a:lstStyle/>
        <a:p>
          <a:r>
            <a:rPr lang="en-US" dirty="0"/>
            <a:t>China and Vietnam restrict </a:t>
          </a:r>
          <a:r>
            <a:rPr lang="en-US" dirty="0">
              <a:solidFill>
                <a:srgbClr val="C00000"/>
              </a:solidFill>
            </a:rPr>
            <a:t>telecommunications</a:t>
          </a:r>
          <a:r>
            <a:rPr lang="en-US" dirty="0"/>
            <a:t> providers to local firms only. (This restrict sales, but also investment in this digital business.)</a:t>
          </a:r>
        </a:p>
      </dgm:t>
    </dgm:pt>
    <dgm:pt modelId="{71F96340-82D3-4B1B-AABF-29876B4207D2}" type="parTrans" cxnId="{F7A3C9FD-ABC4-4592-A9AF-AD300DEA82FD}">
      <dgm:prSet/>
      <dgm:spPr/>
      <dgm:t>
        <a:bodyPr/>
        <a:lstStyle/>
        <a:p>
          <a:endParaRPr lang="en-US"/>
        </a:p>
      </dgm:t>
    </dgm:pt>
    <dgm:pt modelId="{447A47FC-16CD-4D10-B011-5A71779A9963}" type="sibTrans" cxnId="{F7A3C9FD-ABC4-4592-A9AF-AD300DEA82FD}">
      <dgm:prSet/>
      <dgm:spPr/>
      <dgm:t>
        <a:bodyPr/>
        <a:lstStyle/>
        <a:p>
          <a:endParaRPr lang="en-US"/>
        </a:p>
      </dgm:t>
    </dgm:pt>
    <dgm:pt modelId="{E5554102-FC0C-4434-9125-904490BD0964}">
      <dgm:prSet/>
      <dgm:spPr/>
      <dgm:t>
        <a:bodyPr/>
        <a:lstStyle/>
        <a:p>
          <a:r>
            <a:rPr lang="en-US" dirty="0"/>
            <a:t>Norway, Singapore, etc. have free trade is digital IT equipment (like PCs and hard drives); Argentina has 13% tariff on some of these goods (PCs) . </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The City of Buenos Aires (Argentina) has a $0.50 “Netflix tax”</a:t>
          </a:r>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custLinFactNeighborX="2136" custLinFactNeighborY="23723">
        <dgm:presLayoutVars>
          <dgm:chMax val="0"/>
          <dgm:bulletEnabled val="1"/>
        </dgm:presLayoutVars>
      </dgm:prSet>
      <dgm:spPr/>
    </dgm:pt>
    <dgm:pt modelId="{0D049B4A-7291-4F13-AA60-9C9D0DD0BF67}" type="pres">
      <dgm:prSet presAssocID="{0D9AF882-1AF7-406C-B99A-478302DC4F4A}" presName="spacer" presStyleCnt="0"/>
      <dgm:spPr/>
    </dgm:pt>
    <dgm:pt modelId="{29934388-A340-4AE8-ADAB-20DC9DC0EA0B}" type="pres">
      <dgm:prSet presAssocID="{095EFCAE-6687-4EAF-A639-BA29964A202B}"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B8818E8D-48D9-472C-A87A-C8370BCAE739}" type="presOf" srcId="{095EFCAE-6687-4EAF-A639-BA29964A202B}" destId="{29934388-A340-4AE8-ADAB-20DC9DC0EA0B}"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F7A3C9FD-ABC4-4592-A9AF-AD300DEA82FD}" srcId="{2BF9AA74-E939-46C6-9787-02324711219B}" destId="{095EFCAE-6687-4EAF-A639-BA29964A202B}" srcOrd="2" destOrd="0" parTransId="{71F96340-82D3-4B1B-AABF-29876B4207D2}" sibTransId="{447A47FC-16CD-4D10-B011-5A71779A9963}"/>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35BAA338-054B-4320-B890-1F07B8B86AD1}" type="presParOf" srcId="{9234CAA1-9B30-4F8D-BB0F-425BA62F0CE0}" destId="{29934388-A340-4AE8-ADAB-20DC9DC0EA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Restrictive practices (quotas, fees, visas) for use of foreign workers in IT. Romania. (A digital “service”. Programmers, for example.)</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CF4D7C6C-817C-4F39-A2A1-42A797107DD0}">
      <dgm:prSet/>
      <dgm:spPr/>
      <dgm:t>
        <a:bodyPr/>
        <a:lstStyle/>
        <a:p>
          <a:r>
            <a:rPr lang="en-US" dirty="0"/>
            <a:t>“Data localization”. Data localization. Russia requires data be available (phone numbers etc.) to Russian FSB (police). Turkey: data cannot be processed outside of Turkey. “Data retention” Russia: bloggers law…must keep all info on Russian based servers for 6 months. </a:t>
          </a:r>
        </a:p>
        <a:p>
          <a:r>
            <a:rPr lang="en-US" dirty="0"/>
            <a:t>Conversely: “Right to be forgotten”. In EU and elsewhere.</a:t>
          </a:r>
        </a:p>
      </dgm:t>
    </dgm:pt>
    <dgm:pt modelId="{D4138349-E9DD-4A21-9291-EE28143E9AAA}" type="parTrans" cxnId="{6A001D7A-2145-4896-B500-9CD2F414B9BA}">
      <dgm:prSet/>
      <dgm:spPr/>
      <dgm:t>
        <a:bodyPr/>
        <a:lstStyle/>
        <a:p>
          <a:endParaRPr lang="en-US"/>
        </a:p>
      </dgm:t>
    </dgm:pt>
    <dgm:pt modelId="{0D9AF882-1AF7-406C-B99A-478302DC4F4A}" type="sibTrans" cxnId="{6A001D7A-2145-4896-B500-9CD2F414B9BA}">
      <dgm:prSet/>
      <dgm:spPr/>
      <dgm:t>
        <a:bodyPr/>
        <a:lstStyle/>
        <a:p>
          <a:endParaRPr lang="en-US"/>
        </a:p>
      </dgm:t>
    </dgm:pt>
    <dgm:pt modelId="{72976C04-0463-42B7-8BDC-025840EB827D}">
      <dgm:prSet/>
      <dgm:spPr/>
      <dgm:t>
        <a:bodyPr/>
        <a:lstStyle/>
        <a:p>
          <a:r>
            <a:rPr lang="en-US" dirty="0"/>
            <a:t>China and Vietnam also have very strict data localization laws, which Amazon and Google do not like. </a:t>
          </a:r>
        </a:p>
      </dgm:t>
    </dgm:pt>
    <dgm:pt modelId="{FA5B017D-CC72-42EF-B06D-1C56CF585318}" type="parTrans" cxnId="{4DD24292-59F0-42D6-9E04-057E70A785BD}">
      <dgm:prSet/>
      <dgm:spPr/>
      <dgm:t>
        <a:bodyPr/>
        <a:lstStyle/>
        <a:p>
          <a:endParaRPr lang="en-US"/>
        </a:p>
      </dgm:t>
    </dgm:pt>
    <dgm:pt modelId="{A278918F-532C-474F-95F5-C98397793E95}" type="sibTrans" cxnId="{4DD24292-59F0-42D6-9E04-057E70A785BD}">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3">
        <dgm:presLayoutVars>
          <dgm:chMax val="0"/>
          <dgm:bulletEnabled val="1"/>
        </dgm:presLayoutVars>
      </dgm:prSet>
      <dgm:spPr/>
    </dgm:pt>
    <dgm:pt modelId="{7F084C14-68AF-4B4B-ABDC-512DDC4F4FD1}" type="pres">
      <dgm:prSet presAssocID="{D1820268-C07D-4445-AC4B-56CBFD24626C}" presName="spacer" presStyleCnt="0"/>
      <dgm:spPr/>
    </dgm:pt>
    <dgm:pt modelId="{BCBE5627-8D42-4C0D-86A6-E3F16F6B63CC}" type="pres">
      <dgm:prSet presAssocID="{CF4D7C6C-817C-4F39-A2A1-42A797107DD0}" presName="parentText" presStyleLbl="node1" presStyleIdx="1" presStyleCnt="3">
        <dgm:presLayoutVars>
          <dgm:chMax val="0"/>
          <dgm:bulletEnabled val="1"/>
        </dgm:presLayoutVars>
      </dgm:prSet>
      <dgm:spPr/>
    </dgm:pt>
    <dgm:pt modelId="{0D049B4A-7291-4F13-AA60-9C9D0DD0BF67}" type="pres">
      <dgm:prSet presAssocID="{0D9AF882-1AF7-406C-B99A-478302DC4F4A}" presName="spacer" presStyleCnt="0"/>
      <dgm:spPr/>
    </dgm:pt>
    <dgm:pt modelId="{3AA7784F-0EE2-4D72-8871-446FF34AAFDA}" type="pres">
      <dgm:prSet presAssocID="{72976C04-0463-42B7-8BDC-025840EB827D}" presName="parentText" presStyleLbl="node1" presStyleIdx="2" presStyleCnt="3">
        <dgm:presLayoutVars>
          <dgm:chMax val="0"/>
          <dgm:bulletEnabled val="1"/>
        </dgm:presLayoutVars>
      </dgm:prSet>
      <dgm:spPr/>
    </dgm:pt>
  </dgm:ptLst>
  <dgm:cxnLst>
    <dgm:cxn modelId="{6A001D7A-2145-4896-B500-9CD2F414B9BA}" srcId="{2BF9AA74-E939-46C6-9787-02324711219B}" destId="{CF4D7C6C-817C-4F39-A2A1-42A797107DD0}" srcOrd="1" destOrd="0" parTransId="{D4138349-E9DD-4A21-9291-EE28143E9AAA}" sibTransId="{0D9AF882-1AF7-406C-B99A-478302DC4F4A}"/>
    <dgm:cxn modelId="{69327C5A-EB6E-4B31-BEAC-B8790F711F53}" type="presOf" srcId="{2BF9AA74-E939-46C6-9787-02324711219B}" destId="{9234CAA1-9B30-4F8D-BB0F-425BA62F0CE0}" srcOrd="0" destOrd="0" presId="urn:microsoft.com/office/officeart/2005/8/layout/vList2"/>
    <dgm:cxn modelId="{4DD24292-59F0-42D6-9E04-057E70A785BD}" srcId="{2BF9AA74-E939-46C6-9787-02324711219B}" destId="{72976C04-0463-42B7-8BDC-025840EB827D}" srcOrd="2" destOrd="0" parTransId="{FA5B017D-CC72-42EF-B06D-1C56CF585318}" sibTransId="{A278918F-532C-474F-95F5-C98397793E95}"/>
    <dgm:cxn modelId="{196E2CAE-8785-4ADE-AF68-CFD7850081FA}" srcId="{2BF9AA74-E939-46C6-9787-02324711219B}" destId="{E5554102-FC0C-4434-9125-904490BD0964}" srcOrd="0" destOrd="0" parTransId="{F08A5AAC-E35B-4E9B-B715-92157D346827}" sibTransId="{D1820268-C07D-4445-AC4B-56CBFD24626C}"/>
    <dgm:cxn modelId="{86F9B7D8-A3EC-4695-8EBB-E5A413C2ECAE}" type="presOf" srcId="{CF4D7C6C-817C-4F39-A2A1-42A797107DD0}" destId="{BCBE5627-8D42-4C0D-86A6-E3F16F6B63CC}" srcOrd="0" destOrd="0" presId="urn:microsoft.com/office/officeart/2005/8/layout/vList2"/>
    <dgm:cxn modelId="{498AA9E1-4D38-4558-9F65-633C1D87B446}" type="presOf" srcId="{72976C04-0463-42B7-8BDC-025840EB827D}" destId="{3AA7784F-0EE2-4D72-8871-446FF34AAFDA}" srcOrd="0" destOrd="0" presId="urn:microsoft.com/office/officeart/2005/8/layout/vList2"/>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A70021C4-E7E9-43D6-BC25-DE5432D0EE01}" type="presParOf" srcId="{9234CAA1-9B30-4F8D-BB0F-425BA62F0CE0}" destId="{BCBE5627-8D42-4C0D-86A6-E3F16F6B63CC}" srcOrd="2" destOrd="0" presId="urn:microsoft.com/office/officeart/2005/8/layout/vList2"/>
    <dgm:cxn modelId="{6F4C4E89-2F8A-4C35-99B4-8F0C716CDF04}" type="presParOf" srcId="{9234CAA1-9B30-4F8D-BB0F-425BA62F0CE0}" destId="{0D049B4A-7291-4F13-AA60-9C9D0DD0BF67}" srcOrd="3" destOrd="0" presId="urn:microsoft.com/office/officeart/2005/8/layout/vList2"/>
    <dgm:cxn modelId="{157BB5AC-1D45-418C-BA1A-E71038F8BB40}" type="presParOf" srcId="{9234CAA1-9B30-4F8D-BB0F-425BA62F0CE0}" destId="{3AA7784F-0EE2-4D72-8871-446FF34AAFD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The GATT/WTO framework has worked surprisingly well to work out disputes in GOODS trade over the past 50-plus years (since 1947)</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For services (and intellectual property rights), agreeing upon and enforcing a set of rules has been a far greater challenge.</a:t>
          </a:r>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endParaRPr lang="en-US" dirty="0"/>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Digital trade present yet even more challenges and the “international” rules are still much like the “Wild West”.</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A tariffs is a tax on imports.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(Tariff has a broader meaning in the English language and can also mean “rate” , possibly for another tax, or even for rates (e.g. telephone rates ($.05/minute) are sometimes called “tariffs.”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e.g. Japan has a 27% tariff on the importation of “ski boots” (but only if from TPP11 members, such as Canada)</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Most electronics goods and parts imported to Japan already duty free (e.g. semiconductors are 0%). Japanese average tariff level is about 2-3 %, and even a bit lower in the US and EU (source: World Bank).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GATS (General Agreement on Trade in Services), since 1995</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TRIPS (</a:t>
          </a:r>
          <a:r>
            <a:rPr lang="en-US" b="0" i="0" dirty="0"/>
            <a:t>Agreement on Trade-Related Aspects of Intellectual Property Rights) also since 1995 </a:t>
          </a:r>
          <a:endParaRPr lang="en-US" b="0" dirty="0"/>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e.g. India and South Africa are often in opposition to the US and EU (and Japan) on IPR. (US wants it stricter, India wants it looser.)</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These two agreement try to address some of these issues, but opinions are far from unanimous.</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As the little WTO has made little progress is setting new rules for Digital Trade, regional trade agreements have filled some of these gaps</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When the US-Canada-Mexico (NAFTA) agreement was revised (now “USMCA) provisions/rules for Digital Trade were included.</a:t>
          </a:r>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CP-TPP also has provisions on digital trade, specifically on (free) e-commerce and (freedom from) data localization requirements</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The recent US-Japan trade agreement also includes some digital trade provisions. The EU also has its own digital trade rules, which are sometimes at odds with the US (and often at odds with China, Russia, etc.)</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5554102-FC0C-4434-9125-904490BD0964}">
      <dgm:prSet/>
      <dgm:spPr/>
      <dgm:t>
        <a:bodyPr/>
        <a:lstStyle/>
        <a:p>
          <a:r>
            <a:rPr lang="en-US" dirty="0"/>
            <a:t>RCEP also has rules for e-commerce which are very similar to those of CP-TPP</a:t>
          </a:r>
        </a:p>
      </dgm:t>
    </dgm:pt>
    <dgm:pt modelId="{F08A5AAC-E35B-4E9B-B715-92157D346827}" type="parTrans" cxnId="{196E2CAE-8785-4ADE-AF68-CFD7850081FA}">
      <dgm:prSet/>
      <dgm:spPr/>
      <dgm:t>
        <a:bodyPr/>
        <a:lstStyle/>
        <a:p>
          <a:endParaRPr lang="en-US"/>
        </a:p>
      </dgm:t>
    </dgm:pt>
    <dgm:pt modelId="{D1820268-C07D-4445-AC4B-56CBFD24626C}" type="sibTrans" cxnId="{196E2CAE-8785-4ADE-AF68-CFD7850081FA}">
      <dgm:prSet/>
      <dgm:spPr/>
      <dgm:t>
        <a:bodyPr/>
        <a:lstStyle/>
        <a:p>
          <a:endParaRPr lang="en-US"/>
        </a:p>
      </dgm:t>
    </dgm:pt>
    <dgm:pt modelId="{051A197C-02A4-4A4B-A73C-F1C63CC64D11}">
      <dgm:prSet/>
      <dgm:spPr/>
      <dgm:t>
        <a:bodyPr/>
        <a:lstStyle/>
        <a:p>
          <a:r>
            <a:rPr lang="en-US" dirty="0"/>
            <a:t>However, </a:t>
          </a:r>
          <a:r>
            <a:rPr lang="en-US" b="0" i="0" dirty="0"/>
            <a:t>RCEP and the CPTPP differ substantially on provisions concerning computing facilities, cross-border transfer of data, and source code. In general, CPTPP is more free and also more comprehensive than RCEP in this regard (and many others.)</a:t>
          </a:r>
          <a:endParaRPr lang="en-US" dirty="0"/>
        </a:p>
      </dgm:t>
    </dgm:pt>
    <dgm:pt modelId="{0D28150A-EA79-494F-92BB-07109C0BC5E3}" type="parTrans" cxnId="{F1EAF82B-E2B0-4654-B92E-751441E4B858}">
      <dgm:prSet/>
      <dgm:spPr/>
      <dgm:t>
        <a:bodyPr/>
        <a:lstStyle/>
        <a:p>
          <a:endParaRPr lang="en-US"/>
        </a:p>
      </dgm:t>
    </dgm:pt>
    <dgm:pt modelId="{0DBBB7EF-4A68-48B0-BD6C-EB7C0FCECC82}" type="sibTrans" cxnId="{F1EAF82B-E2B0-4654-B92E-751441E4B858}">
      <dgm:prSet/>
      <dgm:spPr/>
      <dgm:t>
        <a:bodyPr/>
        <a:lstStyle/>
        <a:p>
          <a:endParaRPr lang="en-US"/>
        </a:p>
      </dgm:t>
    </dgm:pt>
    <dgm:pt modelId="{DD1F6D30-983D-4AE9-BC18-E67A0E645A4C}">
      <dgm:prSet/>
      <dgm:spPr/>
      <dgm:t>
        <a:bodyPr/>
        <a:lstStyle/>
        <a:p>
          <a:r>
            <a:rPr lang="en-US" dirty="0"/>
            <a:t>President Biden is discussing a possible Digital Agreement with India. If successful. This could help move the world into a US/EU/Japan style digital trade regime, rather than one dominated by the “rules” of RCEP (China.)</a:t>
          </a:r>
        </a:p>
        <a:p>
          <a:r>
            <a:rPr lang="en-US" dirty="0"/>
            <a:t>Of course, many countries still do not and will not follow the rules and enforcement will always be an issue.</a:t>
          </a:r>
        </a:p>
      </dgm:t>
    </dgm:pt>
    <dgm:pt modelId="{49D442D1-7E51-44DF-BB7E-DA789430273E}" type="parTrans" cxnId="{BFA0E1E0-03A9-4CCF-87D5-BB1F1DF191B5}">
      <dgm:prSet/>
      <dgm:spPr/>
      <dgm:t>
        <a:bodyPr/>
        <a:lstStyle/>
        <a:p>
          <a:endParaRPr lang="en-US"/>
        </a:p>
      </dgm:t>
    </dgm:pt>
    <dgm:pt modelId="{12328D84-F0AE-4CDA-8ACC-AF49DD4B01BC}" type="sibTrans" cxnId="{BFA0E1E0-03A9-4CCF-87D5-BB1F1DF191B5}">
      <dgm:prSet/>
      <dgm:spPr/>
      <dgm:t>
        <a:bodyPr/>
        <a:lstStyle/>
        <a:p>
          <a:endParaRPr lang="en-US"/>
        </a:p>
      </dgm:t>
    </dgm:pt>
    <dgm:pt modelId="{B1F9E1A0-BC66-4930-BDC7-E47A941C0D45}">
      <dgm:prSet/>
      <dgm:spPr/>
      <dgm:t>
        <a:bodyPr/>
        <a:lstStyle/>
        <a:p>
          <a:r>
            <a:rPr lang="en-US" dirty="0"/>
            <a:t>Increasingly, there are many other bilateral agreements which are including digital trade provisions, many of which are more comprehensive than what is contained in CP-TPP. (For example, Singapore, Chile and NZ “Digital Economy Partnership Agreement (DEPA) Signed in 2020.</a:t>
          </a:r>
        </a:p>
      </dgm:t>
    </dgm:pt>
    <dgm:pt modelId="{A6B431C2-5367-42F7-9C47-A7532C82D54F}" type="parTrans" cxnId="{00706CBE-D933-4FB2-994F-9D002825474F}">
      <dgm:prSet/>
      <dgm:spPr/>
      <dgm:t>
        <a:bodyPr/>
        <a:lstStyle/>
        <a:p>
          <a:endParaRPr lang="en-US"/>
        </a:p>
      </dgm:t>
    </dgm:pt>
    <dgm:pt modelId="{21BF05D4-1EBC-4B88-8921-9830381FFB47}" type="sibTrans" cxnId="{00706CBE-D933-4FB2-994F-9D002825474F}">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1C6A7CDB-57C7-4453-BCD5-951C94E23B69}" type="pres">
      <dgm:prSet presAssocID="{E5554102-FC0C-4434-9125-904490BD0964}" presName="parentText" presStyleLbl="node1" presStyleIdx="0" presStyleCnt="4" custLinFactY="2185" custLinFactNeighborX="-1775" custLinFactNeighborY="100000">
        <dgm:presLayoutVars>
          <dgm:chMax val="0"/>
          <dgm:bulletEnabled val="1"/>
        </dgm:presLayoutVars>
      </dgm:prSet>
      <dgm:spPr/>
    </dgm:pt>
    <dgm:pt modelId="{7F084C14-68AF-4B4B-ABDC-512DDC4F4FD1}" type="pres">
      <dgm:prSet presAssocID="{D1820268-C07D-4445-AC4B-56CBFD24626C}" presName="spacer" presStyleCnt="0"/>
      <dgm:spPr/>
    </dgm:pt>
    <dgm:pt modelId="{51ADAAD5-C75A-4822-B4B4-B8E98390066C}" type="pres">
      <dgm:prSet presAssocID="{051A197C-02A4-4A4B-A73C-F1C63CC64D11}" presName="parentText" presStyleLbl="node1" presStyleIdx="1" presStyleCnt="4" custLinFactY="-528" custLinFactNeighborY="-100000">
        <dgm:presLayoutVars>
          <dgm:chMax val="0"/>
          <dgm:bulletEnabled val="1"/>
        </dgm:presLayoutVars>
      </dgm:prSet>
      <dgm:spPr/>
    </dgm:pt>
    <dgm:pt modelId="{98A198E9-C9AF-47B1-8FE9-2F96CBBFBC05}" type="pres">
      <dgm:prSet presAssocID="{0DBBB7EF-4A68-48B0-BD6C-EB7C0FCECC82}" presName="spacer" presStyleCnt="0"/>
      <dgm:spPr/>
    </dgm:pt>
    <dgm:pt modelId="{C52218C1-AC3E-43E7-A7E3-4959568BDFEB}" type="pres">
      <dgm:prSet presAssocID="{B1F9E1A0-BC66-4930-BDC7-E47A941C0D45}" presName="parentText" presStyleLbl="node1" presStyleIdx="2" presStyleCnt="4">
        <dgm:presLayoutVars>
          <dgm:chMax val="0"/>
          <dgm:bulletEnabled val="1"/>
        </dgm:presLayoutVars>
      </dgm:prSet>
      <dgm:spPr/>
    </dgm:pt>
    <dgm:pt modelId="{2CD0E116-EA49-42F8-B731-B3B226C5271C}" type="pres">
      <dgm:prSet presAssocID="{21BF05D4-1EBC-4B88-8921-9830381FFB47}" presName="spacer" presStyleCnt="0"/>
      <dgm:spPr/>
    </dgm:pt>
    <dgm:pt modelId="{A2728F03-B8C7-44CE-B331-C100F6C6CD50}" type="pres">
      <dgm:prSet presAssocID="{DD1F6D30-983D-4AE9-BC18-E67A0E645A4C}" presName="parentText" presStyleLbl="node1" presStyleIdx="3" presStyleCnt="4">
        <dgm:presLayoutVars>
          <dgm:chMax val="0"/>
          <dgm:bulletEnabled val="1"/>
        </dgm:presLayoutVars>
      </dgm:prSet>
      <dgm:spPr/>
    </dgm:pt>
  </dgm:ptLst>
  <dgm:cxnLst>
    <dgm:cxn modelId="{F1EAF82B-E2B0-4654-B92E-751441E4B858}" srcId="{2BF9AA74-E939-46C6-9787-02324711219B}" destId="{051A197C-02A4-4A4B-A73C-F1C63CC64D11}" srcOrd="1" destOrd="0" parTransId="{0D28150A-EA79-494F-92BB-07109C0BC5E3}" sibTransId="{0DBBB7EF-4A68-48B0-BD6C-EB7C0FCECC82}"/>
    <dgm:cxn modelId="{43D64D4C-D3F9-42FC-BB7F-CEC1B51031BA}" type="presOf" srcId="{DD1F6D30-983D-4AE9-BC18-E67A0E645A4C}" destId="{A2728F03-B8C7-44CE-B331-C100F6C6CD50}" srcOrd="0" destOrd="0" presId="urn:microsoft.com/office/officeart/2005/8/layout/vList2"/>
    <dgm:cxn modelId="{5D271B72-4F7D-4C20-894D-1E797FE3F989}" type="presOf" srcId="{B1F9E1A0-BC66-4930-BDC7-E47A941C0D45}" destId="{C52218C1-AC3E-43E7-A7E3-4959568BDFEB}" srcOrd="0" destOrd="0" presId="urn:microsoft.com/office/officeart/2005/8/layout/vList2"/>
    <dgm:cxn modelId="{69327C5A-EB6E-4B31-BEAC-B8790F711F53}" type="presOf" srcId="{2BF9AA74-E939-46C6-9787-02324711219B}" destId="{9234CAA1-9B30-4F8D-BB0F-425BA62F0CE0}" srcOrd="0" destOrd="0" presId="urn:microsoft.com/office/officeart/2005/8/layout/vList2"/>
    <dgm:cxn modelId="{BD1BC387-3FC9-433D-B077-2F2E82857D18}" type="presOf" srcId="{051A197C-02A4-4A4B-A73C-F1C63CC64D11}" destId="{51ADAAD5-C75A-4822-B4B4-B8E98390066C}" srcOrd="0" destOrd="0" presId="urn:microsoft.com/office/officeart/2005/8/layout/vList2"/>
    <dgm:cxn modelId="{196E2CAE-8785-4ADE-AF68-CFD7850081FA}" srcId="{2BF9AA74-E939-46C6-9787-02324711219B}" destId="{E5554102-FC0C-4434-9125-904490BD0964}" srcOrd="0" destOrd="0" parTransId="{F08A5AAC-E35B-4E9B-B715-92157D346827}" sibTransId="{D1820268-C07D-4445-AC4B-56CBFD24626C}"/>
    <dgm:cxn modelId="{00706CBE-D933-4FB2-994F-9D002825474F}" srcId="{2BF9AA74-E939-46C6-9787-02324711219B}" destId="{B1F9E1A0-BC66-4930-BDC7-E47A941C0D45}" srcOrd="2" destOrd="0" parTransId="{A6B431C2-5367-42F7-9C47-A7532C82D54F}" sibTransId="{21BF05D4-1EBC-4B88-8921-9830381FFB47}"/>
    <dgm:cxn modelId="{BFA0E1E0-03A9-4CCF-87D5-BB1F1DF191B5}" srcId="{2BF9AA74-E939-46C6-9787-02324711219B}" destId="{DD1F6D30-983D-4AE9-BC18-E67A0E645A4C}" srcOrd="3" destOrd="0" parTransId="{49D442D1-7E51-44DF-BB7E-DA789430273E}" sibTransId="{12328D84-F0AE-4CDA-8ACC-AF49DD4B01BC}"/>
    <dgm:cxn modelId="{44283FF8-1B5E-45F0-ADBE-2343ED847583}" type="presOf" srcId="{E5554102-FC0C-4434-9125-904490BD0964}" destId="{1C6A7CDB-57C7-4453-BCD5-951C94E23B69}" srcOrd="0" destOrd="0" presId="urn:microsoft.com/office/officeart/2005/8/layout/vList2"/>
    <dgm:cxn modelId="{2A270246-417B-4B6F-8789-AA91CAFEF13B}" type="presParOf" srcId="{9234CAA1-9B30-4F8D-BB0F-425BA62F0CE0}" destId="{1C6A7CDB-57C7-4453-BCD5-951C94E23B69}" srcOrd="0" destOrd="0" presId="urn:microsoft.com/office/officeart/2005/8/layout/vList2"/>
    <dgm:cxn modelId="{0A8EAE76-363C-450B-B86C-07FB0447E460}" type="presParOf" srcId="{9234CAA1-9B30-4F8D-BB0F-425BA62F0CE0}" destId="{7F084C14-68AF-4B4B-ABDC-512DDC4F4FD1}" srcOrd="1" destOrd="0" presId="urn:microsoft.com/office/officeart/2005/8/layout/vList2"/>
    <dgm:cxn modelId="{FFA6F58C-8AF7-40DF-9ED8-B93C53FBE476}" type="presParOf" srcId="{9234CAA1-9B30-4F8D-BB0F-425BA62F0CE0}" destId="{51ADAAD5-C75A-4822-B4B4-B8E98390066C}" srcOrd="2" destOrd="0" presId="urn:microsoft.com/office/officeart/2005/8/layout/vList2"/>
    <dgm:cxn modelId="{35EFD419-00A6-436C-A3F6-880468498CBE}" type="presParOf" srcId="{9234CAA1-9B30-4F8D-BB0F-425BA62F0CE0}" destId="{98A198E9-C9AF-47B1-8FE9-2F96CBBFBC05}" srcOrd="3" destOrd="0" presId="urn:microsoft.com/office/officeart/2005/8/layout/vList2"/>
    <dgm:cxn modelId="{3CAF0A1B-68AE-4C75-8B31-A6C2F8C6B506}" type="presParOf" srcId="{9234CAA1-9B30-4F8D-BB0F-425BA62F0CE0}" destId="{C52218C1-AC3E-43E7-A7E3-4959568BDFEB}" srcOrd="4" destOrd="0" presId="urn:microsoft.com/office/officeart/2005/8/layout/vList2"/>
    <dgm:cxn modelId="{A43B1C2F-9D2C-4D65-84A5-E4816DA7B7C6}" type="presParOf" srcId="{9234CAA1-9B30-4F8D-BB0F-425BA62F0CE0}" destId="{2CD0E116-EA49-42F8-B731-B3B226C5271C}" srcOrd="5" destOrd="0" presId="urn:microsoft.com/office/officeart/2005/8/layout/vList2"/>
    <dgm:cxn modelId="{8095A672-D090-48AD-8D8B-E20EB3E22B34}" type="presParOf" srcId="{9234CAA1-9B30-4F8D-BB0F-425BA62F0CE0}" destId="{A2728F03-B8C7-44CE-B331-C100F6C6CD5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59B5FE8-A18B-4FFB-A4C6-9A41DAE5F84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E30D8E9-CADA-486A-85E8-F2A81E685005}">
      <dgm:prSet/>
      <dgm:spPr/>
      <dgm:t>
        <a:bodyPr/>
        <a:lstStyle/>
        <a:p>
          <a:r>
            <a:rPr lang="en-US" dirty="0"/>
            <a:t>Takeaway 1: World trade in GOODS is quite open and free, even, increasingly in emerging markets.</a:t>
          </a:r>
        </a:p>
      </dgm:t>
    </dgm:pt>
    <dgm:pt modelId="{19FFF6CA-3015-4D1A-B552-6839B167B1B8}" type="parTrans" cxnId="{2FAF5C1B-89A4-45F5-9422-6494DB0F050A}">
      <dgm:prSet/>
      <dgm:spPr/>
      <dgm:t>
        <a:bodyPr/>
        <a:lstStyle/>
        <a:p>
          <a:endParaRPr lang="en-US"/>
        </a:p>
      </dgm:t>
    </dgm:pt>
    <dgm:pt modelId="{9F7B3FC7-7A6A-456A-A626-6BD92EBCEE09}" type="sibTrans" cxnId="{2FAF5C1B-89A4-45F5-9422-6494DB0F050A}">
      <dgm:prSet/>
      <dgm:spPr/>
      <dgm:t>
        <a:bodyPr/>
        <a:lstStyle/>
        <a:p>
          <a:endParaRPr lang="en-US"/>
        </a:p>
      </dgm:t>
    </dgm:pt>
    <dgm:pt modelId="{71F1FC5F-D21A-4437-B938-78FD0C76DB07}">
      <dgm:prSet/>
      <dgm:spPr/>
      <dgm:t>
        <a:bodyPr/>
        <a:lstStyle/>
        <a:p>
          <a:r>
            <a:rPr lang="en-US" dirty="0"/>
            <a:t>Takeaway 2: The recent Trump trade war still lingers, but it is expected to fade away, albeit slowly.</a:t>
          </a:r>
        </a:p>
      </dgm:t>
    </dgm:pt>
    <dgm:pt modelId="{1FAF5236-8027-4C7B-9541-99A4446EF6C2}" type="parTrans" cxnId="{82F4933A-19E3-4C86-B852-73FF1759835D}">
      <dgm:prSet/>
      <dgm:spPr/>
      <dgm:t>
        <a:bodyPr/>
        <a:lstStyle/>
        <a:p>
          <a:endParaRPr lang="en-US"/>
        </a:p>
      </dgm:t>
    </dgm:pt>
    <dgm:pt modelId="{6716DBA6-3966-4884-B119-285C9EB5598C}" type="sibTrans" cxnId="{82F4933A-19E3-4C86-B852-73FF1759835D}">
      <dgm:prSet/>
      <dgm:spPr/>
      <dgm:t>
        <a:bodyPr/>
        <a:lstStyle/>
        <a:p>
          <a:endParaRPr lang="en-US"/>
        </a:p>
      </dgm:t>
    </dgm:pt>
    <dgm:pt modelId="{5A25B589-B16C-4E00-9F5F-0B633576F59C}">
      <dgm:prSet/>
      <dgm:spPr/>
      <dgm:t>
        <a:bodyPr/>
        <a:lstStyle/>
        <a:p>
          <a:r>
            <a:rPr lang="en-US" dirty="0"/>
            <a:t>Takeaway 3: Trade in services and digital trade is growing as a share of world trade. This is a good thing.</a:t>
          </a:r>
        </a:p>
        <a:p>
          <a:endParaRPr lang="en-US" dirty="0"/>
        </a:p>
      </dgm:t>
    </dgm:pt>
    <dgm:pt modelId="{5E9A4CF0-AB9C-4B50-817C-F26862664069}" type="parTrans" cxnId="{A63C3488-D67C-436E-AF6D-57FD65975427}">
      <dgm:prSet/>
      <dgm:spPr/>
      <dgm:t>
        <a:bodyPr/>
        <a:lstStyle/>
        <a:p>
          <a:endParaRPr lang="en-US"/>
        </a:p>
      </dgm:t>
    </dgm:pt>
    <dgm:pt modelId="{32C389EA-1239-4613-B2AB-CDC5EA7FCB21}" type="sibTrans" cxnId="{A63C3488-D67C-436E-AF6D-57FD65975427}">
      <dgm:prSet/>
      <dgm:spPr/>
      <dgm:t>
        <a:bodyPr/>
        <a:lstStyle/>
        <a:p>
          <a:endParaRPr lang="en-US"/>
        </a:p>
      </dgm:t>
    </dgm:pt>
    <dgm:pt modelId="{999EBFB9-C732-4998-9FF2-0BA0ABB28E23}" type="pres">
      <dgm:prSet presAssocID="{859B5FE8-A18B-4FFB-A4C6-9A41DAE5F84E}" presName="linear" presStyleCnt="0">
        <dgm:presLayoutVars>
          <dgm:animLvl val="lvl"/>
          <dgm:resizeHandles val="exact"/>
        </dgm:presLayoutVars>
      </dgm:prSet>
      <dgm:spPr/>
    </dgm:pt>
    <dgm:pt modelId="{82956BD4-2D11-4776-BDEC-5788095C0F68}" type="pres">
      <dgm:prSet presAssocID="{DE30D8E9-CADA-486A-85E8-F2A81E685005}" presName="parentText" presStyleLbl="node1" presStyleIdx="0" presStyleCnt="3">
        <dgm:presLayoutVars>
          <dgm:chMax val="0"/>
          <dgm:bulletEnabled val="1"/>
        </dgm:presLayoutVars>
      </dgm:prSet>
      <dgm:spPr/>
    </dgm:pt>
    <dgm:pt modelId="{5237A467-B66B-472B-8F6C-24AAA77E7DB6}" type="pres">
      <dgm:prSet presAssocID="{9F7B3FC7-7A6A-456A-A626-6BD92EBCEE09}" presName="spacer" presStyleCnt="0"/>
      <dgm:spPr/>
    </dgm:pt>
    <dgm:pt modelId="{FAE36EEC-ABAA-4F1B-959C-4CAB8899E575}" type="pres">
      <dgm:prSet presAssocID="{71F1FC5F-D21A-4437-B938-78FD0C76DB07}" presName="parentText" presStyleLbl="node1" presStyleIdx="1" presStyleCnt="3">
        <dgm:presLayoutVars>
          <dgm:chMax val="0"/>
          <dgm:bulletEnabled val="1"/>
        </dgm:presLayoutVars>
      </dgm:prSet>
      <dgm:spPr/>
    </dgm:pt>
    <dgm:pt modelId="{5EEADCAB-AD34-4504-9F4A-494694CE62A6}" type="pres">
      <dgm:prSet presAssocID="{6716DBA6-3966-4884-B119-285C9EB5598C}" presName="spacer" presStyleCnt="0"/>
      <dgm:spPr/>
    </dgm:pt>
    <dgm:pt modelId="{18B695A8-5B91-4BD6-9433-46D06C6170A8}" type="pres">
      <dgm:prSet presAssocID="{5A25B589-B16C-4E00-9F5F-0B633576F59C}" presName="parentText" presStyleLbl="node1" presStyleIdx="2" presStyleCnt="3">
        <dgm:presLayoutVars>
          <dgm:chMax val="0"/>
          <dgm:bulletEnabled val="1"/>
        </dgm:presLayoutVars>
      </dgm:prSet>
      <dgm:spPr/>
    </dgm:pt>
  </dgm:ptLst>
  <dgm:cxnLst>
    <dgm:cxn modelId="{2FAF5C1B-89A4-45F5-9422-6494DB0F050A}" srcId="{859B5FE8-A18B-4FFB-A4C6-9A41DAE5F84E}" destId="{DE30D8E9-CADA-486A-85E8-F2A81E685005}" srcOrd="0" destOrd="0" parTransId="{19FFF6CA-3015-4D1A-B552-6839B167B1B8}" sibTransId="{9F7B3FC7-7A6A-456A-A626-6BD92EBCEE09}"/>
    <dgm:cxn modelId="{90D74C1B-8E7E-4AE6-89D0-E853B0385123}" type="presOf" srcId="{5A25B589-B16C-4E00-9F5F-0B633576F59C}" destId="{18B695A8-5B91-4BD6-9433-46D06C6170A8}" srcOrd="0" destOrd="0" presId="urn:microsoft.com/office/officeart/2005/8/layout/vList2"/>
    <dgm:cxn modelId="{BD653C26-C11E-4E27-960E-76A9341251CD}" type="presOf" srcId="{71F1FC5F-D21A-4437-B938-78FD0C76DB07}" destId="{FAE36EEC-ABAA-4F1B-959C-4CAB8899E575}" srcOrd="0" destOrd="0" presId="urn:microsoft.com/office/officeart/2005/8/layout/vList2"/>
    <dgm:cxn modelId="{82F4933A-19E3-4C86-B852-73FF1759835D}" srcId="{859B5FE8-A18B-4FFB-A4C6-9A41DAE5F84E}" destId="{71F1FC5F-D21A-4437-B938-78FD0C76DB07}" srcOrd="1" destOrd="0" parTransId="{1FAF5236-8027-4C7B-9541-99A4446EF6C2}" sibTransId="{6716DBA6-3966-4884-B119-285C9EB5598C}"/>
    <dgm:cxn modelId="{A63C3488-D67C-436E-AF6D-57FD65975427}" srcId="{859B5FE8-A18B-4FFB-A4C6-9A41DAE5F84E}" destId="{5A25B589-B16C-4E00-9F5F-0B633576F59C}" srcOrd="2" destOrd="0" parTransId="{5E9A4CF0-AB9C-4B50-817C-F26862664069}" sibTransId="{32C389EA-1239-4613-B2AB-CDC5EA7FCB21}"/>
    <dgm:cxn modelId="{B8A40CA0-F429-432F-B3EA-32ED3E7155AA}" type="presOf" srcId="{859B5FE8-A18B-4FFB-A4C6-9A41DAE5F84E}" destId="{999EBFB9-C732-4998-9FF2-0BA0ABB28E23}" srcOrd="0" destOrd="0" presId="urn:microsoft.com/office/officeart/2005/8/layout/vList2"/>
    <dgm:cxn modelId="{04A9D6A2-C89D-40C2-A603-A34D45AAC4A7}" type="presOf" srcId="{DE30D8E9-CADA-486A-85E8-F2A81E685005}" destId="{82956BD4-2D11-4776-BDEC-5788095C0F68}" srcOrd="0" destOrd="0" presId="urn:microsoft.com/office/officeart/2005/8/layout/vList2"/>
    <dgm:cxn modelId="{1FD5685B-35DA-460E-BB84-10109CB75C69}" type="presParOf" srcId="{999EBFB9-C732-4998-9FF2-0BA0ABB28E23}" destId="{82956BD4-2D11-4776-BDEC-5788095C0F68}" srcOrd="0" destOrd="0" presId="urn:microsoft.com/office/officeart/2005/8/layout/vList2"/>
    <dgm:cxn modelId="{50F3BA68-E5F7-4FF0-943E-1923E4710A97}" type="presParOf" srcId="{999EBFB9-C732-4998-9FF2-0BA0ABB28E23}" destId="{5237A467-B66B-472B-8F6C-24AAA77E7DB6}" srcOrd="1" destOrd="0" presId="urn:microsoft.com/office/officeart/2005/8/layout/vList2"/>
    <dgm:cxn modelId="{BBBA659D-F505-4BEE-B979-D92CC03923D1}" type="presParOf" srcId="{999EBFB9-C732-4998-9FF2-0BA0ABB28E23}" destId="{FAE36EEC-ABAA-4F1B-959C-4CAB8899E575}" srcOrd="2" destOrd="0" presId="urn:microsoft.com/office/officeart/2005/8/layout/vList2"/>
    <dgm:cxn modelId="{A2D5E1E2-21B3-4B04-8557-FDC726442E4D}" type="presParOf" srcId="{999EBFB9-C732-4998-9FF2-0BA0ABB28E23}" destId="{5EEADCAB-AD34-4504-9F4A-494694CE62A6}" srcOrd="3" destOrd="0" presId="urn:microsoft.com/office/officeart/2005/8/layout/vList2"/>
    <dgm:cxn modelId="{EC8EFCC3-5B9A-449F-8078-9F11621A74F5}" type="presParOf" srcId="{999EBFB9-C732-4998-9FF2-0BA0ABB28E23}" destId="{18B695A8-5B91-4BD6-9433-46D06C6170A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859B5FE8-A18B-4FFB-A4C6-9A41DAE5F84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E30D8E9-CADA-486A-85E8-F2A81E685005}">
      <dgm:prSet/>
      <dgm:spPr/>
      <dgm:t>
        <a:bodyPr/>
        <a:lstStyle/>
        <a:p>
          <a:r>
            <a:rPr lang="en-US" dirty="0"/>
            <a:t>Takeaway 4: But barriers to service and digital trade and numerous, growing and differ widely across countries.</a:t>
          </a:r>
        </a:p>
      </dgm:t>
    </dgm:pt>
    <dgm:pt modelId="{19FFF6CA-3015-4D1A-B552-6839B167B1B8}" type="parTrans" cxnId="{2FAF5C1B-89A4-45F5-9422-6494DB0F050A}">
      <dgm:prSet/>
      <dgm:spPr/>
      <dgm:t>
        <a:bodyPr/>
        <a:lstStyle/>
        <a:p>
          <a:endParaRPr lang="en-US"/>
        </a:p>
      </dgm:t>
    </dgm:pt>
    <dgm:pt modelId="{9F7B3FC7-7A6A-456A-A626-6BD92EBCEE09}" type="sibTrans" cxnId="{2FAF5C1B-89A4-45F5-9422-6494DB0F050A}">
      <dgm:prSet/>
      <dgm:spPr/>
      <dgm:t>
        <a:bodyPr/>
        <a:lstStyle/>
        <a:p>
          <a:endParaRPr lang="en-US"/>
        </a:p>
      </dgm:t>
    </dgm:pt>
    <dgm:pt modelId="{71F1FC5F-D21A-4437-B938-78FD0C76DB07}">
      <dgm:prSet/>
      <dgm:spPr/>
      <dgm:t>
        <a:bodyPr/>
        <a:lstStyle/>
        <a:p>
          <a:r>
            <a:rPr lang="en-US" dirty="0"/>
            <a:t>Takeaway 5: Because the WTO is essential stalled, the future of rules for digital trade is being written in regional, bilateral and multilateral trade agreements</a:t>
          </a:r>
        </a:p>
      </dgm:t>
    </dgm:pt>
    <dgm:pt modelId="{1FAF5236-8027-4C7B-9541-99A4446EF6C2}" type="parTrans" cxnId="{82F4933A-19E3-4C86-B852-73FF1759835D}">
      <dgm:prSet/>
      <dgm:spPr/>
      <dgm:t>
        <a:bodyPr/>
        <a:lstStyle/>
        <a:p>
          <a:endParaRPr lang="en-US"/>
        </a:p>
      </dgm:t>
    </dgm:pt>
    <dgm:pt modelId="{6716DBA6-3966-4884-B119-285C9EB5598C}" type="sibTrans" cxnId="{82F4933A-19E3-4C86-B852-73FF1759835D}">
      <dgm:prSet/>
      <dgm:spPr/>
      <dgm:t>
        <a:bodyPr/>
        <a:lstStyle/>
        <a:p>
          <a:endParaRPr lang="en-US"/>
        </a:p>
      </dgm:t>
    </dgm:pt>
    <dgm:pt modelId="{5A25B589-B16C-4E00-9F5F-0B633576F59C}">
      <dgm:prSet/>
      <dgm:spPr/>
      <dgm:t>
        <a:bodyPr/>
        <a:lstStyle/>
        <a:p>
          <a:r>
            <a:rPr lang="en-US" dirty="0"/>
            <a:t>Takeaway 6: From a tech firm point of view, it is their best interest to see the US/EU/Japan/Singapore models become more prevalent than the China model.</a:t>
          </a:r>
        </a:p>
        <a:p>
          <a:r>
            <a:rPr lang="en-US" dirty="0"/>
            <a:t>However, China hopes to join CP-TPP, so there is hope to find some agreement even with China, who is a country willing to negotiate on trade issues. </a:t>
          </a:r>
        </a:p>
        <a:p>
          <a:endParaRPr lang="en-US" dirty="0"/>
        </a:p>
      </dgm:t>
    </dgm:pt>
    <dgm:pt modelId="{5E9A4CF0-AB9C-4B50-817C-F26862664069}" type="parTrans" cxnId="{A63C3488-D67C-436E-AF6D-57FD65975427}">
      <dgm:prSet/>
      <dgm:spPr/>
      <dgm:t>
        <a:bodyPr/>
        <a:lstStyle/>
        <a:p>
          <a:endParaRPr lang="en-US"/>
        </a:p>
      </dgm:t>
    </dgm:pt>
    <dgm:pt modelId="{32C389EA-1239-4613-B2AB-CDC5EA7FCB21}" type="sibTrans" cxnId="{A63C3488-D67C-436E-AF6D-57FD65975427}">
      <dgm:prSet/>
      <dgm:spPr/>
      <dgm:t>
        <a:bodyPr/>
        <a:lstStyle/>
        <a:p>
          <a:endParaRPr lang="en-US"/>
        </a:p>
      </dgm:t>
    </dgm:pt>
    <dgm:pt modelId="{999EBFB9-C732-4998-9FF2-0BA0ABB28E23}" type="pres">
      <dgm:prSet presAssocID="{859B5FE8-A18B-4FFB-A4C6-9A41DAE5F84E}" presName="linear" presStyleCnt="0">
        <dgm:presLayoutVars>
          <dgm:animLvl val="lvl"/>
          <dgm:resizeHandles val="exact"/>
        </dgm:presLayoutVars>
      </dgm:prSet>
      <dgm:spPr/>
    </dgm:pt>
    <dgm:pt modelId="{82956BD4-2D11-4776-BDEC-5788095C0F68}" type="pres">
      <dgm:prSet presAssocID="{DE30D8E9-CADA-486A-85E8-F2A81E685005}" presName="parentText" presStyleLbl="node1" presStyleIdx="0" presStyleCnt="3">
        <dgm:presLayoutVars>
          <dgm:chMax val="0"/>
          <dgm:bulletEnabled val="1"/>
        </dgm:presLayoutVars>
      </dgm:prSet>
      <dgm:spPr/>
    </dgm:pt>
    <dgm:pt modelId="{5237A467-B66B-472B-8F6C-24AAA77E7DB6}" type="pres">
      <dgm:prSet presAssocID="{9F7B3FC7-7A6A-456A-A626-6BD92EBCEE09}" presName="spacer" presStyleCnt="0"/>
      <dgm:spPr/>
    </dgm:pt>
    <dgm:pt modelId="{FAE36EEC-ABAA-4F1B-959C-4CAB8899E575}" type="pres">
      <dgm:prSet presAssocID="{71F1FC5F-D21A-4437-B938-78FD0C76DB07}" presName="parentText" presStyleLbl="node1" presStyleIdx="1" presStyleCnt="3">
        <dgm:presLayoutVars>
          <dgm:chMax val="0"/>
          <dgm:bulletEnabled val="1"/>
        </dgm:presLayoutVars>
      </dgm:prSet>
      <dgm:spPr/>
    </dgm:pt>
    <dgm:pt modelId="{5EEADCAB-AD34-4504-9F4A-494694CE62A6}" type="pres">
      <dgm:prSet presAssocID="{6716DBA6-3966-4884-B119-285C9EB5598C}" presName="spacer" presStyleCnt="0"/>
      <dgm:spPr/>
    </dgm:pt>
    <dgm:pt modelId="{18B695A8-5B91-4BD6-9433-46D06C6170A8}" type="pres">
      <dgm:prSet presAssocID="{5A25B589-B16C-4E00-9F5F-0B633576F59C}" presName="parentText" presStyleLbl="node1" presStyleIdx="2" presStyleCnt="3">
        <dgm:presLayoutVars>
          <dgm:chMax val="0"/>
          <dgm:bulletEnabled val="1"/>
        </dgm:presLayoutVars>
      </dgm:prSet>
      <dgm:spPr/>
    </dgm:pt>
  </dgm:ptLst>
  <dgm:cxnLst>
    <dgm:cxn modelId="{2FAF5C1B-89A4-45F5-9422-6494DB0F050A}" srcId="{859B5FE8-A18B-4FFB-A4C6-9A41DAE5F84E}" destId="{DE30D8E9-CADA-486A-85E8-F2A81E685005}" srcOrd="0" destOrd="0" parTransId="{19FFF6CA-3015-4D1A-B552-6839B167B1B8}" sibTransId="{9F7B3FC7-7A6A-456A-A626-6BD92EBCEE09}"/>
    <dgm:cxn modelId="{90D74C1B-8E7E-4AE6-89D0-E853B0385123}" type="presOf" srcId="{5A25B589-B16C-4E00-9F5F-0B633576F59C}" destId="{18B695A8-5B91-4BD6-9433-46D06C6170A8}" srcOrd="0" destOrd="0" presId="urn:microsoft.com/office/officeart/2005/8/layout/vList2"/>
    <dgm:cxn modelId="{BD653C26-C11E-4E27-960E-76A9341251CD}" type="presOf" srcId="{71F1FC5F-D21A-4437-B938-78FD0C76DB07}" destId="{FAE36EEC-ABAA-4F1B-959C-4CAB8899E575}" srcOrd="0" destOrd="0" presId="urn:microsoft.com/office/officeart/2005/8/layout/vList2"/>
    <dgm:cxn modelId="{82F4933A-19E3-4C86-B852-73FF1759835D}" srcId="{859B5FE8-A18B-4FFB-A4C6-9A41DAE5F84E}" destId="{71F1FC5F-D21A-4437-B938-78FD0C76DB07}" srcOrd="1" destOrd="0" parTransId="{1FAF5236-8027-4C7B-9541-99A4446EF6C2}" sibTransId="{6716DBA6-3966-4884-B119-285C9EB5598C}"/>
    <dgm:cxn modelId="{A63C3488-D67C-436E-AF6D-57FD65975427}" srcId="{859B5FE8-A18B-4FFB-A4C6-9A41DAE5F84E}" destId="{5A25B589-B16C-4E00-9F5F-0B633576F59C}" srcOrd="2" destOrd="0" parTransId="{5E9A4CF0-AB9C-4B50-817C-F26862664069}" sibTransId="{32C389EA-1239-4613-B2AB-CDC5EA7FCB21}"/>
    <dgm:cxn modelId="{B8A40CA0-F429-432F-B3EA-32ED3E7155AA}" type="presOf" srcId="{859B5FE8-A18B-4FFB-A4C6-9A41DAE5F84E}" destId="{999EBFB9-C732-4998-9FF2-0BA0ABB28E23}" srcOrd="0" destOrd="0" presId="urn:microsoft.com/office/officeart/2005/8/layout/vList2"/>
    <dgm:cxn modelId="{04A9D6A2-C89D-40C2-A603-A34D45AAC4A7}" type="presOf" srcId="{DE30D8E9-CADA-486A-85E8-F2A81E685005}" destId="{82956BD4-2D11-4776-BDEC-5788095C0F68}" srcOrd="0" destOrd="0" presId="urn:microsoft.com/office/officeart/2005/8/layout/vList2"/>
    <dgm:cxn modelId="{1FD5685B-35DA-460E-BB84-10109CB75C69}" type="presParOf" srcId="{999EBFB9-C732-4998-9FF2-0BA0ABB28E23}" destId="{82956BD4-2D11-4776-BDEC-5788095C0F68}" srcOrd="0" destOrd="0" presId="urn:microsoft.com/office/officeart/2005/8/layout/vList2"/>
    <dgm:cxn modelId="{50F3BA68-E5F7-4FF0-943E-1923E4710A97}" type="presParOf" srcId="{999EBFB9-C732-4998-9FF2-0BA0ABB28E23}" destId="{5237A467-B66B-472B-8F6C-24AAA77E7DB6}" srcOrd="1" destOrd="0" presId="urn:microsoft.com/office/officeart/2005/8/layout/vList2"/>
    <dgm:cxn modelId="{BBBA659D-F505-4BEE-B979-D92CC03923D1}" type="presParOf" srcId="{999EBFB9-C732-4998-9FF2-0BA0ABB28E23}" destId="{FAE36EEC-ABAA-4F1B-959C-4CAB8899E575}" srcOrd="2" destOrd="0" presId="urn:microsoft.com/office/officeart/2005/8/layout/vList2"/>
    <dgm:cxn modelId="{A2D5E1E2-21B3-4B04-8557-FDC726442E4D}" type="presParOf" srcId="{999EBFB9-C732-4998-9FF2-0BA0ABB28E23}" destId="{5EEADCAB-AD34-4504-9F4A-494694CE62A6}" srcOrd="3" destOrd="0" presId="urn:microsoft.com/office/officeart/2005/8/layout/vList2"/>
    <dgm:cxn modelId="{EC8EFCC3-5B9A-449F-8078-9F11621A74F5}" type="presParOf" srcId="{999EBFB9-C732-4998-9FF2-0BA0ABB28E23}" destId="{18B695A8-5B91-4BD6-9433-46D06C6170A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No. All countries who are members of WTO (formerly GATT until 1995) have promised NOT to raise tariffs from whatever their current levels are.</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99% of the world’s countries and economies are members of WTO. (Exceptions, e.g. North Korea and Iran. There are a few others.)</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Then how did “Tariff-man” (former President Trump) put tariffs on China (and other countries) on steel and many other products of 10%, 25%?</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The Trump administration (and presidents before him, to a far lesser extent) used so-called “TTBs” (Temporary Trade Barriers) to raise tariffs. (n.b. Pres. Biden has not removed most of them yet.)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Anti-dumping duties. If a firm sells it product (good) at a lower price in its foreign market than in its domestic market, it can be considered “dumping”, and the importing countries can put an Anti-dumping Duty (an import tariff) on that product.</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There are other TTBs, such as Countervailing Duties (CVD), “Safeguard measures” (in the US, these go by the names, Section 201, 232, etc.). Trump used all of these and more.</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CVDs: these are duties imposed on exports of a country that has been found to be subsidizing its exports. (e.g. US CVD against Chinese exports of solar-panels.)</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Traditional tariffs, as well as TTBs, are taxes on GOODS. Things. Merchandise. Not services trade. So, can these tariffs affect a firm like Netflix? </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Trump tariffs on steel has delayed investment plans made by Japanese steel firms in the Mexico, for example. </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“Tariff-jumping effect”. To avoid high tariff, sometimes a firm will make a factory in the country levying the tariff.</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B9ED2818-F59C-49D7-A240-37F40A0AFCDF}">
      <dgm:prSet/>
      <dgm:spPr/>
      <dgm:t>
        <a:bodyPr/>
        <a:lstStyle/>
        <a:p>
          <a:endParaRPr lang="en-US" dirty="0"/>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E0077C8E-A14B-4029-83F4-32076725A7D5}">
      <dgm:prSet/>
      <dgm:spPr/>
      <dgm:t>
        <a:bodyPr/>
        <a:lstStyle/>
        <a:p>
          <a:r>
            <a:rPr lang="en-US" dirty="0"/>
            <a:t>E.g. Sony built a semiconductor factory in Scotland to avoid tariff the EU was putting on Japanese exports to the EU. If Sony makes the chips in the EU and sells them to the EU, then no tariff!</a:t>
          </a:r>
        </a:p>
      </dgm:t>
    </dgm:pt>
    <dgm:pt modelId="{3C6201D0-6FFA-4117-BF9A-7C2C11E5138A}" type="parTrans" cxnId="{B3EA44E5-F0F2-401A-8536-722B8E41F6E1}">
      <dgm:prSet/>
      <dgm:spPr/>
      <dgm:t>
        <a:bodyPr/>
        <a:lstStyle/>
        <a:p>
          <a:endParaRPr lang="en-US"/>
        </a:p>
      </dgm:t>
    </dgm:pt>
    <dgm:pt modelId="{216AACB5-309E-49B7-8D54-E8B832CA53F5}" type="sibTrans" cxnId="{B3EA44E5-F0F2-401A-8536-722B8E41F6E1}">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8D65AFFD-C8F4-470D-9699-F18FD4E17C0D}" type="pres">
      <dgm:prSet presAssocID="{E0077C8E-A14B-4029-83F4-32076725A7D5}" presName="parentText" presStyleLbl="node1" presStyleIdx="2" presStyleCnt="4">
        <dgm:presLayoutVars>
          <dgm:chMax val="0"/>
          <dgm:bulletEnabled val="1"/>
        </dgm:presLayoutVars>
      </dgm:prSet>
      <dgm:spPr/>
    </dgm:pt>
    <dgm:pt modelId="{BA03EA4E-9B69-439E-82F4-E479B57AB116}" type="pres">
      <dgm:prSet presAssocID="{216AACB5-309E-49B7-8D54-E8B832CA53F5}"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2845B382-136C-4ECD-AAAC-7B8E18AF3B2A}" type="presOf" srcId="{E0077C8E-A14B-4029-83F4-32076725A7D5}" destId="{8D65AFFD-C8F4-470D-9699-F18FD4E17C0D}"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B3EA44E5-F0F2-401A-8536-722B8E41F6E1}" srcId="{2BF9AA74-E939-46C6-9787-02324711219B}" destId="{E0077C8E-A14B-4029-83F4-32076725A7D5}" srcOrd="2" destOrd="0" parTransId="{3C6201D0-6FFA-4117-BF9A-7C2C11E5138A}" sibTransId="{216AACB5-309E-49B7-8D54-E8B832CA53F5}"/>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B7BBF9FA-B045-40E9-A980-779F28CADC46}" type="presParOf" srcId="{9234CAA1-9B30-4F8D-BB0F-425BA62F0CE0}" destId="{8D65AFFD-C8F4-470D-9699-F18FD4E17C0D}" srcOrd="4" destOrd="0" presId="urn:microsoft.com/office/officeart/2005/8/layout/vList2"/>
    <dgm:cxn modelId="{8068739B-CE52-428D-8E55-7487951552A6}" type="presParOf" srcId="{9234CAA1-9B30-4F8D-BB0F-425BA62F0CE0}" destId="{BA03EA4E-9B69-439E-82F4-E479B57AB116}"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There are many other barriers to trade other than trade (import) taxes. These are called Non-Trade Barriers (NTBs.)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altLang="ja-JP" dirty="0"/>
            <a:t>Some of these are for valid health concerns. (e.g. food inspections for safety.) Other are “disguised protection” such as EU’s ban on hormone-fed beef, but not pork. </a:t>
          </a:r>
          <a:endParaRPr lang="en-US" dirty="0"/>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These can also raise the cost of doing business in a country.</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3">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3">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3" custLinFactNeighborX="1373" custLinFactNeighborY="6247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The examples thus far have solely focused on the imports/export of GOODS.</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altLang="ja-JP" dirty="0"/>
            <a:t>Traditional tariffs, as well as ADD, CVD, and original purpose of GATT/WTO all pertain to GOODS trade. </a:t>
          </a:r>
          <a:endParaRPr lang="en-US" dirty="0"/>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But what about trade in SERVICES?</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GATT (General Agreement on Tariffs and Trade, evolved into WTO in 1995)</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Historically, most of world trade was in GOODS, and SERVICES trade was a much smaller portion.</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However, the share of services trade is growing?  In 1974 6%?  In 2019, 14% (Source: World Bank)</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Of course, the internet, Zoom and easier telecommunication is a big part of the reason why.</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But what ARE Service imports/exports?</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BF9AA74-E939-46C6-9787-02324711219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C46737-9FAB-4A4F-A4E1-8EEFCFA03571}">
      <dgm:prSet/>
      <dgm:spPr/>
      <dgm:t>
        <a:bodyPr/>
        <a:lstStyle/>
        <a:p>
          <a:r>
            <a:rPr lang="en-US" dirty="0"/>
            <a:t>e.g. 1 If a US firm sells an insurance plan to a Japanese firm, that is a Service export for the US. (If it is sold by a US subsidiary in Japan, it is not.)</a:t>
          </a:r>
        </a:p>
      </dgm:t>
    </dgm:pt>
    <dgm:pt modelId="{1EDE79C8-B23B-4B70-A794-793C5C60459C}" type="parTrans" cxnId="{F2F2D9C5-B662-4A4F-9828-DED00D0AF022}">
      <dgm:prSet/>
      <dgm:spPr/>
      <dgm:t>
        <a:bodyPr/>
        <a:lstStyle/>
        <a:p>
          <a:endParaRPr lang="en-US"/>
        </a:p>
      </dgm:t>
    </dgm:pt>
    <dgm:pt modelId="{D78F6526-9AD3-40F3-9D0D-2F5A028D4E5D}" type="sibTrans" cxnId="{F2F2D9C5-B662-4A4F-9828-DED00D0AF022}">
      <dgm:prSet/>
      <dgm:spPr/>
      <dgm:t>
        <a:bodyPr/>
        <a:lstStyle/>
        <a:p>
          <a:endParaRPr lang="en-US"/>
        </a:p>
      </dgm:t>
    </dgm:pt>
    <dgm:pt modelId="{D5053434-FF43-43F8-AFF3-03203EE22953}">
      <dgm:prSet/>
      <dgm:spPr/>
      <dgm:t>
        <a:bodyPr/>
        <a:lstStyle/>
        <a:p>
          <a:r>
            <a:rPr lang="en-US" dirty="0"/>
            <a:t>e.g. 2 If a Japanese tourist spends money at hotel in Hawaii (the US), that is a US Service export.</a:t>
          </a:r>
        </a:p>
      </dgm:t>
    </dgm:pt>
    <dgm:pt modelId="{B076F10E-2E00-4E8C-A63E-4E641A680332}" type="parTrans" cxnId="{90F7C178-1921-43CB-808C-63D49489CD12}">
      <dgm:prSet/>
      <dgm:spPr/>
      <dgm:t>
        <a:bodyPr/>
        <a:lstStyle/>
        <a:p>
          <a:endParaRPr lang="en-US"/>
        </a:p>
      </dgm:t>
    </dgm:pt>
    <dgm:pt modelId="{601D1482-D9FD-48D5-BB2A-CBAA46C91FAC}" type="sibTrans" cxnId="{90F7C178-1921-43CB-808C-63D49489CD12}">
      <dgm:prSet/>
      <dgm:spPr/>
      <dgm:t>
        <a:bodyPr/>
        <a:lstStyle/>
        <a:p>
          <a:endParaRPr lang="en-US"/>
        </a:p>
      </dgm:t>
    </dgm:pt>
    <dgm:pt modelId="{0C2561A3-37C4-4A6E-AAC3-8F1C6D6699EF}">
      <dgm:prSet/>
      <dgm:spPr/>
      <dgm:t>
        <a:bodyPr/>
        <a:lstStyle/>
        <a:p>
          <a:r>
            <a:rPr lang="en-US" dirty="0"/>
            <a:t>Air travel, transportation, banking, consulting etc. are many services that are increasingly being “exported” internationally.</a:t>
          </a:r>
        </a:p>
      </dgm:t>
    </dgm:pt>
    <dgm:pt modelId="{2350DB79-C8E7-45EF-80AA-94C967673B47}" type="parTrans" cxnId="{0099F4D3-42F7-42AA-B037-62CCC5C02E1C}">
      <dgm:prSet/>
      <dgm:spPr/>
      <dgm:t>
        <a:bodyPr/>
        <a:lstStyle/>
        <a:p>
          <a:endParaRPr lang="en-US"/>
        </a:p>
      </dgm:t>
    </dgm:pt>
    <dgm:pt modelId="{97BA1996-701E-43B3-921C-6F384EB85054}" type="sibTrans" cxnId="{0099F4D3-42F7-42AA-B037-62CCC5C02E1C}">
      <dgm:prSet/>
      <dgm:spPr/>
      <dgm:t>
        <a:bodyPr/>
        <a:lstStyle/>
        <a:p>
          <a:endParaRPr lang="en-US"/>
        </a:p>
      </dgm:t>
    </dgm:pt>
    <dgm:pt modelId="{B9ED2818-F59C-49D7-A240-37F40A0AFCDF}">
      <dgm:prSet/>
      <dgm:spPr/>
      <dgm:t>
        <a:bodyPr/>
        <a:lstStyle/>
        <a:p>
          <a:r>
            <a:rPr lang="en-US" dirty="0"/>
            <a:t>Are there any barriers to trade in these types of trade?</a:t>
          </a:r>
        </a:p>
      </dgm:t>
    </dgm:pt>
    <dgm:pt modelId="{6C74E496-48A1-4095-AFC9-4AB4CAE86D4C}" type="parTrans" cxnId="{9466B852-DC6C-4927-89F1-A15B086AB65A}">
      <dgm:prSet/>
      <dgm:spPr/>
      <dgm:t>
        <a:bodyPr/>
        <a:lstStyle/>
        <a:p>
          <a:endParaRPr lang="en-US"/>
        </a:p>
      </dgm:t>
    </dgm:pt>
    <dgm:pt modelId="{7F35FA3F-6BE4-4D73-B4FA-6F5580C87E45}" type="sibTrans" cxnId="{9466B852-DC6C-4927-89F1-A15B086AB65A}">
      <dgm:prSet/>
      <dgm:spPr/>
      <dgm:t>
        <a:bodyPr/>
        <a:lstStyle/>
        <a:p>
          <a:endParaRPr lang="en-US"/>
        </a:p>
      </dgm:t>
    </dgm:pt>
    <dgm:pt modelId="{9234CAA1-9B30-4F8D-BB0F-425BA62F0CE0}" type="pres">
      <dgm:prSet presAssocID="{2BF9AA74-E939-46C6-9787-02324711219B}" presName="linear" presStyleCnt="0">
        <dgm:presLayoutVars>
          <dgm:animLvl val="lvl"/>
          <dgm:resizeHandles val="exact"/>
        </dgm:presLayoutVars>
      </dgm:prSet>
      <dgm:spPr/>
    </dgm:pt>
    <dgm:pt modelId="{AE6F1AAE-D8A3-4C58-AD68-A4628EA95486}" type="pres">
      <dgm:prSet presAssocID="{D6C46737-9FAB-4A4F-A4E1-8EEFCFA03571}" presName="parentText" presStyleLbl="node1" presStyleIdx="0" presStyleCnt="4">
        <dgm:presLayoutVars>
          <dgm:chMax val="0"/>
          <dgm:bulletEnabled val="1"/>
        </dgm:presLayoutVars>
      </dgm:prSet>
      <dgm:spPr/>
    </dgm:pt>
    <dgm:pt modelId="{23609662-5705-4AEB-9E4F-BD84C442FBE7}" type="pres">
      <dgm:prSet presAssocID="{D78F6526-9AD3-40F3-9D0D-2F5A028D4E5D}" presName="spacer" presStyleCnt="0"/>
      <dgm:spPr/>
    </dgm:pt>
    <dgm:pt modelId="{4D7390A6-D313-4896-8571-6E911CA84F71}" type="pres">
      <dgm:prSet presAssocID="{D5053434-FF43-43F8-AFF3-03203EE22953}" presName="parentText" presStyleLbl="node1" presStyleIdx="1" presStyleCnt="4">
        <dgm:presLayoutVars>
          <dgm:chMax val="0"/>
          <dgm:bulletEnabled val="1"/>
        </dgm:presLayoutVars>
      </dgm:prSet>
      <dgm:spPr/>
    </dgm:pt>
    <dgm:pt modelId="{347075D9-5100-4BA0-A068-11AF67D4EBAA}" type="pres">
      <dgm:prSet presAssocID="{601D1482-D9FD-48D5-BB2A-CBAA46C91FAC}" presName="spacer" presStyleCnt="0"/>
      <dgm:spPr/>
    </dgm:pt>
    <dgm:pt modelId="{1531C058-7DE2-42C3-B5E3-4C9E69DE39CB}" type="pres">
      <dgm:prSet presAssocID="{0C2561A3-37C4-4A6E-AAC3-8F1C6D6699EF}" presName="parentText" presStyleLbl="node1" presStyleIdx="2" presStyleCnt="4">
        <dgm:presLayoutVars>
          <dgm:chMax val="0"/>
          <dgm:bulletEnabled val="1"/>
        </dgm:presLayoutVars>
      </dgm:prSet>
      <dgm:spPr/>
    </dgm:pt>
    <dgm:pt modelId="{1F7C3EAA-AF10-42C4-8D28-BABB2A1F9A23}" type="pres">
      <dgm:prSet presAssocID="{97BA1996-701E-43B3-921C-6F384EB85054}" presName="spacer" presStyleCnt="0"/>
      <dgm:spPr/>
    </dgm:pt>
    <dgm:pt modelId="{5F73BADC-4761-4048-831C-2665F0C6D629}" type="pres">
      <dgm:prSet presAssocID="{B9ED2818-F59C-49D7-A240-37F40A0AFCDF}" presName="parentText" presStyleLbl="node1" presStyleIdx="3" presStyleCnt="4">
        <dgm:presLayoutVars>
          <dgm:chMax val="0"/>
          <dgm:bulletEnabled val="1"/>
        </dgm:presLayoutVars>
      </dgm:prSet>
      <dgm:spPr/>
    </dgm:pt>
  </dgm:ptLst>
  <dgm:cxnLst>
    <dgm:cxn modelId="{7D719D5D-1C87-40ED-9714-0F7CFA9AF33C}" type="presOf" srcId="{D6C46737-9FAB-4A4F-A4E1-8EEFCFA03571}" destId="{AE6F1AAE-D8A3-4C58-AD68-A4628EA95486}" srcOrd="0" destOrd="0" presId="urn:microsoft.com/office/officeart/2005/8/layout/vList2"/>
    <dgm:cxn modelId="{09BC9649-7182-49C4-A36A-596772B47231}" type="presOf" srcId="{0C2561A3-37C4-4A6E-AAC3-8F1C6D6699EF}" destId="{1531C058-7DE2-42C3-B5E3-4C9E69DE39CB}" srcOrd="0" destOrd="0" presId="urn:microsoft.com/office/officeart/2005/8/layout/vList2"/>
    <dgm:cxn modelId="{925E5472-7770-4E09-A0D1-70375A810D4A}" type="presOf" srcId="{D5053434-FF43-43F8-AFF3-03203EE22953}" destId="{4D7390A6-D313-4896-8571-6E911CA84F71}" srcOrd="0" destOrd="0" presId="urn:microsoft.com/office/officeart/2005/8/layout/vList2"/>
    <dgm:cxn modelId="{9466B852-DC6C-4927-89F1-A15B086AB65A}" srcId="{2BF9AA74-E939-46C6-9787-02324711219B}" destId="{B9ED2818-F59C-49D7-A240-37F40A0AFCDF}" srcOrd="3" destOrd="0" parTransId="{6C74E496-48A1-4095-AFC9-4AB4CAE86D4C}" sibTransId="{7F35FA3F-6BE4-4D73-B4FA-6F5580C87E45}"/>
    <dgm:cxn modelId="{90F7C178-1921-43CB-808C-63D49489CD12}" srcId="{2BF9AA74-E939-46C6-9787-02324711219B}" destId="{D5053434-FF43-43F8-AFF3-03203EE22953}" srcOrd="1" destOrd="0" parTransId="{B076F10E-2E00-4E8C-A63E-4E641A680332}" sibTransId="{601D1482-D9FD-48D5-BB2A-CBAA46C91FAC}"/>
    <dgm:cxn modelId="{69327C5A-EB6E-4B31-BEAC-B8790F711F53}" type="presOf" srcId="{2BF9AA74-E939-46C6-9787-02324711219B}" destId="{9234CAA1-9B30-4F8D-BB0F-425BA62F0CE0}" srcOrd="0" destOrd="0" presId="urn:microsoft.com/office/officeart/2005/8/layout/vList2"/>
    <dgm:cxn modelId="{FD501AA2-1CE0-4743-B198-8CA900B5305F}" type="presOf" srcId="{B9ED2818-F59C-49D7-A240-37F40A0AFCDF}" destId="{5F73BADC-4761-4048-831C-2665F0C6D629}" srcOrd="0" destOrd="0" presId="urn:microsoft.com/office/officeart/2005/8/layout/vList2"/>
    <dgm:cxn modelId="{F2F2D9C5-B662-4A4F-9828-DED00D0AF022}" srcId="{2BF9AA74-E939-46C6-9787-02324711219B}" destId="{D6C46737-9FAB-4A4F-A4E1-8EEFCFA03571}" srcOrd="0" destOrd="0" parTransId="{1EDE79C8-B23B-4B70-A794-793C5C60459C}" sibTransId="{D78F6526-9AD3-40F3-9D0D-2F5A028D4E5D}"/>
    <dgm:cxn modelId="{0099F4D3-42F7-42AA-B037-62CCC5C02E1C}" srcId="{2BF9AA74-E939-46C6-9787-02324711219B}" destId="{0C2561A3-37C4-4A6E-AAC3-8F1C6D6699EF}" srcOrd="2" destOrd="0" parTransId="{2350DB79-C8E7-45EF-80AA-94C967673B47}" sibTransId="{97BA1996-701E-43B3-921C-6F384EB85054}"/>
    <dgm:cxn modelId="{21354114-A79C-4A24-A36B-78A451229908}" type="presParOf" srcId="{9234CAA1-9B30-4F8D-BB0F-425BA62F0CE0}" destId="{AE6F1AAE-D8A3-4C58-AD68-A4628EA95486}" srcOrd="0" destOrd="0" presId="urn:microsoft.com/office/officeart/2005/8/layout/vList2"/>
    <dgm:cxn modelId="{895493F0-F362-4A82-B334-57C3976AD61F}" type="presParOf" srcId="{9234CAA1-9B30-4F8D-BB0F-425BA62F0CE0}" destId="{23609662-5705-4AEB-9E4F-BD84C442FBE7}" srcOrd="1" destOrd="0" presId="urn:microsoft.com/office/officeart/2005/8/layout/vList2"/>
    <dgm:cxn modelId="{BF3F8668-D0B1-4215-9B79-A55AE1BEB5AD}" type="presParOf" srcId="{9234CAA1-9B30-4F8D-BB0F-425BA62F0CE0}" destId="{4D7390A6-D313-4896-8571-6E911CA84F71}" srcOrd="2" destOrd="0" presId="urn:microsoft.com/office/officeart/2005/8/layout/vList2"/>
    <dgm:cxn modelId="{C96B62F6-DB7E-4A38-A329-FE5BAF9D8B9B}" type="presParOf" srcId="{9234CAA1-9B30-4F8D-BB0F-425BA62F0CE0}" destId="{347075D9-5100-4BA0-A068-11AF67D4EBAA}" srcOrd="3" destOrd="0" presId="urn:microsoft.com/office/officeart/2005/8/layout/vList2"/>
    <dgm:cxn modelId="{FCA61DC3-D5EA-44EE-9F11-837DB5260CF3}" type="presParOf" srcId="{9234CAA1-9B30-4F8D-BB0F-425BA62F0CE0}" destId="{1531C058-7DE2-42C3-B5E3-4C9E69DE39CB}" srcOrd="4" destOrd="0" presId="urn:microsoft.com/office/officeart/2005/8/layout/vList2"/>
    <dgm:cxn modelId="{59EFCF2D-0B3D-49EB-A0A3-276A90991B76}" type="presParOf" srcId="{9234CAA1-9B30-4F8D-BB0F-425BA62F0CE0}" destId="{1F7C3EAA-AF10-42C4-8D28-BABB2A1F9A23}" srcOrd="5" destOrd="0" presId="urn:microsoft.com/office/officeart/2005/8/layout/vList2"/>
    <dgm:cxn modelId="{AC86D293-C70C-461B-B7C9-B6870F8C894A}" type="presParOf" srcId="{9234CAA1-9B30-4F8D-BB0F-425BA62F0CE0}" destId="{5F73BADC-4761-4048-831C-2665F0C6D6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82014"/>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is a Tariff?  Are there different types of tariffs?</a:t>
          </a:r>
        </a:p>
      </dsp:txBody>
      <dsp:txXfrm>
        <a:off x="48481" y="130495"/>
        <a:ext cx="10418638" cy="896166"/>
      </dsp:txXfrm>
    </dsp:sp>
    <dsp:sp modelId="{4D7390A6-D313-4896-8571-6E911CA84F71}">
      <dsp:nvSpPr>
        <dsp:cNvPr id="0" name=""/>
        <dsp:cNvSpPr/>
      </dsp:nvSpPr>
      <dsp:spPr>
        <a:xfrm>
          <a:off x="0" y="1147143"/>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is the WTO?  How easy is it for countries to raise tariffs, or other barriers to trade on products?</a:t>
          </a:r>
        </a:p>
      </dsp:txBody>
      <dsp:txXfrm>
        <a:off x="48481" y="1195624"/>
        <a:ext cx="10418638" cy="896166"/>
      </dsp:txXfrm>
    </dsp:sp>
    <dsp:sp modelId="{1531C058-7DE2-42C3-B5E3-4C9E69DE39CB}">
      <dsp:nvSpPr>
        <dsp:cNvPr id="0" name=""/>
        <dsp:cNvSpPr/>
      </dsp:nvSpPr>
      <dsp:spPr>
        <a:xfrm>
          <a:off x="0" y="2212272"/>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about service exports? Are there tariffs on those?</a:t>
          </a:r>
        </a:p>
      </dsp:txBody>
      <dsp:txXfrm>
        <a:off x="48481" y="2260753"/>
        <a:ext cx="10418638" cy="896166"/>
      </dsp:txXfrm>
    </dsp:sp>
    <dsp:sp modelId="{5F73BADC-4761-4048-831C-2665F0C6D629}">
      <dsp:nvSpPr>
        <dsp:cNvPr id="0" name=""/>
        <dsp:cNvSpPr/>
      </dsp:nvSpPr>
      <dsp:spPr>
        <a:xfrm>
          <a:off x="0" y="3277400"/>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is “digital trade” and what are some of the barriers to it?</a:t>
          </a:r>
        </a:p>
      </dsp:txBody>
      <dsp:txXfrm>
        <a:off x="48481" y="3325881"/>
        <a:ext cx="10418638" cy="8961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7927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US air carriers cannot run domestic flights in Japan. For example, American airlines is not allowed to have flights between Naha and Tokyo. </a:t>
          </a:r>
        </a:p>
      </dsp:txBody>
      <dsp:txXfrm>
        <a:off x="48547" y="127818"/>
        <a:ext cx="10418506" cy="897406"/>
      </dsp:txXfrm>
    </dsp:sp>
    <dsp:sp modelId="{4D7390A6-D313-4896-8571-6E911CA84F71}">
      <dsp:nvSpPr>
        <dsp:cNvPr id="0" name=""/>
        <dsp:cNvSpPr/>
      </dsp:nvSpPr>
      <dsp:spPr>
        <a:xfrm>
          <a:off x="0" y="1145772"/>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Many professional services have bans. Foreign licensed doctors cannot practice in the US, unless they have a US license.</a:t>
          </a:r>
        </a:p>
      </dsp:txBody>
      <dsp:txXfrm>
        <a:off x="48547" y="1194319"/>
        <a:ext cx="10418506" cy="897406"/>
      </dsp:txXfrm>
    </dsp:sp>
    <dsp:sp modelId="{1531C058-7DE2-42C3-B5E3-4C9E69DE39C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Like NTBs in Goods trade, some of these bans or restrictions are reasonable. Others are pure domestic protectionism.</a:t>
          </a:r>
        </a:p>
      </dsp:txBody>
      <dsp:txXfrm>
        <a:off x="48547" y="2260819"/>
        <a:ext cx="10418506" cy="897406"/>
      </dsp:txXfrm>
    </dsp:sp>
    <dsp:sp modelId="{5F73BADC-4761-4048-831C-2665F0C6D629}">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endParaRPr lang="en-US" sz="2500" kern="1200" dirty="0"/>
        </a:p>
      </dsp:txBody>
      <dsp:txXfrm>
        <a:off x="48547" y="3327319"/>
        <a:ext cx="10418506" cy="8974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614578"/>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Q1: What is digital trade, exactly? </a:t>
          </a:r>
        </a:p>
      </dsp:txBody>
      <dsp:txXfrm>
        <a:off x="48481" y="663059"/>
        <a:ext cx="10418638" cy="896166"/>
      </dsp:txXfrm>
    </dsp:sp>
    <dsp:sp modelId="{4D7390A6-D313-4896-8571-6E911CA84F71}">
      <dsp:nvSpPr>
        <dsp:cNvPr id="0" name=""/>
        <dsp:cNvSpPr/>
      </dsp:nvSpPr>
      <dsp:spPr>
        <a:xfrm>
          <a:off x="0" y="1679707"/>
          <a:ext cx="10515600" cy="99312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Q2: Are there barriers to these products and services as in the case of NTBs in goods?</a:t>
          </a:r>
        </a:p>
      </dsp:txBody>
      <dsp:txXfrm>
        <a:off x="48481" y="1728188"/>
        <a:ext cx="10418638" cy="896166"/>
      </dsp:txXfrm>
    </dsp:sp>
    <dsp:sp modelId="{1531C058-7DE2-42C3-B5E3-4C9E69DE39CB}">
      <dsp:nvSpPr>
        <dsp:cNvPr id="0" name=""/>
        <dsp:cNvSpPr/>
      </dsp:nvSpPr>
      <dsp:spPr>
        <a:xfrm>
          <a:off x="0" y="2744836"/>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Q3: Do the rules of international institutions (WTO) and international agreements (like RCEP and CP-TPP11) apply to this kind of international trade?</a:t>
          </a:r>
        </a:p>
      </dsp:txBody>
      <dsp:txXfrm>
        <a:off x="48481" y="2793317"/>
        <a:ext cx="10418638" cy="8961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239831"/>
          <a:ext cx="10515600" cy="1904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One narrow definition of Digital Trade is the international sale of digital goods. For example, if you live in Japan and buy a CD (digital download) from a US or EU company, that is an example of digital trade. If you live in Australia, and buy a copy of some specialized accounting software from a company in Japan, this is also considered digital trade. Buying e-books from a foreign country is also a good example.</a:t>
          </a:r>
        </a:p>
      </dsp:txBody>
      <dsp:txXfrm>
        <a:off x="92983" y="332814"/>
        <a:ext cx="10329634" cy="1718794"/>
      </dsp:txXfrm>
    </dsp:sp>
    <dsp:sp modelId="{4D7390A6-D313-4896-8571-6E911CA84F71}">
      <dsp:nvSpPr>
        <dsp:cNvPr id="0" name=""/>
        <dsp:cNvSpPr/>
      </dsp:nvSpPr>
      <dsp:spPr>
        <a:xfrm>
          <a:off x="0" y="2207951"/>
          <a:ext cx="10515600" cy="19047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much broader definition, used by many including the OECD Both use the broad definition of digital (international) trade which encompasses both trade in digital goods (purchasing digital music) and “digitally enabled trade” (buying a hardcover book through Amazon which is shipped internationally). </a:t>
          </a:r>
        </a:p>
      </dsp:txBody>
      <dsp:txXfrm>
        <a:off x="92983" y="2300934"/>
        <a:ext cx="10329634" cy="17187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60B94C-4F23-4797-BC1D-F775296932BD}">
      <dsp:nvSpPr>
        <dsp:cNvPr id="0" name=""/>
        <dsp:cNvSpPr/>
      </dsp:nvSpPr>
      <dsp:spPr>
        <a:xfrm>
          <a:off x="0" y="306977"/>
          <a:ext cx="10515600" cy="183185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“Digital trade involves digitally enabled or digitally ordered cross-border transactions in goods and services which can be digitally or physically delivered” (Lopez-Gonzalez and Jouanjean, 2017[1]). </a:t>
          </a:r>
        </a:p>
      </dsp:txBody>
      <dsp:txXfrm>
        <a:off x="89424" y="396401"/>
        <a:ext cx="10336752" cy="1653006"/>
      </dsp:txXfrm>
    </dsp:sp>
    <dsp:sp modelId="{29934388-A340-4AE8-ADAB-20DC9DC0EA0B}">
      <dsp:nvSpPr>
        <dsp:cNvPr id="0" name=""/>
        <dsp:cNvSpPr/>
      </dsp:nvSpPr>
      <dsp:spPr>
        <a:xfrm>
          <a:off x="0" y="2213157"/>
          <a:ext cx="10515600" cy="183185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Some estimates say that digital trade account for 25% of all world trade (https://www.gtipa.org/digital-trade). Other put that figure at a much higher 60%! https://trade.ec.europa.eu/doclib/docs/2021/february/tradoc_159433.pdf</a:t>
          </a:r>
        </a:p>
      </dsp:txBody>
      <dsp:txXfrm>
        <a:off x="89424" y="2302581"/>
        <a:ext cx="10336752" cy="165300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6498"/>
          <a:ext cx="10515600" cy="139851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“Digital trade has </a:t>
          </a:r>
          <a:r>
            <a:rPr lang="en-US" sz="2500" b="1" kern="1200" dirty="0">
              <a:solidFill>
                <a:srgbClr val="FFFF00"/>
              </a:solidFill>
            </a:rPr>
            <a:t>three</a:t>
          </a:r>
          <a:r>
            <a:rPr lang="en-US" sz="2500" kern="1200" dirty="0"/>
            <a:t> components: </a:t>
          </a:r>
          <a:r>
            <a:rPr lang="en-US" sz="2500" kern="1200" dirty="0">
              <a:solidFill>
                <a:srgbClr val="FFFF00"/>
              </a:solidFill>
            </a:rPr>
            <a:t>trade in ICT products</a:t>
          </a:r>
          <a:r>
            <a:rPr lang="en-US" sz="2500" kern="1200" dirty="0"/>
            <a:t>, </a:t>
          </a:r>
          <a:r>
            <a:rPr lang="en-US" sz="2500" kern="1200" dirty="0">
              <a:solidFill>
                <a:srgbClr val="FFC000"/>
              </a:solidFill>
            </a:rPr>
            <a:t>international e-commerce</a:t>
          </a:r>
          <a:r>
            <a:rPr lang="en-US" sz="2500" kern="1200" dirty="0"/>
            <a:t>, and </a:t>
          </a:r>
          <a:r>
            <a:rPr lang="en-US" sz="2500" kern="1200" dirty="0">
              <a:solidFill>
                <a:srgbClr val="C00000"/>
              </a:solidFill>
            </a:rPr>
            <a:t>cross-border data transfer</a:t>
          </a:r>
          <a:r>
            <a:rPr lang="en-US" sz="2500" kern="1200" dirty="0"/>
            <a:t>…” </a:t>
          </a:r>
        </a:p>
      </dsp:txBody>
      <dsp:txXfrm>
        <a:off x="68270" y="74768"/>
        <a:ext cx="10379060" cy="1261975"/>
      </dsp:txXfrm>
    </dsp:sp>
    <dsp:sp modelId="{BCBE5627-8D42-4C0D-86A6-E3F16F6B63CC}">
      <dsp:nvSpPr>
        <dsp:cNvPr id="0" name=""/>
        <dsp:cNvSpPr/>
      </dsp:nvSpPr>
      <dsp:spPr>
        <a:xfrm>
          <a:off x="0" y="1477014"/>
          <a:ext cx="10515600" cy="139851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“…Digital trade reduces transaction costs, facilitates participation in global value chains, and improves market access and reach…” https://english.bdi.eu/article/news/digital-trade-opportunities-and-risks/</a:t>
          </a:r>
        </a:p>
      </dsp:txBody>
      <dsp:txXfrm>
        <a:off x="68270" y="1545284"/>
        <a:ext cx="10379060" cy="1261975"/>
      </dsp:txXfrm>
    </dsp:sp>
    <dsp:sp modelId="{29934388-A340-4AE8-ADAB-20DC9DC0EA0B}">
      <dsp:nvSpPr>
        <dsp:cNvPr id="0" name=""/>
        <dsp:cNvSpPr/>
      </dsp:nvSpPr>
      <dsp:spPr>
        <a:xfrm>
          <a:off x="0" y="2947529"/>
          <a:ext cx="10515600" cy="139851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endParaRPr lang="en-US" sz="2500" kern="1200" dirty="0"/>
        </a:p>
      </dsp:txBody>
      <dsp:txXfrm>
        <a:off x="68270" y="3015799"/>
        <a:ext cx="10379060" cy="126197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49571"/>
          <a:ext cx="10515600" cy="13525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Such</a:t>
          </a:r>
          <a:r>
            <a:rPr lang="en-US" sz="3400" kern="1200" baseline="0" dirty="0"/>
            <a:t> countries have very high barriers to digital trade (China, Russia, Turkey)</a:t>
          </a:r>
          <a:endParaRPr lang="en-US" sz="3400" kern="1200" dirty="0"/>
        </a:p>
      </dsp:txBody>
      <dsp:txXfrm>
        <a:off x="66025" y="115596"/>
        <a:ext cx="10383550" cy="1220470"/>
      </dsp:txXfrm>
    </dsp:sp>
    <dsp:sp modelId="{BCBE5627-8D42-4C0D-86A6-E3F16F6B63CC}">
      <dsp:nvSpPr>
        <dsp:cNvPr id="0" name=""/>
        <dsp:cNvSpPr/>
      </dsp:nvSpPr>
      <dsp:spPr>
        <a:xfrm>
          <a:off x="0" y="1500011"/>
          <a:ext cx="10515600" cy="135252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Other</a:t>
          </a:r>
          <a:r>
            <a:rPr lang="en-US" sz="3400" kern="1200" baseline="0" dirty="0"/>
            <a:t> countries are quite open to digital trade (Singapore, New Zealand)</a:t>
          </a:r>
          <a:endParaRPr lang="en-US" sz="3400" kern="1200" dirty="0"/>
        </a:p>
      </dsp:txBody>
      <dsp:txXfrm>
        <a:off x="66025" y="1566036"/>
        <a:ext cx="10383550" cy="1220470"/>
      </dsp:txXfrm>
    </dsp:sp>
    <dsp:sp modelId="{29934388-A340-4AE8-ADAB-20DC9DC0EA0B}">
      <dsp:nvSpPr>
        <dsp:cNvPr id="0" name=""/>
        <dsp:cNvSpPr/>
      </dsp:nvSpPr>
      <dsp:spPr>
        <a:xfrm>
          <a:off x="0" y="2950451"/>
          <a:ext cx="10515600" cy="13525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endParaRPr lang="en-US" sz="3400" kern="1200" dirty="0"/>
        </a:p>
      </dsp:txBody>
      <dsp:txXfrm>
        <a:off x="66025" y="3016476"/>
        <a:ext cx="10383550" cy="122047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BEF5C7-80D3-480F-B7BC-9716A0479664}">
      <dsp:nvSpPr>
        <dsp:cNvPr id="0" name=""/>
        <dsp:cNvSpPr/>
      </dsp:nvSpPr>
      <dsp:spPr>
        <a:xfrm>
          <a:off x="0" y="130486"/>
          <a:ext cx="6263640" cy="83795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OECD measure has the following (5) sub-indices:</a:t>
          </a:r>
        </a:p>
      </dsp:txBody>
      <dsp:txXfrm>
        <a:off x="40905" y="171391"/>
        <a:ext cx="6181830" cy="756142"/>
      </dsp:txXfrm>
    </dsp:sp>
    <dsp:sp modelId="{B324C20F-27AF-46C7-88F8-F0B4710782A6}">
      <dsp:nvSpPr>
        <dsp:cNvPr id="0" name=""/>
        <dsp:cNvSpPr/>
      </dsp:nvSpPr>
      <dsp:spPr>
        <a:xfrm>
          <a:off x="0" y="1011638"/>
          <a:ext cx="6263640" cy="837952"/>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1) Infrastructure and connectivity (contains 13 measures half of which pertain to “cross-border data flow restrictions”)</a:t>
          </a:r>
        </a:p>
      </dsp:txBody>
      <dsp:txXfrm>
        <a:off x="40905" y="1052543"/>
        <a:ext cx="6181830" cy="756142"/>
      </dsp:txXfrm>
    </dsp:sp>
    <dsp:sp modelId="{56E11DFD-1595-4D5A-B779-5290FC65CC43}">
      <dsp:nvSpPr>
        <dsp:cNvPr id="0" name=""/>
        <dsp:cNvSpPr/>
      </dsp:nvSpPr>
      <dsp:spPr>
        <a:xfrm>
          <a:off x="0" y="1914392"/>
          <a:ext cx="6263640" cy="837952"/>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2) Electronic transactions (contains 7 measures)</a:t>
          </a:r>
        </a:p>
      </dsp:txBody>
      <dsp:txXfrm>
        <a:off x="40905" y="1955297"/>
        <a:ext cx="6181830" cy="756142"/>
      </dsp:txXfrm>
    </dsp:sp>
    <dsp:sp modelId="{CFA62582-6B33-4DF2-834D-A03C5E801BC9}">
      <dsp:nvSpPr>
        <dsp:cNvPr id="0" name=""/>
        <dsp:cNvSpPr/>
      </dsp:nvSpPr>
      <dsp:spPr>
        <a:xfrm>
          <a:off x="0" y="2808608"/>
          <a:ext cx="6263640" cy="837952"/>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3) Payment systems (3 measures)</a:t>
          </a:r>
        </a:p>
      </dsp:txBody>
      <dsp:txXfrm>
        <a:off x="40905" y="2849513"/>
        <a:ext cx="6181830" cy="756142"/>
      </dsp:txXfrm>
    </dsp:sp>
    <dsp:sp modelId="{5590D00C-F29B-43F2-B851-2DCBEE9A1508}">
      <dsp:nvSpPr>
        <dsp:cNvPr id="0" name=""/>
        <dsp:cNvSpPr/>
      </dsp:nvSpPr>
      <dsp:spPr>
        <a:xfrm>
          <a:off x="0" y="3655096"/>
          <a:ext cx="6263640" cy="837952"/>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4) Intellectual property rights (6 measures, half on enforcement, half on discrimination against foreign firms)</a:t>
          </a:r>
        </a:p>
      </dsp:txBody>
      <dsp:txXfrm>
        <a:off x="40905" y="3696001"/>
        <a:ext cx="6181830" cy="756142"/>
      </dsp:txXfrm>
    </dsp:sp>
    <dsp:sp modelId="{3D89E9B2-CCDA-485A-A84A-F1FD12926D2D}">
      <dsp:nvSpPr>
        <dsp:cNvPr id="0" name=""/>
        <dsp:cNvSpPr/>
      </dsp:nvSpPr>
      <dsp:spPr>
        <a:xfrm>
          <a:off x="0" y="4536249"/>
          <a:ext cx="6263640" cy="83795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5) Other barriers affecting digitally enabled services. (7 measures. e.g. mandatory technology transfer, requirements to provide source code) </a:t>
          </a:r>
          <a:r>
            <a:rPr lang="en-US" sz="1500" i="1" kern="1200" dirty="0"/>
            <a:t>“Other” is very important!</a:t>
          </a:r>
          <a:endParaRPr lang="en-US" sz="1500" kern="1200" dirty="0"/>
        </a:p>
      </dsp:txBody>
      <dsp:txXfrm>
        <a:off x="40905" y="4577154"/>
        <a:ext cx="6181830" cy="75614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487421"/>
          <a:ext cx="10515600" cy="10740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Norway, Singapore, etc. have free trade is digital IT equipment (like PCs and hard drives); Argentina has 13% tariff on some of these goods (PCs) . </a:t>
          </a:r>
        </a:p>
      </dsp:txBody>
      <dsp:txXfrm>
        <a:off x="52431" y="539852"/>
        <a:ext cx="10410738" cy="969198"/>
      </dsp:txXfrm>
    </dsp:sp>
    <dsp:sp modelId="{BCBE5627-8D42-4C0D-86A6-E3F16F6B63CC}">
      <dsp:nvSpPr>
        <dsp:cNvPr id="0" name=""/>
        <dsp:cNvSpPr/>
      </dsp:nvSpPr>
      <dsp:spPr>
        <a:xfrm>
          <a:off x="0" y="1657689"/>
          <a:ext cx="10515600" cy="10740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The City of Buenos Aires (Argentina) has a $0.50 “Netflix tax”</a:t>
          </a:r>
        </a:p>
      </dsp:txBody>
      <dsp:txXfrm>
        <a:off x="52431" y="1710120"/>
        <a:ext cx="10410738" cy="969198"/>
      </dsp:txXfrm>
    </dsp:sp>
    <dsp:sp modelId="{29934388-A340-4AE8-ADAB-20DC9DC0EA0B}">
      <dsp:nvSpPr>
        <dsp:cNvPr id="0" name=""/>
        <dsp:cNvSpPr/>
      </dsp:nvSpPr>
      <dsp:spPr>
        <a:xfrm>
          <a:off x="0" y="2791062"/>
          <a:ext cx="10515600" cy="10740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China and Vietnam restrict </a:t>
          </a:r>
          <a:r>
            <a:rPr lang="en-US" sz="2700" kern="1200" dirty="0">
              <a:solidFill>
                <a:srgbClr val="C00000"/>
              </a:solidFill>
            </a:rPr>
            <a:t>telecommunications</a:t>
          </a:r>
          <a:r>
            <a:rPr lang="en-US" sz="2700" kern="1200" dirty="0"/>
            <a:t> providers to local firms only. (This restrict sales, but also investment in this digital business.)</a:t>
          </a:r>
        </a:p>
      </dsp:txBody>
      <dsp:txXfrm>
        <a:off x="52431" y="2843493"/>
        <a:ext cx="10410738" cy="96919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43440"/>
          <a:ext cx="10515600" cy="138732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Restrictive practices (quotas, fees, visas) for use of foreign workers in IT. Romania. (A digital “service”. Programmers, for example.)</a:t>
          </a:r>
        </a:p>
      </dsp:txBody>
      <dsp:txXfrm>
        <a:off x="67724" y="111164"/>
        <a:ext cx="10380152" cy="1251879"/>
      </dsp:txXfrm>
    </dsp:sp>
    <dsp:sp modelId="{BCBE5627-8D42-4C0D-86A6-E3F16F6B63CC}">
      <dsp:nvSpPr>
        <dsp:cNvPr id="0" name=""/>
        <dsp:cNvSpPr/>
      </dsp:nvSpPr>
      <dsp:spPr>
        <a:xfrm>
          <a:off x="0" y="1482608"/>
          <a:ext cx="10515600" cy="138732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“Data localization”. Data localization. Russia requires data be available (phone numbers etc.) to Russian FSB (police). Turkey: data cannot be processed outside of Turkey. “Data retention” Russia: bloggers law…must keep all info on Russian based servers for 6 months. </a:t>
          </a:r>
        </a:p>
        <a:p>
          <a:pPr marL="0" lvl="0" indent="0" algn="l" defTabSz="800100">
            <a:lnSpc>
              <a:spcPct val="90000"/>
            </a:lnSpc>
            <a:spcBef>
              <a:spcPct val="0"/>
            </a:spcBef>
            <a:spcAft>
              <a:spcPct val="35000"/>
            </a:spcAft>
            <a:buNone/>
          </a:pPr>
          <a:r>
            <a:rPr lang="en-US" sz="1800" kern="1200" dirty="0"/>
            <a:t>Conversely: “Right to be forgotten”. In EU and elsewhere.</a:t>
          </a:r>
        </a:p>
      </dsp:txBody>
      <dsp:txXfrm>
        <a:off x="67724" y="1550332"/>
        <a:ext cx="10380152" cy="1251879"/>
      </dsp:txXfrm>
    </dsp:sp>
    <dsp:sp modelId="{3AA7784F-0EE2-4D72-8871-446FF34AAFDA}">
      <dsp:nvSpPr>
        <dsp:cNvPr id="0" name=""/>
        <dsp:cNvSpPr/>
      </dsp:nvSpPr>
      <dsp:spPr>
        <a:xfrm>
          <a:off x="0" y="2921775"/>
          <a:ext cx="10515600" cy="138732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China and Vietnam also have very strict data localization laws, which Amazon and Google do not like. </a:t>
          </a:r>
        </a:p>
      </dsp:txBody>
      <dsp:txXfrm>
        <a:off x="67724" y="2989499"/>
        <a:ext cx="10380152" cy="125187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17300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GATT/WTO framework has worked surprisingly well to work out disputes in GOODS trade over the past 50-plus years (since 1947)</a:t>
          </a:r>
        </a:p>
      </dsp:txBody>
      <dsp:txXfrm>
        <a:off x="48547" y="221548"/>
        <a:ext cx="10418506" cy="897406"/>
      </dsp:txXfrm>
    </dsp:sp>
    <dsp:sp modelId="{51ADAAD5-C75A-4822-B4B4-B8E98390066C}">
      <dsp:nvSpPr>
        <dsp:cNvPr id="0" name=""/>
        <dsp:cNvSpPr/>
      </dsp:nvSpPr>
      <dsp:spPr>
        <a:xfrm>
          <a:off x="0" y="1068521"/>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For services (and intellectual property rights), agreeing upon and enforcing a set of rules has been a far greater challenge.</a:t>
          </a:r>
        </a:p>
      </dsp:txBody>
      <dsp:txXfrm>
        <a:off x="48547" y="1117068"/>
        <a:ext cx="10418506" cy="897406"/>
      </dsp:txXfrm>
    </dsp:sp>
    <dsp:sp modelId="{C52218C1-AC3E-43E7-A7E3-4959568BDFE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Digital trade present yet even more challenges and the “international” rules are still much like the “Wild West”.</a:t>
          </a:r>
        </a:p>
      </dsp:txBody>
      <dsp:txXfrm>
        <a:off x="48547" y="2260819"/>
        <a:ext cx="10418506" cy="897406"/>
      </dsp:txXfrm>
    </dsp:sp>
    <dsp:sp modelId="{A2728F03-B8C7-44CE-B331-C100F6C6CD50}">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endParaRPr lang="en-US" sz="2500" kern="1200" dirty="0"/>
        </a:p>
      </dsp:txBody>
      <dsp:txXfrm>
        <a:off x="48547" y="3327319"/>
        <a:ext cx="10418506" cy="8974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584636"/>
          <a:ext cx="10515600" cy="75477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 tariffs is a tax on imports.</a:t>
          </a:r>
        </a:p>
      </dsp:txBody>
      <dsp:txXfrm>
        <a:off x="36845" y="621481"/>
        <a:ext cx="10441910" cy="681087"/>
      </dsp:txXfrm>
    </dsp:sp>
    <dsp:sp modelId="{4D7390A6-D313-4896-8571-6E911CA84F71}">
      <dsp:nvSpPr>
        <dsp:cNvPr id="0" name=""/>
        <dsp:cNvSpPr/>
      </dsp:nvSpPr>
      <dsp:spPr>
        <a:xfrm>
          <a:off x="0" y="1394134"/>
          <a:ext cx="10515600" cy="754777"/>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(Tariff has a broader meaning in the English language and can also mean “rate” , possibly for another tax, or even for rates (e.g. telephone rates ($.05/minute) are sometimes called “tariffs.”</a:t>
          </a:r>
        </a:p>
      </dsp:txBody>
      <dsp:txXfrm>
        <a:off x="36845" y="1430979"/>
        <a:ext cx="10441910" cy="681087"/>
      </dsp:txXfrm>
    </dsp:sp>
    <dsp:sp modelId="{1531C058-7DE2-42C3-B5E3-4C9E69DE39CB}">
      <dsp:nvSpPr>
        <dsp:cNvPr id="0" name=""/>
        <dsp:cNvSpPr/>
      </dsp:nvSpPr>
      <dsp:spPr>
        <a:xfrm>
          <a:off x="0" y="2203632"/>
          <a:ext cx="10515600" cy="754777"/>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e.g. Japan has a 27% tariff on the importation of “ski boots” (but only if from TPP11 members, such as Canada)</a:t>
          </a:r>
        </a:p>
      </dsp:txBody>
      <dsp:txXfrm>
        <a:off x="36845" y="2240477"/>
        <a:ext cx="10441910" cy="681087"/>
      </dsp:txXfrm>
    </dsp:sp>
    <dsp:sp modelId="{5F73BADC-4761-4048-831C-2665F0C6D629}">
      <dsp:nvSpPr>
        <dsp:cNvPr id="0" name=""/>
        <dsp:cNvSpPr/>
      </dsp:nvSpPr>
      <dsp:spPr>
        <a:xfrm>
          <a:off x="0" y="3013129"/>
          <a:ext cx="10515600" cy="75477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Most electronics goods and parts imported to Japan already duty free (e.g. semiconductors are 0%). Japanese average tariff level is about 2-3 %, and even a bit lower in the US and EU (source: World Bank). </a:t>
          </a:r>
        </a:p>
      </dsp:txBody>
      <dsp:txXfrm>
        <a:off x="36845" y="3049974"/>
        <a:ext cx="10441910" cy="68108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175714"/>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GATS (General Agreement on Trade in Services), since 1995</a:t>
          </a:r>
        </a:p>
      </dsp:txBody>
      <dsp:txXfrm>
        <a:off x="48481" y="224195"/>
        <a:ext cx="10418638" cy="896166"/>
      </dsp:txXfrm>
    </dsp:sp>
    <dsp:sp modelId="{51ADAAD5-C75A-4822-B4B4-B8E98390066C}">
      <dsp:nvSpPr>
        <dsp:cNvPr id="0" name=""/>
        <dsp:cNvSpPr/>
      </dsp:nvSpPr>
      <dsp:spPr>
        <a:xfrm>
          <a:off x="0" y="1069899"/>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TRIPS (</a:t>
          </a:r>
          <a:r>
            <a:rPr lang="en-US" sz="2500" b="0" i="0" kern="1200" dirty="0"/>
            <a:t>Agreement on Trade-Related Aspects of Intellectual Property Rights) also since 1995 </a:t>
          </a:r>
          <a:endParaRPr lang="en-US" sz="2500" b="0" kern="1200" dirty="0"/>
        </a:p>
      </dsp:txBody>
      <dsp:txXfrm>
        <a:off x="48481" y="1118380"/>
        <a:ext cx="10418638" cy="896166"/>
      </dsp:txXfrm>
    </dsp:sp>
    <dsp:sp modelId="{C52218C1-AC3E-43E7-A7E3-4959568BDFEB}">
      <dsp:nvSpPr>
        <dsp:cNvPr id="0" name=""/>
        <dsp:cNvSpPr/>
      </dsp:nvSpPr>
      <dsp:spPr>
        <a:xfrm>
          <a:off x="0" y="2212272"/>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These two agreement try to address some of these issues, but opinions are far from unanimous.</a:t>
          </a:r>
        </a:p>
      </dsp:txBody>
      <dsp:txXfrm>
        <a:off x="48481" y="2260753"/>
        <a:ext cx="10418638" cy="896166"/>
      </dsp:txXfrm>
    </dsp:sp>
    <dsp:sp modelId="{A2728F03-B8C7-44CE-B331-C100F6C6CD50}">
      <dsp:nvSpPr>
        <dsp:cNvPr id="0" name=""/>
        <dsp:cNvSpPr/>
      </dsp:nvSpPr>
      <dsp:spPr>
        <a:xfrm>
          <a:off x="0" y="3277400"/>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India and South Africa are often in opposition to the US and EU (and Japan) on IPR. (US wants it stricter, India wants it looser.)</a:t>
          </a:r>
        </a:p>
      </dsp:txBody>
      <dsp:txXfrm>
        <a:off x="48481" y="3325881"/>
        <a:ext cx="10418638" cy="89616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653786"/>
          <a:ext cx="10515600"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As the little WTO has made little progress is setting new rules for Digital Trade, regional trade agreements have filled some of these gaps</a:t>
          </a:r>
        </a:p>
      </dsp:txBody>
      <dsp:txXfrm>
        <a:off x="36896" y="690682"/>
        <a:ext cx="10441808" cy="682028"/>
      </dsp:txXfrm>
    </dsp:sp>
    <dsp:sp modelId="{51ADAAD5-C75A-4822-B4B4-B8E98390066C}">
      <dsp:nvSpPr>
        <dsp:cNvPr id="0" name=""/>
        <dsp:cNvSpPr/>
      </dsp:nvSpPr>
      <dsp:spPr>
        <a:xfrm>
          <a:off x="0" y="1334381"/>
          <a:ext cx="10515600" cy="7558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When the US-Canada-Mexico (NAFTA) agreement was revised (now “USMCA) provisions/rules for Digital Trade were included.</a:t>
          </a:r>
        </a:p>
      </dsp:txBody>
      <dsp:txXfrm>
        <a:off x="36896" y="1371277"/>
        <a:ext cx="10441808" cy="682028"/>
      </dsp:txXfrm>
    </dsp:sp>
    <dsp:sp modelId="{C52218C1-AC3E-43E7-A7E3-4959568BDFEB}">
      <dsp:nvSpPr>
        <dsp:cNvPr id="0" name=""/>
        <dsp:cNvSpPr/>
      </dsp:nvSpPr>
      <dsp:spPr>
        <a:xfrm>
          <a:off x="0" y="2203632"/>
          <a:ext cx="10515600" cy="7558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 recent US-Japan trade agreement also includes some digital trade provisions. The EU also has its own digital trade rules, which are sometimes at odds with the US (and often at odds with China, Russia, etc.)</a:t>
          </a:r>
        </a:p>
      </dsp:txBody>
      <dsp:txXfrm>
        <a:off x="36896" y="2240528"/>
        <a:ext cx="10441808" cy="682028"/>
      </dsp:txXfrm>
    </dsp:sp>
    <dsp:sp modelId="{A2728F03-B8C7-44CE-B331-C100F6C6CD50}">
      <dsp:nvSpPr>
        <dsp:cNvPr id="0" name=""/>
        <dsp:cNvSpPr/>
      </dsp:nvSpPr>
      <dsp:spPr>
        <a:xfrm>
          <a:off x="0" y="3014172"/>
          <a:ext cx="10515600" cy="7558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CP-TPP also has provisions on digital trade, specifically on (free) e-commerce and (freedom from) data localization requirements</a:t>
          </a:r>
        </a:p>
      </dsp:txBody>
      <dsp:txXfrm>
        <a:off x="36896" y="3051068"/>
        <a:ext cx="10441808" cy="68202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A7CDB-57C7-4453-BCD5-951C94E23B69}">
      <dsp:nvSpPr>
        <dsp:cNvPr id="0" name=""/>
        <dsp:cNvSpPr/>
      </dsp:nvSpPr>
      <dsp:spPr>
        <a:xfrm>
          <a:off x="0" y="219370"/>
          <a:ext cx="10515600" cy="97761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RCEP also has rules for e-commerce which are very similar to those of CP-TPP</a:t>
          </a:r>
        </a:p>
      </dsp:txBody>
      <dsp:txXfrm>
        <a:off x="47723" y="267093"/>
        <a:ext cx="10420154" cy="882165"/>
      </dsp:txXfrm>
    </dsp:sp>
    <dsp:sp modelId="{51ADAAD5-C75A-4822-B4B4-B8E98390066C}">
      <dsp:nvSpPr>
        <dsp:cNvPr id="0" name=""/>
        <dsp:cNvSpPr/>
      </dsp:nvSpPr>
      <dsp:spPr>
        <a:xfrm>
          <a:off x="0" y="1124378"/>
          <a:ext cx="10515600" cy="977611"/>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However, </a:t>
          </a:r>
          <a:r>
            <a:rPr lang="en-US" sz="1600" b="0" i="0" kern="1200" dirty="0"/>
            <a:t>RCEP and the CPTPP differ substantially on provisions concerning computing facilities, cross-border transfer of data, and source code. In general, CPTPP is more free and also more comprehensive than RCEP in this regard (and many others.)</a:t>
          </a:r>
          <a:endParaRPr lang="en-US" sz="1600" kern="1200" dirty="0"/>
        </a:p>
      </dsp:txBody>
      <dsp:txXfrm>
        <a:off x="47723" y="1172101"/>
        <a:ext cx="10420154" cy="882165"/>
      </dsp:txXfrm>
    </dsp:sp>
    <dsp:sp modelId="{C52218C1-AC3E-43E7-A7E3-4959568BDFEB}">
      <dsp:nvSpPr>
        <dsp:cNvPr id="0" name=""/>
        <dsp:cNvSpPr/>
      </dsp:nvSpPr>
      <dsp:spPr>
        <a:xfrm>
          <a:off x="0" y="2199312"/>
          <a:ext cx="10515600" cy="97761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Increasingly, there are many other bilateral agreements which are including digital trade provisions, many of which are more comprehensive than what is contained in CP-TPP. (For example, Singapore, Chile and NZ “Digital Economy Partnership Agreement (DEPA) Signed in 2020.</a:t>
          </a:r>
        </a:p>
      </dsp:txBody>
      <dsp:txXfrm>
        <a:off x="47723" y="2247035"/>
        <a:ext cx="10420154" cy="882165"/>
      </dsp:txXfrm>
    </dsp:sp>
    <dsp:sp modelId="{A2728F03-B8C7-44CE-B331-C100F6C6CD50}">
      <dsp:nvSpPr>
        <dsp:cNvPr id="0" name=""/>
        <dsp:cNvSpPr/>
      </dsp:nvSpPr>
      <dsp:spPr>
        <a:xfrm>
          <a:off x="0" y="3223003"/>
          <a:ext cx="10515600" cy="97761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President Biden is discussing a possible Digital Agreement with India. If successful. This could help move the world into a US/EU/Japan style digital trade regime, rather than one dominated by the “rules” of RCEP (China.)</a:t>
          </a:r>
        </a:p>
        <a:p>
          <a:pPr marL="0" lvl="0" indent="0" algn="l" defTabSz="711200">
            <a:lnSpc>
              <a:spcPct val="90000"/>
            </a:lnSpc>
            <a:spcBef>
              <a:spcPct val="0"/>
            </a:spcBef>
            <a:spcAft>
              <a:spcPct val="35000"/>
            </a:spcAft>
            <a:buNone/>
          </a:pPr>
          <a:r>
            <a:rPr lang="en-US" sz="1600" kern="1200" dirty="0"/>
            <a:t>Of course, many countries still do not and will not follow the rules and enforcement will always be an issue.</a:t>
          </a:r>
        </a:p>
      </dsp:txBody>
      <dsp:txXfrm>
        <a:off x="47723" y="3270726"/>
        <a:ext cx="10420154" cy="88216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56BD4-2D11-4776-BDEC-5788095C0F68}">
      <dsp:nvSpPr>
        <dsp:cNvPr id="0" name=""/>
        <dsp:cNvSpPr/>
      </dsp:nvSpPr>
      <dsp:spPr>
        <a:xfrm>
          <a:off x="0" y="32420"/>
          <a:ext cx="6263640" cy="176912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Takeaway 1: World trade in GOODS is quite open and free, even, increasingly in emerging markets.</a:t>
          </a:r>
        </a:p>
      </dsp:txBody>
      <dsp:txXfrm>
        <a:off x="86361" y="118781"/>
        <a:ext cx="6090918" cy="1596400"/>
      </dsp:txXfrm>
    </dsp:sp>
    <dsp:sp modelId="{FAE36EEC-ABAA-4F1B-959C-4CAB8899E575}">
      <dsp:nvSpPr>
        <dsp:cNvPr id="0" name=""/>
        <dsp:cNvSpPr/>
      </dsp:nvSpPr>
      <dsp:spPr>
        <a:xfrm>
          <a:off x="0" y="1867782"/>
          <a:ext cx="6263640" cy="176912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Takeaway 2: The recent Trump trade war still lingers, but it is expected to fade away, albeit slowly.</a:t>
          </a:r>
        </a:p>
      </dsp:txBody>
      <dsp:txXfrm>
        <a:off x="86361" y="1954143"/>
        <a:ext cx="6090918" cy="1596400"/>
      </dsp:txXfrm>
    </dsp:sp>
    <dsp:sp modelId="{18B695A8-5B91-4BD6-9433-46D06C6170A8}">
      <dsp:nvSpPr>
        <dsp:cNvPr id="0" name=""/>
        <dsp:cNvSpPr/>
      </dsp:nvSpPr>
      <dsp:spPr>
        <a:xfrm>
          <a:off x="0" y="3703145"/>
          <a:ext cx="6263640" cy="176912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Takeaway 3: Trade in services and digital trade is growing as a share of world trade. This is a good thing.</a:t>
          </a:r>
        </a:p>
        <a:p>
          <a:pPr marL="0" lvl="0" indent="0" algn="l" defTabSz="1022350">
            <a:lnSpc>
              <a:spcPct val="90000"/>
            </a:lnSpc>
            <a:spcBef>
              <a:spcPct val="0"/>
            </a:spcBef>
            <a:spcAft>
              <a:spcPct val="35000"/>
            </a:spcAft>
            <a:buNone/>
          </a:pPr>
          <a:endParaRPr lang="en-US" sz="2300" kern="1200" dirty="0"/>
        </a:p>
      </dsp:txBody>
      <dsp:txXfrm>
        <a:off x="86361" y="3789506"/>
        <a:ext cx="6090918" cy="159640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56BD4-2D11-4776-BDEC-5788095C0F68}">
      <dsp:nvSpPr>
        <dsp:cNvPr id="0" name=""/>
        <dsp:cNvSpPr/>
      </dsp:nvSpPr>
      <dsp:spPr>
        <a:xfrm>
          <a:off x="0" y="623573"/>
          <a:ext cx="6263640" cy="139229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Takeaway 4: But barriers to service and digital trade and numerous, growing and differ widely across countries.</a:t>
          </a:r>
        </a:p>
      </dsp:txBody>
      <dsp:txXfrm>
        <a:off x="67966" y="691539"/>
        <a:ext cx="6127708" cy="1256367"/>
      </dsp:txXfrm>
    </dsp:sp>
    <dsp:sp modelId="{FAE36EEC-ABAA-4F1B-959C-4CAB8899E575}">
      <dsp:nvSpPr>
        <dsp:cNvPr id="0" name=""/>
        <dsp:cNvSpPr/>
      </dsp:nvSpPr>
      <dsp:spPr>
        <a:xfrm>
          <a:off x="0" y="2056193"/>
          <a:ext cx="6263640" cy="139229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Takeaway 5: Because the WTO is essential stalled, the future of rules for digital trade is being written in regional, bilateral and multilateral trade agreements</a:t>
          </a:r>
        </a:p>
      </dsp:txBody>
      <dsp:txXfrm>
        <a:off x="67966" y="2124159"/>
        <a:ext cx="6127708" cy="1256367"/>
      </dsp:txXfrm>
    </dsp:sp>
    <dsp:sp modelId="{18B695A8-5B91-4BD6-9433-46D06C6170A8}">
      <dsp:nvSpPr>
        <dsp:cNvPr id="0" name=""/>
        <dsp:cNvSpPr/>
      </dsp:nvSpPr>
      <dsp:spPr>
        <a:xfrm>
          <a:off x="0" y="3488813"/>
          <a:ext cx="6263640" cy="139229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Takeaway 6: From a tech firm point of view, it is their best interest to see the US/EU/Japan/Singapore models become more prevalent than the China model.</a:t>
          </a:r>
        </a:p>
        <a:p>
          <a:pPr marL="0" lvl="0" indent="0" algn="l" defTabSz="622300">
            <a:lnSpc>
              <a:spcPct val="90000"/>
            </a:lnSpc>
            <a:spcBef>
              <a:spcPct val="0"/>
            </a:spcBef>
            <a:spcAft>
              <a:spcPct val="35000"/>
            </a:spcAft>
            <a:buNone/>
          </a:pPr>
          <a:r>
            <a:rPr lang="en-US" sz="1400" kern="1200" dirty="0"/>
            <a:t>However, China hopes to join CP-TPP, so there is hope to find some agreement even with China, who is a country willing to negotiate on trade issues. </a:t>
          </a:r>
        </a:p>
        <a:p>
          <a:pPr marL="0" lvl="0" indent="0" algn="l" defTabSz="622300">
            <a:lnSpc>
              <a:spcPct val="90000"/>
            </a:lnSpc>
            <a:spcBef>
              <a:spcPct val="0"/>
            </a:spcBef>
            <a:spcAft>
              <a:spcPct val="35000"/>
            </a:spcAft>
            <a:buNone/>
          </a:pPr>
          <a:endParaRPr lang="en-US" sz="1400" kern="1200" dirty="0"/>
        </a:p>
      </dsp:txBody>
      <dsp:txXfrm>
        <a:off x="67966" y="3556779"/>
        <a:ext cx="6127708" cy="12563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498672"/>
          <a:ext cx="10515600" cy="7956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No. All countries who are members of WTO (formerly GATT until 1995) have promised NOT to raise tariffs from whatever their current levels are.</a:t>
          </a:r>
        </a:p>
      </dsp:txBody>
      <dsp:txXfrm>
        <a:off x="38838" y="537510"/>
        <a:ext cx="10437924" cy="717924"/>
      </dsp:txXfrm>
    </dsp:sp>
    <dsp:sp modelId="{4D7390A6-D313-4896-8571-6E911CA84F71}">
      <dsp:nvSpPr>
        <dsp:cNvPr id="0" name=""/>
        <dsp:cNvSpPr/>
      </dsp:nvSpPr>
      <dsp:spPr>
        <a:xfrm>
          <a:off x="0" y="1351872"/>
          <a:ext cx="10515600" cy="7956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99% of the world’s countries and economies are members of WTO. (Exceptions, e.g. North Korea and Iran. There are a few others.)</a:t>
          </a:r>
        </a:p>
      </dsp:txBody>
      <dsp:txXfrm>
        <a:off x="38838" y="1390710"/>
        <a:ext cx="10437924" cy="717924"/>
      </dsp:txXfrm>
    </dsp:sp>
    <dsp:sp modelId="{1531C058-7DE2-42C3-B5E3-4C9E69DE39CB}">
      <dsp:nvSpPr>
        <dsp:cNvPr id="0" name=""/>
        <dsp:cNvSpPr/>
      </dsp:nvSpPr>
      <dsp:spPr>
        <a:xfrm>
          <a:off x="0" y="2205072"/>
          <a:ext cx="10515600" cy="7956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Then how did “Tariff-man” (former President Trump) put tariffs on China (and other countries) on steel and many other products of 10%, 25%?</a:t>
          </a:r>
        </a:p>
      </dsp:txBody>
      <dsp:txXfrm>
        <a:off x="38838" y="2243910"/>
        <a:ext cx="10437924" cy="717924"/>
      </dsp:txXfrm>
    </dsp:sp>
    <dsp:sp modelId="{5F73BADC-4761-4048-831C-2665F0C6D629}">
      <dsp:nvSpPr>
        <dsp:cNvPr id="0" name=""/>
        <dsp:cNvSpPr/>
      </dsp:nvSpPr>
      <dsp:spPr>
        <a:xfrm>
          <a:off x="0" y="3058272"/>
          <a:ext cx="10515600" cy="7956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Trump administration (and presidents before him, to a far lesser extent) used so-called “TTBs” (Temporary Trade Barriers) to raise tariffs. (n.b. Pres. Biden has not removed most of them yet.) </a:t>
          </a:r>
        </a:p>
      </dsp:txBody>
      <dsp:txXfrm>
        <a:off x="38838" y="3097110"/>
        <a:ext cx="10437924" cy="7179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4572"/>
          <a:ext cx="10515600" cy="104480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Anti-dumping duties. If a firm sells it product (good) at a lower price in its foreign market than in its domestic market, it can be considered “dumping”, and the importing countries can put an Anti-dumping Duty (an import tariff) on that product.</a:t>
          </a:r>
        </a:p>
      </dsp:txBody>
      <dsp:txXfrm>
        <a:off x="51003" y="55575"/>
        <a:ext cx="10413594" cy="942803"/>
      </dsp:txXfrm>
    </dsp:sp>
    <dsp:sp modelId="{4D7390A6-D313-4896-8571-6E911CA84F71}">
      <dsp:nvSpPr>
        <dsp:cNvPr id="0" name=""/>
        <dsp:cNvSpPr/>
      </dsp:nvSpPr>
      <dsp:spPr>
        <a:xfrm>
          <a:off x="0" y="1104102"/>
          <a:ext cx="10515600" cy="104480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There are other TTBs, such as Countervailing Duties (CVD), “Safeguard measures” (in the US, these go by the names, Section 201, 232, etc.). Trump used all of these and more.</a:t>
          </a:r>
        </a:p>
      </dsp:txBody>
      <dsp:txXfrm>
        <a:off x="51003" y="1155105"/>
        <a:ext cx="10413594" cy="942803"/>
      </dsp:txXfrm>
    </dsp:sp>
    <dsp:sp modelId="{1531C058-7DE2-42C3-B5E3-4C9E69DE39CB}">
      <dsp:nvSpPr>
        <dsp:cNvPr id="0" name=""/>
        <dsp:cNvSpPr/>
      </dsp:nvSpPr>
      <dsp:spPr>
        <a:xfrm>
          <a:off x="0" y="2203632"/>
          <a:ext cx="10515600" cy="104480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CVDs: these are duties imposed on exports of a country that has been found to be subsidizing its exports. (e.g. US CVD against Chinese exports of solar-panels.)</a:t>
          </a:r>
        </a:p>
      </dsp:txBody>
      <dsp:txXfrm>
        <a:off x="51003" y="2254635"/>
        <a:ext cx="10413594" cy="942803"/>
      </dsp:txXfrm>
    </dsp:sp>
    <dsp:sp modelId="{5F73BADC-4761-4048-831C-2665F0C6D629}">
      <dsp:nvSpPr>
        <dsp:cNvPr id="0" name=""/>
        <dsp:cNvSpPr/>
      </dsp:nvSpPr>
      <dsp:spPr>
        <a:xfrm>
          <a:off x="0" y="3303162"/>
          <a:ext cx="10515600" cy="104480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Traditional tariffs, as well as TTBs, are taxes on GOODS. Things. Merchandise. Not services trade. So, can these tariffs affect a firm like Netflix? </a:t>
          </a:r>
        </a:p>
      </dsp:txBody>
      <dsp:txXfrm>
        <a:off x="51003" y="3354165"/>
        <a:ext cx="10413594" cy="9428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498672"/>
          <a:ext cx="10515600" cy="7956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Trump tariffs on steel has delayed investment plans made by Japanese steel firms in the Mexico, for example. </a:t>
          </a:r>
        </a:p>
      </dsp:txBody>
      <dsp:txXfrm>
        <a:off x="38838" y="537510"/>
        <a:ext cx="10437924" cy="717924"/>
      </dsp:txXfrm>
    </dsp:sp>
    <dsp:sp modelId="{4D7390A6-D313-4896-8571-6E911CA84F71}">
      <dsp:nvSpPr>
        <dsp:cNvPr id="0" name=""/>
        <dsp:cNvSpPr/>
      </dsp:nvSpPr>
      <dsp:spPr>
        <a:xfrm>
          <a:off x="0" y="1351872"/>
          <a:ext cx="10515600" cy="7956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“Tariff-jumping effect”. To avoid high tariff, sometimes a firm will make a factory in the country levying the tariff.</a:t>
          </a:r>
        </a:p>
      </dsp:txBody>
      <dsp:txXfrm>
        <a:off x="38838" y="1390710"/>
        <a:ext cx="10437924" cy="717924"/>
      </dsp:txXfrm>
    </dsp:sp>
    <dsp:sp modelId="{8D65AFFD-C8F4-470D-9699-F18FD4E17C0D}">
      <dsp:nvSpPr>
        <dsp:cNvPr id="0" name=""/>
        <dsp:cNvSpPr/>
      </dsp:nvSpPr>
      <dsp:spPr>
        <a:xfrm>
          <a:off x="0" y="2205072"/>
          <a:ext cx="10515600" cy="7956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E.g. Sony built a semiconductor factory in Scotland to avoid tariff the EU was putting on Japanese exports to the EU. If Sony makes the chips in the EU and sells them to the EU, then no tariff!</a:t>
          </a:r>
        </a:p>
      </dsp:txBody>
      <dsp:txXfrm>
        <a:off x="38838" y="2243910"/>
        <a:ext cx="10437924" cy="717924"/>
      </dsp:txXfrm>
    </dsp:sp>
    <dsp:sp modelId="{5F73BADC-4761-4048-831C-2665F0C6D629}">
      <dsp:nvSpPr>
        <dsp:cNvPr id="0" name=""/>
        <dsp:cNvSpPr/>
      </dsp:nvSpPr>
      <dsp:spPr>
        <a:xfrm>
          <a:off x="0" y="3058272"/>
          <a:ext cx="10515600" cy="7956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US" sz="2000" kern="1200" dirty="0"/>
        </a:p>
      </dsp:txBody>
      <dsp:txXfrm>
        <a:off x="38838" y="3097110"/>
        <a:ext cx="10437924" cy="7179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6498"/>
          <a:ext cx="10515600" cy="139851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There are many other barriers to trade other than trade (import) taxes. These are called Non-Trade Barriers (NTBs.)</a:t>
          </a:r>
        </a:p>
      </dsp:txBody>
      <dsp:txXfrm>
        <a:off x="68270" y="74768"/>
        <a:ext cx="10379060" cy="1261975"/>
      </dsp:txXfrm>
    </dsp:sp>
    <dsp:sp modelId="{4D7390A6-D313-4896-8571-6E911CA84F71}">
      <dsp:nvSpPr>
        <dsp:cNvPr id="0" name=""/>
        <dsp:cNvSpPr/>
      </dsp:nvSpPr>
      <dsp:spPr>
        <a:xfrm>
          <a:off x="0" y="1477014"/>
          <a:ext cx="10515600" cy="139851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altLang="ja-JP" sz="2500" kern="1200" dirty="0"/>
            <a:t>Some of these are for valid health concerns. (e.g. food inspections for safety.) Other are “disguised protection” such as EU’s ban on hormone-fed beef, but not pork. </a:t>
          </a:r>
          <a:endParaRPr lang="en-US" sz="2500" kern="1200" dirty="0"/>
        </a:p>
      </dsp:txBody>
      <dsp:txXfrm>
        <a:off x="68270" y="1545284"/>
        <a:ext cx="10379060" cy="1261975"/>
      </dsp:txXfrm>
    </dsp:sp>
    <dsp:sp modelId="{1531C058-7DE2-42C3-B5E3-4C9E69DE39CB}">
      <dsp:nvSpPr>
        <dsp:cNvPr id="0" name=""/>
        <dsp:cNvSpPr/>
      </dsp:nvSpPr>
      <dsp:spPr>
        <a:xfrm>
          <a:off x="0" y="2954028"/>
          <a:ext cx="10515600" cy="139851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These can also raise the cost of doing business in a country.</a:t>
          </a:r>
        </a:p>
      </dsp:txBody>
      <dsp:txXfrm>
        <a:off x="68270" y="3022298"/>
        <a:ext cx="10379060" cy="12619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82014"/>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examples thus far have solely focused on the imports/export of GOODS.</a:t>
          </a:r>
        </a:p>
      </dsp:txBody>
      <dsp:txXfrm>
        <a:off x="48481" y="130495"/>
        <a:ext cx="10418638" cy="896166"/>
      </dsp:txXfrm>
    </dsp:sp>
    <dsp:sp modelId="{4D7390A6-D313-4896-8571-6E911CA84F71}">
      <dsp:nvSpPr>
        <dsp:cNvPr id="0" name=""/>
        <dsp:cNvSpPr/>
      </dsp:nvSpPr>
      <dsp:spPr>
        <a:xfrm>
          <a:off x="0" y="1147143"/>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altLang="ja-JP" sz="2500" kern="1200" dirty="0"/>
            <a:t>Traditional tariffs, as well as ADD, CVD, and original purpose of GATT/WTO all pertain to GOODS trade. </a:t>
          </a:r>
          <a:endParaRPr lang="en-US" sz="2500" kern="1200" dirty="0"/>
        </a:p>
      </dsp:txBody>
      <dsp:txXfrm>
        <a:off x="48481" y="1195624"/>
        <a:ext cx="10418638" cy="896166"/>
      </dsp:txXfrm>
    </dsp:sp>
    <dsp:sp modelId="{1531C058-7DE2-42C3-B5E3-4C9E69DE39CB}">
      <dsp:nvSpPr>
        <dsp:cNvPr id="0" name=""/>
        <dsp:cNvSpPr/>
      </dsp:nvSpPr>
      <dsp:spPr>
        <a:xfrm>
          <a:off x="0" y="2212272"/>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But what about trade in SERVICES?</a:t>
          </a:r>
        </a:p>
      </dsp:txBody>
      <dsp:txXfrm>
        <a:off x="48481" y="2260753"/>
        <a:ext cx="10418638" cy="896166"/>
      </dsp:txXfrm>
    </dsp:sp>
    <dsp:sp modelId="{5F73BADC-4761-4048-831C-2665F0C6D629}">
      <dsp:nvSpPr>
        <dsp:cNvPr id="0" name=""/>
        <dsp:cNvSpPr/>
      </dsp:nvSpPr>
      <dsp:spPr>
        <a:xfrm>
          <a:off x="0" y="3277400"/>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GATT (General Agreement on Tariffs and Trade, evolved into WTO in 1995)</a:t>
          </a:r>
        </a:p>
      </dsp:txBody>
      <dsp:txXfrm>
        <a:off x="48481" y="3325881"/>
        <a:ext cx="10418638" cy="8961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7927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Historically, most of world trade was in GOODS, and SERVICES trade was a much smaller portion.</a:t>
          </a:r>
        </a:p>
      </dsp:txBody>
      <dsp:txXfrm>
        <a:off x="48547" y="127818"/>
        <a:ext cx="10418506" cy="897406"/>
      </dsp:txXfrm>
    </dsp:sp>
    <dsp:sp modelId="{4D7390A6-D313-4896-8571-6E911CA84F71}">
      <dsp:nvSpPr>
        <dsp:cNvPr id="0" name=""/>
        <dsp:cNvSpPr/>
      </dsp:nvSpPr>
      <dsp:spPr>
        <a:xfrm>
          <a:off x="0" y="1145772"/>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However, the share of services trade is growing?  In 1974 6%?  In 2019, 14% (Source: World Bank)</a:t>
          </a:r>
        </a:p>
      </dsp:txBody>
      <dsp:txXfrm>
        <a:off x="48547" y="1194319"/>
        <a:ext cx="10418506" cy="897406"/>
      </dsp:txXfrm>
    </dsp:sp>
    <dsp:sp modelId="{1531C058-7DE2-42C3-B5E3-4C9E69DE39C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Of course, the internet, Zoom and easier telecommunication is a big part of the reason why.</a:t>
          </a:r>
        </a:p>
      </dsp:txBody>
      <dsp:txXfrm>
        <a:off x="48547" y="2260819"/>
        <a:ext cx="10418506" cy="897406"/>
      </dsp:txXfrm>
    </dsp:sp>
    <dsp:sp modelId="{5F73BADC-4761-4048-831C-2665F0C6D629}">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But what ARE Service imports/exports?</a:t>
          </a:r>
        </a:p>
      </dsp:txBody>
      <dsp:txXfrm>
        <a:off x="48547" y="3327319"/>
        <a:ext cx="10418506" cy="8974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F1AAE-D8A3-4C58-AD68-A4628EA95486}">
      <dsp:nvSpPr>
        <dsp:cNvPr id="0" name=""/>
        <dsp:cNvSpPr/>
      </dsp:nvSpPr>
      <dsp:spPr>
        <a:xfrm>
          <a:off x="0" y="79271"/>
          <a:ext cx="10515600"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1 If a US firm sells an insurance plan to a Japanese firm, that is a Service export for the US. (If it is sold by a US subsidiary in Japan, it is not.)</a:t>
          </a:r>
        </a:p>
      </dsp:txBody>
      <dsp:txXfrm>
        <a:off x="48547" y="127818"/>
        <a:ext cx="10418506" cy="897406"/>
      </dsp:txXfrm>
    </dsp:sp>
    <dsp:sp modelId="{4D7390A6-D313-4896-8571-6E911CA84F71}">
      <dsp:nvSpPr>
        <dsp:cNvPr id="0" name=""/>
        <dsp:cNvSpPr/>
      </dsp:nvSpPr>
      <dsp:spPr>
        <a:xfrm>
          <a:off x="0" y="1145772"/>
          <a:ext cx="10515600"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e.g. 2 If a Japanese tourist spends money at hotel in Hawaii (the US), that is a US Service export.</a:t>
          </a:r>
        </a:p>
      </dsp:txBody>
      <dsp:txXfrm>
        <a:off x="48547" y="1194319"/>
        <a:ext cx="10418506" cy="897406"/>
      </dsp:txXfrm>
    </dsp:sp>
    <dsp:sp modelId="{1531C058-7DE2-42C3-B5E3-4C9E69DE39CB}">
      <dsp:nvSpPr>
        <dsp:cNvPr id="0" name=""/>
        <dsp:cNvSpPr/>
      </dsp:nvSpPr>
      <dsp:spPr>
        <a:xfrm>
          <a:off x="0" y="2212272"/>
          <a:ext cx="10515600"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Air travel, transportation, banking, consulting etc. are many services that are increasingly being “exported” internationally.</a:t>
          </a:r>
        </a:p>
      </dsp:txBody>
      <dsp:txXfrm>
        <a:off x="48547" y="2260819"/>
        <a:ext cx="10418506" cy="897406"/>
      </dsp:txXfrm>
    </dsp:sp>
    <dsp:sp modelId="{5F73BADC-4761-4048-831C-2665F0C6D629}">
      <dsp:nvSpPr>
        <dsp:cNvPr id="0" name=""/>
        <dsp:cNvSpPr/>
      </dsp:nvSpPr>
      <dsp:spPr>
        <a:xfrm>
          <a:off x="0" y="3278772"/>
          <a:ext cx="10515600"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Are there any barriers to trade in these types of trade?</a:t>
          </a:r>
        </a:p>
      </dsp:txBody>
      <dsp:txXfrm>
        <a:off x="48547" y="3327319"/>
        <a:ext cx="10418506" cy="89740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4C8A98-C8DF-4803-ADD0-8767B56C42FF}" type="datetimeFigureOut">
              <a:rPr lang="en-US" smtClean="0"/>
              <a:t>4/18/2023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E9F4E-234A-4DF4-9338-6987BA6794D1}" type="slidenum">
              <a:rPr lang="en-US" smtClean="0"/>
              <a:t>‹#›</a:t>
            </a:fld>
            <a:endParaRPr lang="en-US" dirty="0"/>
          </a:p>
        </p:txBody>
      </p:sp>
    </p:spTree>
    <p:extLst>
      <p:ext uri="{BB962C8B-B14F-4D97-AF65-F5344CB8AC3E}">
        <p14:creationId xmlns:p14="http://schemas.microsoft.com/office/powerpoint/2010/main" val="4210503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5E703-1657-4AB2-9974-508CB24648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BCDFFC-3886-4F19-9CB2-C87C52CCDA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66EB26-1E07-4717-A48E-9CC2A631F8CB}"/>
              </a:ext>
            </a:extLst>
          </p:cNvPr>
          <p:cNvSpPr>
            <a:spLocks noGrp="1"/>
          </p:cNvSpPr>
          <p:nvPr>
            <p:ph type="dt" sz="half" idx="10"/>
          </p:nvPr>
        </p:nvSpPr>
        <p:spPr/>
        <p:txBody>
          <a:bodyPr/>
          <a:lstStyle/>
          <a:p>
            <a:fld id="{20752FC8-2785-421D-9931-A82C24BC5D75}" type="datetime1">
              <a:rPr lang="en-US" smtClean="0"/>
              <a:t>4/18/2023</a:t>
            </a:fld>
            <a:endParaRPr lang="en-US" dirty="0"/>
          </a:p>
        </p:txBody>
      </p:sp>
      <p:sp>
        <p:nvSpPr>
          <p:cNvPr id="5" name="Footer Placeholder 4">
            <a:extLst>
              <a:ext uri="{FF2B5EF4-FFF2-40B4-BE49-F238E27FC236}">
                <a16:creationId xmlns:a16="http://schemas.microsoft.com/office/drawing/2014/main" id="{D0A7BA86-E286-45C8-AA7F-B335F92F0ABB}"/>
              </a:ext>
            </a:extLst>
          </p:cNvPr>
          <p:cNvSpPr>
            <a:spLocks noGrp="1"/>
          </p:cNvSpPr>
          <p:nvPr>
            <p:ph type="ftr" sz="quarter" idx="11"/>
          </p:nvPr>
        </p:nvSpPr>
        <p:spPr/>
        <p:txBody>
          <a:bodyPr/>
          <a:lstStyle/>
          <a:p>
            <a:r>
              <a:rPr lang="en-US" dirty="0"/>
              <a:t>Craig Parsons - Yokohama National University</a:t>
            </a:r>
          </a:p>
        </p:txBody>
      </p:sp>
      <p:sp>
        <p:nvSpPr>
          <p:cNvPr id="6" name="Slide Number Placeholder 5">
            <a:extLst>
              <a:ext uri="{FF2B5EF4-FFF2-40B4-BE49-F238E27FC236}">
                <a16:creationId xmlns:a16="http://schemas.microsoft.com/office/drawing/2014/main" id="{37EAC92B-BB00-48E8-847B-8039A5A82154}"/>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145376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80004-174A-43AB-8010-0815D04D55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F6A2DF-B619-4689-916B-B32223A8B0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E4651A-0C78-4F24-876F-683DBA89358A}"/>
              </a:ext>
            </a:extLst>
          </p:cNvPr>
          <p:cNvSpPr>
            <a:spLocks noGrp="1"/>
          </p:cNvSpPr>
          <p:nvPr>
            <p:ph type="dt" sz="half" idx="10"/>
          </p:nvPr>
        </p:nvSpPr>
        <p:spPr/>
        <p:txBody>
          <a:bodyPr/>
          <a:lstStyle/>
          <a:p>
            <a:fld id="{C40FFFC9-9695-4EFB-9402-3C8953C5C1C7}" type="datetime1">
              <a:rPr lang="en-US" smtClean="0"/>
              <a:t>4/18/2023</a:t>
            </a:fld>
            <a:endParaRPr lang="en-US" dirty="0"/>
          </a:p>
        </p:txBody>
      </p:sp>
      <p:sp>
        <p:nvSpPr>
          <p:cNvPr id="5" name="Footer Placeholder 4">
            <a:extLst>
              <a:ext uri="{FF2B5EF4-FFF2-40B4-BE49-F238E27FC236}">
                <a16:creationId xmlns:a16="http://schemas.microsoft.com/office/drawing/2014/main" id="{56A58015-0A15-4DD5-94D2-1D04D2B1E82B}"/>
              </a:ext>
            </a:extLst>
          </p:cNvPr>
          <p:cNvSpPr>
            <a:spLocks noGrp="1"/>
          </p:cNvSpPr>
          <p:nvPr>
            <p:ph type="ftr" sz="quarter" idx="11"/>
          </p:nvPr>
        </p:nvSpPr>
        <p:spPr/>
        <p:txBody>
          <a:bodyPr/>
          <a:lstStyle/>
          <a:p>
            <a:r>
              <a:rPr lang="en-US" dirty="0"/>
              <a:t>Craig Parsons - Yokohama National University</a:t>
            </a:r>
          </a:p>
        </p:txBody>
      </p:sp>
      <p:sp>
        <p:nvSpPr>
          <p:cNvPr id="6" name="Slide Number Placeholder 5">
            <a:extLst>
              <a:ext uri="{FF2B5EF4-FFF2-40B4-BE49-F238E27FC236}">
                <a16:creationId xmlns:a16="http://schemas.microsoft.com/office/drawing/2014/main" id="{714A281B-02D4-481D-8258-D16C75E9BC1E}"/>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121866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95EC49-D39B-493B-A9A4-08BA79019E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965891-E542-4528-9B90-A08909A581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FAF9B-64DA-40CD-A2AE-F63E730A5118}"/>
              </a:ext>
            </a:extLst>
          </p:cNvPr>
          <p:cNvSpPr>
            <a:spLocks noGrp="1"/>
          </p:cNvSpPr>
          <p:nvPr>
            <p:ph type="dt" sz="half" idx="10"/>
          </p:nvPr>
        </p:nvSpPr>
        <p:spPr/>
        <p:txBody>
          <a:bodyPr/>
          <a:lstStyle/>
          <a:p>
            <a:fld id="{79E3EDBC-FB9A-4089-83A8-D95A3897B736}" type="datetime1">
              <a:rPr lang="en-US" smtClean="0"/>
              <a:t>4/18/2023</a:t>
            </a:fld>
            <a:endParaRPr lang="en-US" dirty="0"/>
          </a:p>
        </p:txBody>
      </p:sp>
      <p:sp>
        <p:nvSpPr>
          <p:cNvPr id="5" name="Footer Placeholder 4">
            <a:extLst>
              <a:ext uri="{FF2B5EF4-FFF2-40B4-BE49-F238E27FC236}">
                <a16:creationId xmlns:a16="http://schemas.microsoft.com/office/drawing/2014/main" id="{8FCDFA36-9AD5-4346-9404-639186C8AAB5}"/>
              </a:ext>
            </a:extLst>
          </p:cNvPr>
          <p:cNvSpPr>
            <a:spLocks noGrp="1"/>
          </p:cNvSpPr>
          <p:nvPr>
            <p:ph type="ftr" sz="quarter" idx="11"/>
          </p:nvPr>
        </p:nvSpPr>
        <p:spPr/>
        <p:txBody>
          <a:bodyPr/>
          <a:lstStyle/>
          <a:p>
            <a:r>
              <a:rPr lang="en-US" dirty="0"/>
              <a:t>Craig Parsons - Yokohama National University</a:t>
            </a:r>
          </a:p>
        </p:txBody>
      </p:sp>
      <p:sp>
        <p:nvSpPr>
          <p:cNvPr id="6" name="Slide Number Placeholder 5">
            <a:extLst>
              <a:ext uri="{FF2B5EF4-FFF2-40B4-BE49-F238E27FC236}">
                <a16:creationId xmlns:a16="http://schemas.microsoft.com/office/drawing/2014/main" id="{5CC379D0-2825-407B-B035-C783484750F0}"/>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56584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19925-2A41-4AF3-B1EE-9244AD7135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12CCC7-0228-4C1A-A78C-86D5EDF05A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4CBA24-709A-4B3B-A4C7-1983BE3FA904}"/>
              </a:ext>
            </a:extLst>
          </p:cNvPr>
          <p:cNvSpPr>
            <a:spLocks noGrp="1"/>
          </p:cNvSpPr>
          <p:nvPr>
            <p:ph type="dt" sz="half" idx="10"/>
          </p:nvPr>
        </p:nvSpPr>
        <p:spPr/>
        <p:txBody>
          <a:bodyPr/>
          <a:lstStyle/>
          <a:p>
            <a:fld id="{89A45106-3485-42F1-A11B-33CE312A8FC6}" type="datetime1">
              <a:rPr lang="en-US" smtClean="0"/>
              <a:t>4/18/2023</a:t>
            </a:fld>
            <a:endParaRPr lang="en-US" dirty="0"/>
          </a:p>
        </p:txBody>
      </p:sp>
      <p:sp>
        <p:nvSpPr>
          <p:cNvPr id="5" name="Footer Placeholder 4">
            <a:extLst>
              <a:ext uri="{FF2B5EF4-FFF2-40B4-BE49-F238E27FC236}">
                <a16:creationId xmlns:a16="http://schemas.microsoft.com/office/drawing/2014/main" id="{947B58E4-63C9-4E89-B630-7F9D351EAB08}"/>
              </a:ext>
            </a:extLst>
          </p:cNvPr>
          <p:cNvSpPr>
            <a:spLocks noGrp="1"/>
          </p:cNvSpPr>
          <p:nvPr>
            <p:ph type="ftr" sz="quarter" idx="11"/>
          </p:nvPr>
        </p:nvSpPr>
        <p:spPr/>
        <p:txBody>
          <a:bodyPr/>
          <a:lstStyle/>
          <a:p>
            <a:r>
              <a:rPr lang="en-US" dirty="0"/>
              <a:t>Craig Parsons - Yokohama National University</a:t>
            </a:r>
          </a:p>
        </p:txBody>
      </p:sp>
      <p:sp>
        <p:nvSpPr>
          <p:cNvPr id="6" name="Slide Number Placeholder 5">
            <a:extLst>
              <a:ext uri="{FF2B5EF4-FFF2-40B4-BE49-F238E27FC236}">
                <a16:creationId xmlns:a16="http://schemas.microsoft.com/office/drawing/2014/main" id="{5EB5D088-DF09-48ED-8247-03519BC42E94}"/>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427513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C53E9-3570-40E5-AB46-67E7AEB00C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CD1F2B-5728-48C6-9A59-4F9A9C3456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668C14-8830-4A89-A5A4-FA33A7F5ACFF}"/>
              </a:ext>
            </a:extLst>
          </p:cNvPr>
          <p:cNvSpPr>
            <a:spLocks noGrp="1"/>
          </p:cNvSpPr>
          <p:nvPr>
            <p:ph type="dt" sz="half" idx="10"/>
          </p:nvPr>
        </p:nvSpPr>
        <p:spPr/>
        <p:txBody>
          <a:bodyPr/>
          <a:lstStyle/>
          <a:p>
            <a:fld id="{133A0FFC-2EB7-44BA-A6D0-A2FBB04B0EED}" type="datetime1">
              <a:rPr lang="en-US" smtClean="0"/>
              <a:t>4/18/2023</a:t>
            </a:fld>
            <a:endParaRPr lang="en-US" dirty="0"/>
          </a:p>
        </p:txBody>
      </p:sp>
      <p:sp>
        <p:nvSpPr>
          <p:cNvPr id="5" name="Footer Placeholder 4">
            <a:extLst>
              <a:ext uri="{FF2B5EF4-FFF2-40B4-BE49-F238E27FC236}">
                <a16:creationId xmlns:a16="http://schemas.microsoft.com/office/drawing/2014/main" id="{7DDDED18-390A-4709-AC6E-4203464AA236}"/>
              </a:ext>
            </a:extLst>
          </p:cNvPr>
          <p:cNvSpPr>
            <a:spLocks noGrp="1"/>
          </p:cNvSpPr>
          <p:nvPr>
            <p:ph type="ftr" sz="quarter" idx="11"/>
          </p:nvPr>
        </p:nvSpPr>
        <p:spPr/>
        <p:txBody>
          <a:bodyPr/>
          <a:lstStyle/>
          <a:p>
            <a:r>
              <a:rPr lang="en-US" dirty="0"/>
              <a:t>Craig Parsons - Yokohama National University</a:t>
            </a:r>
          </a:p>
        </p:txBody>
      </p:sp>
      <p:sp>
        <p:nvSpPr>
          <p:cNvPr id="6" name="Slide Number Placeholder 5">
            <a:extLst>
              <a:ext uri="{FF2B5EF4-FFF2-40B4-BE49-F238E27FC236}">
                <a16:creationId xmlns:a16="http://schemas.microsoft.com/office/drawing/2014/main" id="{D57CE5E6-E61C-4FAC-B9E8-683555E977B4}"/>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357458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8B3A8-4CF4-41E0-A0CE-939100F7EB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16F4D1-6F53-4701-8C2F-642CCA6CD3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BF5782-B3AC-429C-9622-4849FF46A5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2842CB-AD18-4339-9537-800D150BDA5C}"/>
              </a:ext>
            </a:extLst>
          </p:cNvPr>
          <p:cNvSpPr>
            <a:spLocks noGrp="1"/>
          </p:cNvSpPr>
          <p:nvPr>
            <p:ph type="dt" sz="half" idx="10"/>
          </p:nvPr>
        </p:nvSpPr>
        <p:spPr/>
        <p:txBody>
          <a:bodyPr/>
          <a:lstStyle/>
          <a:p>
            <a:fld id="{FE24D31A-5DD1-41B5-A7C3-4679817EA4DF}" type="datetime1">
              <a:rPr lang="en-US" smtClean="0"/>
              <a:t>4/18/2023</a:t>
            </a:fld>
            <a:endParaRPr lang="en-US" dirty="0"/>
          </a:p>
        </p:txBody>
      </p:sp>
      <p:sp>
        <p:nvSpPr>
          <p:cNvPr id="6" name="Footer Placeholder 5">
            <a:extLst>
              <a:ext uri="{FF2B5EF4-FFF2-40B4-BE49-F238E27FC236}">
                <a16:creationId xmlns:a16="http://schemas.microsoft.com/office/drawing/2014/main" id="{3E9C859A-7E6D-4F78-BFF4-64F432CF2141}"/>
              </a:ext>
            </a:extLst>
          </p:cNvPr>
          <p:cNvSpPr>
            <a:spLocks noGrp="1"/>
          </p:cNvSpPr>
          <p:nvPr>
            <p:ph type="ftr" sz="quarter" idx="11"/>
          </p:nvPr>
        </p:nvSpPr>
        <p:spPr/>
        <p:txBody>
          <a:bodyPr/>
          <a:lstStyle/>
          <a:p>
            <a:r>
              <a:rPr lang="en-US" dirty="0"/>
              <a:t>Craig Parsons - Yokohama National University</a:t>
            </a:r>
          </a:p>
        </p:txBody>
      </p:sp>
      <p:sp>
        <p:nvSpPr>
          <p:cNvPr id="7" name="Slide Number Placeholder 6">
            <a:extLst>
              <a:ext uri="{FF2B5EF4-FFF2-40B4-BE49-F238E27FC236}">
                <a16:creationId xmlns:a16="http://schemas.microsoft.com/office/drawing/2014/main" id="{6E51E47C-A0C8-4537-95AA-C1D52F15C7B3}"/>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328165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42567-9E87-47FC-B7C2-624FB9EC8C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8BAB1F-0992-4F7B-B6BE-B2B1F7997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38AD8E-7A92-4531-B19D-28AC8E231B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A6EB2E-A2F2-4534-8651-4A3E63C15B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A433D8-E77F-4B8E-B9AD-C8514C0194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DE60CF-2564-4FEA-AB70-028ACFCE9496}"/>
              </a:ext>
            </a:extLst>
          </p:cNvPr>
          <p:cNvSpPr>
            <a:spLocks noGrp="1"/>
          </p:cNvSpPr>
          <p:nvPr>
            <p:ph type="dt" sz="half" idx="10"/>
          </p:nvPr>
        </p:nvSpPr>
        <p:spPr/>
        <p:txBody>
          <a:bodyPr/>
          <a:lstStyle/>
          <a:p>
            <a:fld id="{4A4284E3-7D01-4D4B-8089-8F0254D9A416}" type="datetime1">
              <a:rPr lang="en-US" smtClean="0"/>
              <a:t>4/18/2023</a:t>
            </a:fld>
            <a:endParaRPr lang="en-US" dirty="0"/>
          </a:p>
        </p:txBody>
      </p:sp>
      <p:sp>
        <p:nvSpPr>
          <p:cNvPr id="8" name="Footer Placeholder 7">
            <a:extLst>
              <a:ext uri="{FF2B5EF4-FFF2-40B4-BE49-F238E27FC236}">
                <a16:creationId xmlns:a16="http://schemas.microsoft.com/office/drawing/2014/main" id="{1EE07E62-457E-43D9-8897-294F17D84A31}"/>
              </a:ext>
            </a:extLst>
          </p:cNvPr>
          <p:cNvSpPr>
            <a:spLocks noGrp="1"/>
          </p:cNvSpPr>
          <p:nvPr>
            <p:ph type="ftr" sz="quarter" idx="11"/>
          </p:nvPr>
        </p:nvSpPr>
        <p:spPr/>
        <p:txBody>
          <a:bodyPr/>
          <a:lstStyle/>
          <a:p>
            <a:r>
              <a:rPr lang="en-US" dirty="0"/>
              <a:t>Craig Parsons - Yokohama National University</a:t>
            </a:r>
          </a:p>
        </p:txBody>
      </p:sp>
      <p:sp>
        <p:nvSpPr>
          <p:cNvPr id="9" name="Slide Number Placeholder 8">
            <a:extLst>
              <a:ext uri="{FF2B5EF4-FFF2-40B4-BE49-F238E27FC236}">
                <a16:creationId xmlns:a16="http://schemas.microsoft.com/office/drawing/2014/main" id="{C5956988-1D82-4273-9306-6F5151AFD2C9}"/>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40572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6323F-F48B-406A-94B3-E3A06BE37F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DE38E4-9BDF-4D39-B240-B50469AFB183}"/>
              </a:ext>
            </a:extLst>
          </p:cNvPr>
          <p:cNvSpPr>
            <a:spLocks noGrp="1"/>
          </p:cNvSpPr>
          <p:nvPr>
            <p:ph type="dt" sz="half" idx="10"/>
          </p:nvPr>
        </p:nvSpPr>
        <p:spPr/>
        <p:txBody>
          <a:bodyPr/>
          <a:lstStyle/>
          <a:p>
            <a:fld id="{344BE076-F478-4BF2-AB09-719E0A19874C}" type="datetime1">
              <a:rPr lang="en-US" smtClean="0"/>
              <a:t>4/18/2023</a:t>
            </a:fld>
            <a:endParaRPr lang="en-US" dirty="0"/>
          </a:p>
        </p:txBody>
      </p:sp>
      <p:sp>
        <p:nvSpPr>
          <p:cNvPr id="4" name="Footer Placeholder 3">
            <a:extLst>
              <a:ext uri="{FF2B5EF4-FFF2-40B4-BE49-F238E27FC236}">
                <a16:creationId xmlns:a16="http://schemas.microsoft.com/office/drawing/2014/main" id="{8831A924-6E7A-426A-BEEA-1973E8EEF190}"/>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8AE04612-E79A-4616-9D62-4F7207F5E977}"/>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1029571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C4CF63-3CF6-49EE-A46E-BAC6A9F53158}"/>
              </a:ext>
            </a:extLst>
          </p:cNvPr>
          <p:cNvSpPr>
            <a:spLocks noGrp="1"/>
          </p:cNvSpPr>
          <p:nvPr>
            <p:ph type="dt" sz="half" idx="10"/>
          </p:nvPr>
        </p:nvSpPr>
        <p:spPr/>
        <p:txBody>
          <a:bodyPr/>
          <a:lstStyle/>
          <a:p>
            <a:fld id="{DD66B9A8-515C-4F9D-8839-A6700DD5D202}" type="datetime1">
              <a:rPr lang="en-US" smtClean="0"/>
              <a:t>4/18/2023</a:t>
            </a:fld>
            <a:endParaRPr lang="en-US" dirty="0"/>
          </a:p>
        </p:txBody>
      </p:sp>
      <p:sp>
        <p:nvSpPr>
          <p:cNvPr id="3" name="Footer Placeholder 2">
            <a:extLst>
              <a:ext uri="{FF2B5EF4-FFF2-40B4-BE49-F238E27FC236}">
                <a16:creationId xmlns:a16="http://schemas.microsoft.com/office/drawing/2014/main" id="{9D0A04D4-1119-4E81-A257-7A0656E259F2}"/>
              </a:ext>
            </a:extLst>
          </p:cNvPr>
          <p:cNvSpPr>
            <a:spLocks noGrp="1"/>
          </p:cNvSpPr>
          <p:nvPr>
            <p:ph type="ftr" sz="quarter" idx="11"/>
          </p:nvPr>
        </p:nvSpPr>
        <p:spPr/>
        <p:txBody>
          <a:bodyPr/>
          <a:lstStyle/>
          <a:p>
            <a:r>
              <a:rPr lang="en-US" dirty="0"/>
              <a:t>Craig Parsons - Yokohama National University</a:t>
            </a:r>
          </a:p>
        </p:txBody>
      </p:sp>
      <p:sp>
        <p:nvSpPr>
          <p:cNvPr id="4" name="Slide Number Placeholder 3">
            <a:extLst>
              <a:ext uri="{FF2B5EF4-FFF2-40B4-BE49-F238E27FC236}">
                <a16:creationId xmlns:a16="http://schemas.microsoft.com/office/drawing/2014/main" id="{9A97C30E-F400-4E28-8B0D-3E20177A0C9E}"/>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186530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C73D0-7CC9-4214-8044-5D40991620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6736B4-949E-4897-92FC-0899575CDC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109BD9-549B-4E80-9C66-65FA87A81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E9857D-9FF2-4AC4-9501-0E8A7E207ABF}"/>
              </a:ext>
            </a:extLst>
          </p:cNvPr>
          <p:cNvSpPr>
            <a:spLocks noGrp="1"/>
          </p:cNvSpPr>
          <p:nvPr>
            <p:ph type="dt" sz="half" idx="10"/>
          </p:nvPr>
        </p:nvSpPr>
        <p:spPr/>
        <p:txBody>
          <a:bodyPr/>
          <a:lstStyle/>
          <a:p>
            <a:fld id="{44A6CD60-6F54-41DA-A073-7C7C3C2CBD37}" type="datetime1">
              <a:rPr lang="en-US" smtClean="0"/>
              <a:t>4/18/2023</a:t>
            </a:fld>
            <a:endParaRPr lang="en-US" dirty="0"/>
          </a:p>
        </p:txBody>
      </p:sp>
      <p:sp>
        <p:nvSpPr>
          <p:cNvPr id="6" name="Footer Placeholder 5">
            <a:extLst>
              <a:ext uri="{FF2B5EF4-FFF2-40B4-BE49-F238E27FC236}">
                <a16:creationId xmlns:a16="http://schemas.microsoft.com/office/drawing/2014/main" id="{F838C3CF-7DBA-4C23-9B49-22CFA47ACC4C}"/>
              </a:ext>
            </a:extLst>
          </p:cNvPr>
          <p:cNvSpPr>
            <a:spLocks noGrp="1"/>
          </p:cNvSpPr>
          <p:nvPr>
            <p:ph type="ftr" sz="quarter" idx="11"/>
          </p:nvPr>
        </p:nvSpPr>
        <p:spPr/>
        <p:txBody>
          <a:bodyPr/>
          <a:lstStyle/>
          <a:p>
            <a:r>
              <a:rPr lang="en-US" dirty="0"/>
              <a:t>Craig Parsons - Yokohama National University</a:t>
            </a:r>
          </a:p>
        </p:txBody>
      </p:sp>
      <p:sp>
        <p:nvSpPr>
          <p:cNvPr id="7" name="Slide Number Placeholder 6">
            <a:extLst>
              <a:ext uri="{FF2B5EF4-FFF2-40B4-BE49-F238E27FC236}">
                <a16:creationId xmlns:a16="http://schemas.microsoft.com/office/drawing/2014/main" id="{A2DD7A41-E959-44FC-8211-4E9D975E042E}"/>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121707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2EAE-A97C-4506-9946-B96465B51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AF10F8-8FA5-41CF-8640-535C5E3A05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478FFCF-354D-467C-B501-E31DA5255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2AB96B-A93B-4FE8-8C59-1460701C17C4}"/>
              </a:ext>
            </a:extLst>
          </p:cNvPr>
          <p:cNvSpPr>
            <a:spLocks noGrp="1"/>
          </p:cNvSpPr>
          <p:nvPr>
            <p:ph type="dt" sz="half" idx="10"/>
          </p:nvPr>
        </p:nvSpPr>
        <p:spPr/>
        <p:txBody>
          <a:bodyPr/>
          <a:lstStyle/>
          <a:p>
            <a:fld id="{07D9A7A6-01DC-42B8-8D21-913E53839F14}" type="datetime1">
              <a:rPr lang="en-US" smtClean="0"/>
              <a:t>4/18/2023</a:t>
            </a:fld>
            <a:endParaRPr lang="en-US" dirty="0"/>
          </a:p>
        </p:txBody>
      </p:sp>
      <p:sp>
        <p:nvSpPr>
          <p:cNvPr id="6" name="Footer Placeholder 5">
            <a:extLst>
              <a:ext uri="{FF2B5EF4-FFF2-40B4-BE49-F238E27FC236}">
                <a16:creationId xmlns:a16="http://schemas.microsoft.com/office/drawing/2014/main" id="{19B6CBDA-C012-468F-A743-B4937FE89EEB}"/>
              </a:ext>
            </a:extLst>
          </p:cNvPr>
          <p:cNvSpPr>
            <a:spLocks noGrp="1"/>
          </p:cNvSpPr>
          <p:nvPr>
            <p:ph type="ftr" sz="quarter" idx="11"/>
          </p:nvPr>
        </p:nvSpPr>
        <p:spPr/>
        <p:txBody>
          <a:bodyPr/>
          <a:lstStyle/>
          <a:p>
            <a:r>
              <a:rPr lang="en-US" dirty="0"/>
              <a:t>Craig Parsons - Yokohama National University</a:t>
            </a:r>
          </a:p>
        </p:txBody>
      </p:sp>
      <p:sp>
        <p:nvSpPr>
          <p:cNvPr id="7" name="Slide Number Placeholder 6">
            <a:extLst>
              <a:ext uri="{FF2B5EF4-FFF2-40B4-BE49-F238E27FC236}">
                <a16:creationId xmlns:a16="http://schemas.microsoft.com/office/drawing/2014/main" id="{691F99B4-0B5E-430C-B9D1-0AD7028098DD}"/>
              </a:ext>
            </a:extLst>
          </p:cNvPr>
          <p:cNvSpPr>
            <a:spLocks noGrp="1"/>
          </p:cNvSpPr>
          <p:nvPr>
            <p:ph type="sldNum" sz="quarter" idx="12"/>
          </p:nvPr>
        </p:nvSpPr>
        <p:spPr/>
        <p:txBody>
          <a:bodyPr/>
          <a:lstStyle/>
          <a:p>
            <a:fld id="{5148D461-CD66-4F1E-8447-4FC362A13150}" type="slidenum">
              <a:rPr lang="en-US" smtClean="0"/>
              <a:t>‹#›</a:t>
            </a:fld>
            <a:endParaRPr lang="en-US" dirty="0"/>
          </a:p>
        </p:txBody>
      </p:sp>
    </p:spTree>
    <p:extLst>
      <p:ext uri="{BB962C8B-B14F-4D97-AF65-F5344CB8AC3E}">
        <p14:creationId xmlns:p14="http://schemas.microsoft.com/office/powerpoint/2010/main" val="3689351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57419B-FC4F-4C77-B689-3449E6F7ED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2FF86C-00D6-46AD-89DA-BDD5BDB512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D82B2-32F7-4E8C-9740-E5731A6589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F5DF15-3C24-4F39-A824-1F23185F9480}" type="datetime1">
              <a:rPr lang="en-US" smtClean="0"/>
              <a:t>4/18/2023</a:t>
            </a:fld>
            <a:endParaRPr lang="en-US" dirty="0"/>
          </a:p>
        </p:txBody>
      </p:sp>
      <p:sp>
        <p:nvSpPr>
          <p:cNvPr id="5" name="Footer Placeholder 4">
            <a:extLst>
              <a:ext uri="{FF2B5EF4-FFF2-40B4-BE49-F238E27FC236}">
                <a16:creationId xmlns:a16="http://schemas.microsoft.com/office/drawing/2014/main" id="{CAD599D6-80F1-4C57-89C8-4D53E15E71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Craig Parsons - Yokohama National University</a:t>
            </a:r>
          </a:p>
        </p:txBody>
      </p:sp>
      <p:sp>
        <p:nvSpPr>
          <p:cNvPr id="6" name="Slide Number Placeholder 5">
            <a:extLst>
              <a:ext uri="{FF2B5EF4-FFF2-40B4-BE49-F238E27FC236}">
                <a16:creationId xmlns:a16="http://schemas.microsoft.com/office/drawing/2014/main" id="{C6815674-C4CF-4F44-89AA-D6FEFA3F62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8D461-CD66-4F1E-8447-4FC362A13150}" type="slidenum">
              <a:rPr lang="en-US" smtClean="0"/>
              <a:t>‹#›</a:t>
            </a:fld>
            <a:endParaRPr lang="en-US" dirty="0"/>
          </a:p>
        </p:txBody>
      </p:sp>
    </p:spTree>
    <p:extLst>
      <p:ext uri="{BB962C8B-B14F-4D97-AF65-F5344CB8AC3E}">
        <p14:creationId xmlns:p14="http://schemas.microsoft.com/office/powerpoint/2010/main" val="2859512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hyperlink" Target="http://dx.doi.org/10.1787/1bd89c9a-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FABD-8E8B-44EA-9E49-760789E6CA42}"/>
              </a:ext>
            </a:extLst>
          </p:cNvPr>
          <p:cNvSpPr>
            <a:spLocks noGrp="1"/>
          </p:cNvSpPr>
          <p:nvPr>
            <p:ph type="ctrTitle"/>
          </p:nvPr>
        </p:nvSpPr>
        <p:spPr/>
        <p:txBody>
          <a:bodyPr>
            <a:normAutofit fontScale="90000"/>
          </a:bodyPr>
          <a:lstStyle/>
          <a:p>
            <a:br>
              <a:rPr lang="en-US" dirty="0"/>
            </a:br>
            <a:r>
              <a:rPr lang="en-US" sz="4000" dirty="0">
                <a:latin typeface="Times New Roman" panose="02020603050405020304" pitchFamily="18" charset="0"/>
                <a:cs typeface="Times New Roman" panose="02020603050405020304" pitchFamily="18" charset="0"/>
              </a:rPr>
              <a:t>What is a “Tariff”, exactly?</a:t>
            </a:r>
            <a:br>
              <a:rPr lang="en-US" sz="40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Bonus info: trade in </a:t>
            </a:r>
            <a:r>
              <a:rPr lang="en-US" sz="2700" b="1" dirty="0">
                <a:latin typeface="Times New Roman" panose="02020603050405020304" pitchFamily="18" charset="0"/>
                <a:cs typeface="Times New Roman" panose="02020603050405020304" pitchFamily="18" charset="0"/>
              </a:rPr>
              <a:t>services</a:t>
            </a:r>
            <a:r>
              <a:rPr lang="en-US" sz="2700" dirty="0">
                <a:latin typeface="Times New Roman" panose="02020603050405020304" pitchFamily="18" charset="0"/>
                <a:cs typeface="Times New Roman" panose="02020603050405020304" pitchFamily="18" charset="0"/>
              </a:rPr>
              <a:t> and </a:t>
            </a:r>
            <a:r>
              <a:rPr lang="en-US" sz="2700" b="1" dirty="0">
                <a:latin typeface="Times New Roman" panose="02020603050405020304" pitchFamily="18" charset="0"/>
                <a:cs typeface="Times New Roman" panose="02020603050405020304" pitchFamily="18" charset="0"/>
              </a:rPr>
              <a:t>digital trade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EDDD9AA4-B596-462F-92AF-188469768531}"/>
              </a:ext>
            </a:extLst>
          </p:cNvPr>
          <p:cNvSpPr>
            <a:spLocks noGrp="1"/>
          </p:cNvSpPr>
          <p:nvPr>
            <p:ph type="subTitle" idx="1"/>
          </p:nvPr>
        </p:nvSpPr>
        <p:spPr/>
        <p:txBody>
          <a:bodyPr>
            <a:normAutofit/>
          </a:bodyPr>
          <a:lstStyle/>
          <a:p>
            <a:r>
              <a:rPr lang="en-US" sz="2000" dirty="0">
                <a:latin typeface="Times New Roman" panose="02020603050405020304" pitchFamily="18" charset="0"/>
                <a:cs typeface="Times New Roman" panose="02020603050405020304" pitchFamily="18" charset="0"/>
              </a:rPr>
              <a:t>Craig R. Parsons</a:t>
            </a:r>
          </a:p>
          <a:p>
            <a:r>
              <a:rPr lang="en-US" sz="2000" dirty="0">
                <a:latin typeface="Times New Roman" panose="02020603050405020304" pitchFamily="18" charset="0"/>
                <a:cs typeface="Times New Roman" panose="02020603050405020304" pitchFamily="18" charset="0"/>
              </a:rPr>
              <a:t>Yokohama National University</a:t>
            </a:r>
          </a:p>
          <a:p>
            <a:r>
              <a:rPr lang="en-US" sz="2000" dirty="0">
                <a:latin typeface="Times New Roman" panose="02020603050405020304" pitchFamily="18" charset="0"/>
                <a:cs typeface="Times New Roman" panose="02020603050405020304" pitchFamily="18" charset="0"/>
              </a:rPr>
              <a:t>Japan</a:t>
            </a:r>
          </a:p>
          <a:p>
            <a:r>
              <a:rPr lang="en-US" sz="2000" dirty="0">
                <a:latin typeface="Times New Roman" panose="02020603050405020304" pitchFamily="18" charset="0"/>
                <a:cs typeface="Times New Roman" panose="02020603050405020304" pitchFamily="18" charset="0"/>
              </a:rPr>
              <a:t>Spring, 2022</a:t>
            </a:r>
          </a:p>
        </p:txBody>
      </p:sp>
      <p:sp>
        <p:nvSpPr>
          <p:cNvPr id="4" name="Footer Placeholder 3">
            <a:extLst>
              <a:ext uri="{FF2B5EF4-FFF2-40B4-BE49-F238E27FC236}">
                <a16:creationId xmlns:a16="http://schemas.microsoft.com/office/drawing/2014/main" id="{BBEB8501-6713-4BBA-B3F1-F79390A37AA5}"/>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0E5B40BF-6B95-44E0-99BB-112B34114B3E}"/>
              </a:ext>
            </a:extLst>
          </p:cNvPr>
          <p:cNvSpPr>
            <a:spLocks noGrp="1"/>
          </p:cNvSpPr>
          <p:nvPr>
            <p:ph type="sldNum" sz="quarter" idx="12"/>
          </p:nvPr>
        </p:nvSpPr>
        <p:spPr/>
        <p:txBody>
          <a:bodyPr/>
          <a:lstStyle/>
          <a:p>
            <a:fld id="{5148D461-CD66-4F1E-8447-4FC362A13150}" type="slidenum">
              <a:rPr lang="en-US" smtClean="0"/>
              <a:t>1</a:t>
            </a:fld>
            <a:endParaRPr lang="en-US" dirty="0"/>
          </a:p>
        </p:txBody>
      </p:sp>
    </p:spTree>
    <p:extLst>
      <p:ext uri="{BB962C8B-B14F-4D97-AF65-F5344CB8AC3E}">
        <p14:creationId xmlns:p14="http://schemas.microsoft.com/office/powerpoint/2010/main" val="175679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Services Trade as Opposed to Goods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10</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96146760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836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Services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11</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91677377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9712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Services Trade (examples)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12</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76507713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8502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Barriers to Trade in Services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13</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399323829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343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about so-called Digital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14</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36783819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995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Digital Trade (1 of 2)?</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15</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08927259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219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Digital Trade (2 of 2)?</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16</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66481631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7099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Digital Trade (alternative definition)?</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17</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358889672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3150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There are many barriers to these three types of Digital Trade</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18</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41691553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230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958BF20-732F-4027-BA76-31C40DD2B501}"/>
              </a:ext>
            </a:extLst>
          </p:cNvPr>
          <p:cNvPicPr>
            <a:picLocks noChangeAspect="1"/>
          </p:cNvPicPr>
          <p:nvPr/>
        </p:nvPicPr>
        <p:blipFill>
          <a:blip r:embed="rId2"/>
          <a:stretch>
            <a:fillRect/>
          </a:stretch>
        </p:blipFill>
        <p:spPr>
          <a:xfrm>
            <a:off x="1530248" y="681037"/>
            <a:ext cx="9461601" cy="5694599"/>
          </a:xfrm>
          <a:prstGeom prst="rect">
            <a:avLst/>
          </a:prstGeom>
        </p:spPr>
      </p:pic>
      <p:sp>
        <p:nvSpPr>
          <p:cNvPr id="4" name="Footer Placeholder 3">
            <a:extLst>
              <a:ext uri="{FF2B5EF4-FFF2-40B4-BE49-F238E27FC236}">
                <a16:creationId xmlns:a16="http://schemas.microsoft.com/office/drawing/2014/main" id="{AA7EC3FD-3BA2-4949-A75A-B8ED535E4881}"/>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3280DD2A-2F48-4FB0-93D7-AA38C11E65CD}"/>
              </a:ext>
            </a:extLst>
          </p:cNvPr>
          <p:cNvSpPr>
            <a:spLocks noGrp="1"/>
          </p:cNvSpPr>
          <p:nvPr>
            <p:ph type="sldNum" sz="quarter" idx="12"/>
          </p:nvPr>
        </p:nvSpPr>
        <p:spPr/>
        <p:txBody>
          <a:bodyPr/>
          <a:lstStyle/>
          <a:p>
            <a:fld id="{5148D461-CD66-4F1E-8447-4FC362A13150}" type="slidenum">
              <a:rPr lang="en-US" smtClean="0"/>
              <a:t>19</a:t>
            </a:fld>
            <a:endParaRPr lang="en-US" dirty="0"/>
          </a:p>
        </p:txBody>
      </p:sp>
    </p:spTree>
    <p:extLst>
      <p:ext uri="{BB962C8B-B14F-4D97-AF65-F5344CB8AC3E}">
        <p14:creationId xmlns:p14="http://schemas.microsoft.com/office/powerpoint/2010/main" val="82499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In this presentation, I will pose and answer the following questions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84944442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5677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3B36E-498D-4669-A79E-5A61DD9F2D1B}"/>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Most restrictive economies according to ECIPE</a:t>
            </a:r>
            <a:r>
              <a:rPr lang="en-US" dirty="0"/>
              <a:t>	</a:t>
            </a:r>
          </a:p>
        </p:txBody>
      </p:sp>
      <p:sp>
        <p:nvSpPr>
          <p:cNvPr id="3" name="Content Placeholder 2">
            <a:extLst>
              <a:ext uri="{FF2B5EF4-FFF2-40B4-BE49-F238E27FC236}">
                <a16:creationId xmlns:a16="http://schemas.microsoft.com/office/drawing/2014/main" id="{BD458A42-3762-4DFE-9EA5-D4C6D03D5B2C}"/>
              </a:ext>
            </a:extLst>
          </p:cNvPr>
          <p:cNvSpPr>
            <a:spLocks noGrp="1"/>
          </p:cNvSpPr>
          <p:nvPr>
            <p:ph idx="1"/>
          </p:nvPr>
        </p:nvSpPr>
        <p:spPr/>
        <p:txBody>
          <a:bodyPr>
            <a:normAutofit fontScale="92500" lnSpcReduction="20000"/>
          </a:bodyPr>
          <a:lstStyle/>
          <a:p>
            <a:r>
              <a:rPr lang="en-US" dirty="0">
                <a:solidFill>
                  <a:srgbClr val="FF0000"/>
                </a:solidFill>
                <a:latin typeface="Times New Roman" panose="02020603050405020304" pitchFamily="18" charset="0"/>
                <a:cs typeface="Times New Roman" panose="02020603050405020304" pitchFamily="18" charset="0"/>
              </a:rPr>
              <a:t>China (1</a:t>
            </a:r>
            <a:r>
              <a:rPr lang="en-US" baseline="30000" dirty="0">
                <a:solidFill>
                  <a:srgbClr val="FF0000"/>
                </a:solidFill>
                <a:latin typeface="Times New Roman" panose="02020603050405020304" pitchFamily="18" charset="0"/>
                <a:cs typeface="Times New Roman" panose="02020603050405020304" pitchFamily="18" charset="0"/>
              </a:rPr>
              <a:t>st</a:t>
            </a:r>
            <a:r>
              <a:rPr lang="en-US" dirty="0">
                <a:solidFill>
                  <a:srgbClr val="FF0000"/>
                </a:solidFill>
                <a:latin typeface="Times New Roman" panose="02020603050405020304" pitchFamily="18" charset="0"/>
                <a:cs typeface="Times New Roman" panose="02020603050405020304" pitchFamily="18" charset="0"/>
              </a:rPr>
              <a:t>) with a value of 0.7</a:t>
            </a:r>
          </a:p>
          <a:p>
            <a:r>
              <a:rPr lang="en-US" dirty="0">
                <a:solidFill>
                  <a:srgbClr val="FF0000"/>
                </a:solidFill>
                <a:latin typeface="Times New Roman" panose="02020603050405020304" pitchFamily="18" charset="0"/>
                <a:cs typeface="Times New Roman" panose="02020603050405020304" pitchFamily="18" charset="0"/>
              </a:rPr>
              <a:t>Russia (2</a:t>
            </a:r>
            <a:r>
              <a:rPr lang="en-US" baseline="30000" dirty="0">
                <a:solidFill>
                  <a:srgbClr val="FF0000"/>
                </a:solidFill>
                <a:latin typeface="Times New Roman" panose="02020603050405020304" pitchFamily="18" charset="0"/>
                <a:cs typeface="Times New Roman" panose="02020603050405020304" pitchFamily="18" charset="0"/>
              </a:rPr>
              <a:t>nd</a:t>
            </a:r>
            <a:r>
              <a:rPr lang="en-US" dirty="0">
                <a:solidFill>
                  <a:srgbClr val="FF0000"/>
                </a:solidFill>
                <a:latin typeface="Times New Roman" panose="02020603050405020304" pitchFamily="18" charset="0"/>
                <a:cs typeface="Times New Roman" panose="02020603050405020304" pitchFamily="18" charset="0"/>
              </a:rPr>
              <a:t> with a value of 0.46</a:t>
            </a:r>
          </a:p>
          <a:p>
            <a:r>
              <a:rPr lang="en-US" dirty="0">
                <a:solidFill>
                  <a:srgbClr val="FF0000"/>
                </a:solidFill>
                <a:latin typeface="Times New Roman" panose="02020603050405020304" pitchFamily="18" charset="0"/>
                <a:cs typeface="Times New Roman" panose="02020603050405020304" pitchFamily="18" charset="0"/>
              </a:rPr>
              <a:t>India 0.44</a:t>
            </a:r>
          </a:p>
          <a:p>
            <a:r>
              <a:rPr lang="en-US" dirty="0">
                <a:solidFill>
                  <a:srgbClr val="FF0000"/>
                </a:solidFill>
                <a:latin typeface="Times New Roman" panose="02020603050405020304" pitchFamily="18" charset="0"/>
                <a:cs typeface="Times New Roman" panose="02020603050405020304" pitchFamily="18" charset="0"/>
              </a:rPr>
              <a:t>43 Indonesia 0.43</a:t>
            </a:r>
          </a:p>
          <a:p>
            <a:r>
              <a:rPr lang="en-US" dirty="0">
                <a:solidFill>
                  <a:srgbClr val="FF0000"/>
                </a:solidFill>
                <a:latin typeface="Times New Roman" panose="02020603050405020304" pitchFamily="18" charset="0"/>
                <a:cs typeface="Times New Roman" panose="02020603050405020304" pitchFamily="18" charset="0"/>
              </a:rPr>
              <a:t>41 Vietnam 0.41 (5</a:t>
            </a:r>
            <a:r>
              <a:rPr lang="en-US" baseline="30000" dirty="0">
                <a:solidFill>
                  <a:srgbClr val="FF0000"/>
                </a:solidFill>
                <a:latin typeface="Times New Roman" panose="02020603050405020304" pitchFamily="18" charset="0"/>
                <a:cs typeface="Times New Roman" panose="02020603050405020304" pitchFamily="18" charset="0"/>
              </a:rPr>
              <a:t>th</a:t>
            </a:r>
            <a:r>
              <a:rPr lang="en-US" dirty="0">
                <a:solidFill>
                  <a:srgbClr val="FF0000"/>
                </a:solidFill>
                <a:latin typeface="Times New Roman" panose="02020603050405020304" pitchFamily="18" charset="0"/>
                <a:cs typeface="Times New Roman" panose="02020603050405020304" pitchFamily="18" charset="0"/>
              </a:rPr>
              <a:t>)</a:t>
            </a:r>
          </a:p>
          <a:p>
            <a:r>
              <a:rPr lang="en-US" i="1" dirty="0">
                <a:solidFill>
                  <a:srgbClr val="FFC000"/>
                </a:solidFill>
                <a:latin typeface="Times New Roman" panose="02020603050405020304" pitchFamily="18" charset="0"/>
                <a:cs typeface="Times New Roman" panose="02020603050405020304" pitchFamily="18" charset="0"/>
              </a:rPr>
              <a:t>Compare with:</a:t>
            </a:r>
          </a:p>
          <a:p>
            <a:r>
              <a:rPr lang="en-US" dirty="0">
                <a:solidFill>
                  <a:srgbClr val="FFC000"/>
                </a:solidFill>
                <a:latin typeface="Times New Roman" panose="02020603050405020304" pitchFamily="18" charset="0"/>
                <a:cs typeface="Times New Roman" panose="02020603050405020304" pitchFamily="18" charset="0"/>
              </a:rPr>
              <a:t>France 9</a:t>
            </a:r>
            <a:r>
              <a:rPr lang="en-US" baseline="30000" dirty="0">
                <a:solidFill>
                  <a:srgbClr val="FFC000"/>
                </a:solidFill>
                <a:latin typeface="Times New Roman" panose="02020603050405020304" pitchFamily="18" charset="0"/>
                <a:cs typeface="Times New Roman" panose="02020603050405020304" pitchFamily="18" charset="0"/>
              </a:rPr>
              <a:t>th</a:t>
            </a:r>
            <a:r>
              <a:rPr lang="en-US" dirty="0">
                <a:solidFill>
                  <a:srgbClr val="FFC000"/>
                </a:solidFill>
                <a:latin typeface="Times New Roman" panose="02020603050405020304" pitchFamily="18" charset="0"/>
                <a:cs typeface="Times New Roman" panose="02020603050405020304" pitchFamily="18" charset="0"/>
              </a:rPr>
              <a:t> at 0.36</a:t>
            </a:r>
          </a:p>
          <a:p>
            <a:r>
              <a:rPr lang="en-US" dirty="0">
                <a:latin typeface="Times New Roman" panose="02020603050405020304" pitchFamily="18" charset="0"/>
                <a:cs typeface="Times New Roman" panose="02020603050405020304" pitchFamily="18" charset="0"/>
              </a:rPr>
              <a:t>US 0.26 (22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Singapore (0.15)</a:t>
            </a:r>
          </a:p>
          <a:p>
            <a:r>
              <a:rPr lang="en-US" dirty="0">
                <a:latin typeface="Times New Roman" panose="02020603050405020304" pitchFamily="18" charset="0"/>
                <a:cs typeface="Times New Roman" panose="02020603050405020304" pitchFamily="18" charset="0"/>
              </a:rPr>
              <a:t>NZ at bottom, least restrictive (0.09)</a:t>
            </a:r>
          </a:p>
        </p:txBody>
      </p:sp>
      <p:sp>
        <p:nvSpPr>
          <p:cNvPr id="4" name="Footer Placeholder 3">
            <a:extLst>
              <a:ext uri="{FF2B5EF4-FFF2-40B4-BE49-F238E27FC236}">
                <a16:creationId xmlns:a16="http://schemas.microsoft.com/office/drawing/2014/main" id="{3779DB78-FAE8-4485-AE28-DFACDD2E8794}"/>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C8C71941-7FDF-4828-8ACA-495A618E6C2E}"/>
              </a:ext>
            </a:extLst>
          </p:cNvPr>
          <p:cNvSpPr>
            <a:spLocks noGrp="1"/>
          </p:cNvSpPr>
          <p:nvPr>
            <p:ph type="sldNum" sz="quarter" idx="12"/>
          </p:nvPr>
        </p:nvSpPr>
        <p:spPr/>
        <p:txBody>
          <a:bodyPr/>
          <a:lstStyle/>
          <a:p>
            <a:fld id="{5148D461-CD66-4F1E-8447-4FC362A13150}" type="slidenum">
              <a:rPr lang="en-US" smtClean="0"/>
              <a:t>20</a:t>
            </a:fld>
            <a:endParaRPr lang="en-US" dirty="0"/>
          </a:p>
        </p:txBody>
      </p:sp>
    </p:spTree>
    <p:extLst>
      <p:ext uri="{BB962C8B-B14F-4D97-AF65-F5344CB8AC3E}">
        <p14:creationId xmlns:p14="http://schemas.microsoft.com/office/powerpoint/2010/main" val="1764673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42372F-5E93-4570-8750-8C192BB12D13}"/>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latin typeface="Times New Roman" panose="02020603050405020304" pitchFamily="18" charset="0"/>
                <a:cs typeface="Times New Roman" panose="02020603050405020304" pitchFamily="18" charset="0"/>
              </a:rPr>
              <a:t>Measuring Barriers to Digital Trade (OECD)</a:t>
            </a:r>
          </a:p>
        </p:txBody>
      </p:sp>
      <p:sp>
        <p:nvSpPr>
          <p:cNvPr id="4" name="Footer Placeholder 3">
            <a:extLst>
              <a:ext uri="{FF2B5EF4-FFF2-40B4-BE49-F238E27FC236}">
                <a16:creationId xmlns:a16="http://schemas.microsoft.com/office/drawing/2014/main" id="{B1FBE7BD-E20B-4F88-A2AD-944ADEADFD88}"/>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17C44804-C73B-435C-84D2-CCF4443C403A}"/>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21</a:t>
            </a:fld>
            <a:endParaRPr lang="en-US" dirty="0"/>
          </a:p>
        </p:txBody>
      </p:sp>
      <p:graphicFrame>
        <p:nvGraphicFramePr>
          <p:cNvPr id="7" name="Content Placeholder 2">
            <a:extLst>
              <a:ext uri="{FF2B5EF4-FFF2-40B4-BE49-F238E27FC236}">
                <a16:creationId xmlns:a16="http://schemas.microsoft.com/office/drawing/2014/main" id="{3FB3C974-F907-40D4-B61E-4710760A09DB}"/>
              </a:ext>
            </a:extLst>
          </p:cNvPr>
          <p:cNvGraphicFramePr>
            <a:graphicFrameLocks noGrp="1"/>
          </p:cNvGraphicFramePr>
          <p:nvPr>
            <p:ph idx="1"/>
            <p:extLst>
              <p:ext uri="{D42A27DB-BD31-4B8C-83A1-F6EECF244321}">
                <p14:modId xmlns:p14="http://schemas.microsoft.com/office/powerpoint/2010/main" val="67647168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8459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Some specific examples of Digital Trade restrictions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22</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06164605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908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More examples of Digital Trade restrictions?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23</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10410519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7674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can WTO (and CP-TPP etc.)  do about all of this?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24</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84670959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09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With GATT/WTO…</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25</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24934549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020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Within Free Trade Agreements…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26</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74723722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9440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Within the China-led RCEP (started in 2022)…</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27</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22749652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4240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4D50A5-1524-4E83-BD9A-FFD68CBCEB45}"/>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rPr>
              <a:t>Takeways (1 of 2):</a:t>
            </a:r>
          </a:p>
        </p:txBody>
      </p:sp>
      <p:sp>
        <p:nvSpPr>
          <p:cNvPr id="4" name="Footer Placeholder 3">
            <a:extLst>
              <a:ext uri="{FF2B5EF4-FFF2-40B4-BE49-F238E27FC236}">
                <a16:creationId xmlns:a16="http://schemas.microsoft.com/office/drawing/2014/main" id="{370AD0A8-5189-4441-A843-0BDD13E1695B}"/>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B42F5714-0C85-40A3-A564-FAE337B0989F}"/>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28</a:t>
            </a:fld>
            <a:endParaRPr lang="en-US" dirty="0"/>
          </a:p>
        </p:txBody>
      </p:sp>
      <p:graphicFrame>
        <p:nvGraphicFramePr>
          <p:cNvPr id="7" name="Content Placeholder 2">
            <a:extLst>
              <a:ext uri="{FF2B5EF4-FFF2-40B4-BE49-F238E27FC236}">
                <a16:creationId xmlns:a16="http://schemas.microsoft.com/office/drawing/2014/main" id="{093DD832-A255-4906-8FFB-A7EDF1DEAFEA}"/>
              </a:ext>
            </a:extLst>
          </p:cNvPr>
          <p:cNvGraphicFramePr>
            <a:graphicFrameLocks noGrp="1"/>
          </p:cNvGraphicFramePr>
          <p:nvPr>
            <p:ph idx="1"/>
            <p:extLst>
              <p:ext uri="{D42A27DB-BD31-4B8C-83A1-F6EECF244321}">
                <p14:modId xmlns:p14="http://schemas.microsoft.com/office/powerpoint/2010/main" val="247158277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6297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4D50A5-1524-4E83-BD9A-FFD68CBCEB45}"/>
              </a:ext>
            </a:extLst>
          </p:cNvPr>
          <p:cNvSpPr>
            <a:spLocks noGrp="1"/>
          </p:cNvSpPr>
          <p:nvPr>
            <p:ph type="title"/>
          </p:nvPr>
        </p:nvSpPr>
        <p:spPr>
          <a:xfrm>
            <a:off x="524741" y="620392"/>
            <a:ext cx="3808268" cy="5504688"/>
          </a:xfrm>
        </p:spPr>
        <p:txBody>
          <a:bodyPr>
            <a:normAutofit/>
          </a:bodyPr>
          <a:lstStyle/>
          <a:p>
            <a:r>
              <a:rPr lang="en-US" sz="6000" dirty="0">
                <a:solidFill>
                  <a:schemeClr val="bg1"/>
                </a:solidFill>
              </a:rPr>
              <a:t>Takeways (</a:t>
            </a:r>
            <a:r>
              <a:rPr lang="en-US" altLang="ja-JP" sz="6000" dirty="0">
                <a:solidFill>
                  <a:schemeClr val="bg1"/>
                </a:solidFill>
              </a:rPr>
              <a:t>2</a:t>
            </a:r>
            <a:r>
              <a:rPr lang="en-US" sz="6000" dirty="0">
                <a:solidFill>
                  <a:schemeClr val="bg1"/>
                </a:solidFill>
              </a:rPr>
              <a:t> of 2):</a:t>
            </a:r>
          </a:p>
        </p:txBody>
      </p:sp>
      <p:sp>
        <p:nvSpPr>
          <p:cNvPr id="4" name="Footer Placeholder 3">
            <a:extLst>
              <a:ext uri="{FF2B5EF4-FFF2-40B4-BE49-F238E27FC236}">
                <a16:creationId xmlns:a16="http://schemas.microsoft.com/office/drawing/2014/main" id="{370AD0A8-5189-4441-A843-0BDD13E1695B}"/>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B42F5714-0C85-40A3-A564-FAE337B0989F}"/>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29</a:t>
            </a:fld>
            <a:endParaRPr lang="en-US" dirty="0"/>
          </a:p>
        </p:txBody>
      </p:sp>
      <p:graphicFrame>
        <p:nvGraphicFramePr>
          <p:cNvPr id="7" name="Content Placeholder 2">
            <a:extLst>
              <a:ext uri="{FF2B5EF4-FFF2-40B4-BE49-F238E27FC236}">
                <a16:creationId xmlns:a16="http://schemas.microsoft.com/office/drawing/2014/main" id="{093DD832-A255-4906-8FFB-A7EDF1DEAFEA}"/>
              </a:ext>
            </a:extLst>
          </p:cNvPr>
          <p:cNvGraphicFramePr>
            <a:graphicFrameLocks noGrp="1"/>
          </p:cNvGraphicFramePr>
          <p:nvPr>
            <p:ph idx="1"/>
            <p:extLst>
              <p:ext uri="{D42A27DB-BD31-4B8C-83A1-F6EECF244321}">
                <p14:modId xmlns:p14="http://schemas.microsoft.com/office/powerpoint/2010/main" val="135807711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6847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is a tariff?</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3</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22636098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3574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D4389-8ED4-48C4-9C0A-B6A4826811BF}"/>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9C0AB9F2-2C49-45E3-A8A9-8ABC03AC052E}"/>
              </a:ext>
            </a:extLst>
          </p:cNvPr>
          <p:cNvSpPr>
            <a:spLocks noGrp="1"/>
          </p:cNvSpPr>
          <p:nvPr>
            <p:ph idx="1"/>
          </p:nvPr>
        </p:nvSpPr>
        <p:spPr/>
        <p:txBody>
          <a:bodyPr/>
          <a:lstStyle/>
          <a:p>
            <a:pPr marL="0" marR="0">
              <a:lnSpc>
                <a:spcPct val="107000"/>
              </a:lnSpc>
              <a:spcBef>
                <a:spcPts val="0"/>
              </a:spcBef>
              <a:spcAft>
                <a:spcPts val="800"/>
              </a:spcAft>
            </a:pPr>
            <a:r>
              <a:rPr lang="en-US" sz="2400" dirty="0">
                <a:effectLst/>
                <a:latin typeface="Times New Roman" panose="02020603050405020304" pitchFamily="18" charset="0"/>
                <a:ea typeface="Yu Mincho" panose="02020400000000000000" pitchFamily="18" charset="-128"/>
                <a:cs typeface="Times New Roman" panose="02020603050405020304" pitchFamily="18" charset="0"/>
              </a:rPr>
              <a:t>Ferracane, M. F. and E. van der Marel (2021) “Regulating Personal Data: Data Models and Digital Services Trade,”  Background Paper, Policy Research Working Paper 9596.</a:t>
            </a:r>
            <a:endParaRPr lang="en-US" sz="240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nSpc>
                <a:spcPct val="107000"/>
              </a:lnSpc>
              <a:spcBef>
                <a:spcPts val="0"/>
              </a:spcBef>
              <a:spcAft>
                <a:spcPts val="800"/>
              </a:spcAft>
            </a:pPr>
            <a:r>
              <a:rPr lang="en-US" sz="2400" i="1" dirty="0">
                <a:effectLst/>
                <a:latin typeface="Times New Roman" panose="02020603050405020304" pitchFamily="18" charset="0"/>
                <a:ea typeface="Yu Mincho" panose="02020400000000000000" pitchFamily="18" charset="-128"/>
                <a:cs typeface="Times New Roman" panose="02020603050405020304" pitchFamily="18" charset="0"/>
              </a:rPr>
              <a:t>For a nice taxonomy of digital trade and some empirical work as well:</a:t>
            </a:r>
          </a:p>
          <a:p>
            <a:pPr marL="0" marR="0">
              <a:lnSpc>
                <a:spcPct val="107000"/>
              </a:lnSpc>
              <a:spcBef>
                <a:spcPts val="0"/>
              </a:spcBef>
              <a:spcAft>
                <a:spcPts val="800"/>
              </a:spcAft>
            </a:pPr>
            <a:r>
              <a:rPr lang="en-US" sz="2400" dirty="0">
                <a:effectLst/>
                <a:latin typeface="Times New Roman" panose="02020603050405020304" pitchFamily="18" charset="0"/>
                <a:ea typeface="Yu Mincho" panose="02020400000000000000" pitchFamily="18" charset="-128"/>
                <a:cs typeface="Times New Roman" panose="02020603050405020304" pitchFamily="18" charset="0"/>
              </a:rPr>
              <a:t>López González, J. and J. Ferencz (2018), “Digital Trade and Market Openness,” OECD Trade Policy Papers, No. 217, OECD Publishing, Paris. </a:t>
            </a:r>
            <a:r>
              <a:rPr lang="en-US" sz="2400" u="sng" dirty="0">
                <a:solidFill>
                  <a:srgbClr val="0000FF"/>
                </a:solidFill>
                <a:effectLst/>
                <a:latin typeface="Times New Roman" panose="02020603050405020304" pitchFamily="18" charset="0"/>
                <a:ea typeface="Yu Mincho" panose="02020400000000000000" pitchFamily="18" charset="-128"/>
                <a:cs typeface="Times New Roman" panose="02020603050405020304" pitchFamily="18" charset="0"/>
                <a:hlinkClick r:id="rId2"/>
              </a:rPr>
              <a:t>http://dx.doi.org/10.1787/1bd89c9a-en</a:t>
            </a:r>
            <a:endParaRPr lang="en-US" sz="24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BA906667-4F3D-4350-B415-8EABEBFED48D}"/>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AB0BEB85-7301-407D-872B-062CECAA1DE6}"/>
              </a:ext>
            </a:extLst>
          </p:cNvPr>
          <p:cNvSpPr>
            <a:spLocks noGrp="1"/>
          </p:cNvSpPr>
          <p:nvPr>
            <p:ph type="sldNum" sz="quarter" idx="12"/>
          </p:nvPr>
        </p:nvSpPr>
        <p:spPr/>
        <p:txBody>
          <a:bodyPr/>
          <a:lstStyle/>
          <a:p>
            <a:fld id="{5148D461-CD66-4F1E-8447-4FC362A13150}" type="slidenum">
              <a:rPr lang="en-US" smtClean="0"/>
              <a:t>30</a:t>
            </a:fld>
            <a:endParaRPr lang="en-US" dirty="0"/>
          </a:p>
        </p:txBody>
      </p:sp>
    </p:spTree>
    <p:extLst>
      <p:ext uri="{BB962C8B-B14F-4D97-AF65-F5344CB8AC3E}">
        <p14:creationId xmlns:p14="http://schemas.microsoft.com/office/powerpoint/2010/main" val="321483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E368-372D-4A91-8694-001AA21712D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3 basic types of tariffs in a country’s tariff schedule</a:t>
            </a:r>
          </a:p>
        </p:txBody>
      </p:sp>
      <p:sp>
        <p:nvSpPr>
          <p:cNvPr id="3" name="Content Placeholder 2">
            <a:extLst>
              <a:ext uri="{FF2B5EF4-FFF2-40B4-BE49-F238E27FC236}">
                <a16:creationId xmlns:a16="http://schemas.microsoft.com/office/drawing/2014/main" id="{4623AA10-02EE-4580-BEED-5C53B560E319}"/>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1) </a:t>
            </a:r>
            <a:r>
              <a:rPr lang="en-US" b="1" dirty="0">
                <a:latin typeface="Times New Roman" panose="02020603050405020304" pitchFamily="18" charset="0"/>
                <a:cs typeface="Times New Roman" panose="02020603050405020304" pitchFamily="18" charset="0"/>
              </a:rPr>
              <a:t>General rate </a:t>
            </a:r>
            <a:r>
              <a:rPr lang="en-US" dirty="0">
                <a:latin typeface="Times New Roman" panose="02020603050405020304" pitchFamily="18" charset="0"/>
                <a:cs typeface="Times New Roman" panose="02020603050405020304" pitchFamily="18" charset="0"/>
              </a:rPr>
              <a:t>(rate applied to all WTO non-members)</a:t>
            </a:r>
          </a:p>
          <a:p>
            <a:r>
              <a:rPr lang="en-US" dirty="0">
                <a:latin typeface="Times New Roman" panose="02020603050405020304" pitchFamily="18" charset="0"/>
                <a:cs typeface="Times New Roman" panose="02020603050405020304" pitchFamily="18" charset="0"/>
              </a:rPr>
              <a:t>2) </a:t>
            </a:r>
            <a:r>
              <a:rPr lang="en-US" b="1" dirty="0">
                <a:latin typeface="Times New Roman" panose="02020603050405020304" pitchFamily="18" charset="0"/>
                <a:cs typeface="Times New Roman" panose="02020603050405020304" pitchFamily="18" charset="0"/>
              </a:rPr>
              <a:t>MFN/WTO </a:t>
            </a:r>
            <a:r>
              <a:rPr lang="en-US" dirty="0">
                <a:latin typeface="Times New Roman" panose="02020603050405020304" pitchFamily="18" charset="0"/>
                <a:cs typeface="Times New Roman" panose="02020603050405020304" pitchFamily="18" charset="0"/>
              </a:rPr>
              <a:t>rate</a:t>
            </a:r>
          </a:p>
          <a:p>
            <a:r>
              <a:rPr lang="en-US" dirty="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Preferential rate </a:t>
            </a:r>
            <a:r>
              <a:rPr lang="en-US" dirty="0">
                <a:latin typeface="Times New Roman" panose="02020603050405020304" pitchFamily="18" charset="0"/>
                <a:cs typeface="Times New Roman" panose="02020603050405020304" pitchFamily="18" charset="0"/>
              </a:rPr>
              <a:t>(often applied to designated lower-income countries, also called the </a:t>
            </a:r>
            <a:r>
              <a:rPr lang="en-US" b="1" dirty="0">
                <a:latin typeface="Times New Roman" panose="02020603050405020304" pitchFamily="18" charset="0"/>
                <a:cs typeface="Times New Roman" panose="02020603050405020304" pitchFamily="18" charset="0"/>
              </a:rPr>
              <a:t>GSP</a:t>
            </a:r>
            <a:r>
              <a:rPr lang="en-US" dirty="0">
                <a:latin typeface="Times New Roman" panose="02020603050405020304" pitchFamily="18" charset="0"/>
                <a:cs typeface="Times New Roman" panose="02020603050405020304" pitchFamily="18" charset="0"/>
              </a:rPr>
              <a:t> “General System of Preferences”.)</a:t>
            </a:r>
          </a:p>
          <a:p>
            <a:pPr lvl="1"/>
            <a:r>
              <a:rPr lang="en-US" dirty="0">
                <a:latin typeface="Times New Roman" panose="02020603050405020304" pitchFamily="18" charset="0"/>
                <a:cs typeface="Times New Roman" panose="02020603050405020304" pitchFamily="18" charset="0"/>
              </a:rPr>
              <a:t>Japan has 127 countries receiving the GSP. E.g. Samoa, Rwanda, Kazakhstan, Laos. </a:t>
            </a:r>
            <a:r>
              <a:rPr lang="en-US" i="1" dirty="0">
                <a:latin typeface="Times New Roman" panose="02020603050405020304" pitchFamily="18" charset="0"/>
                <a:cs typeface="Times New Roman" panose="02020603050405020304" pitchFamily="18" charset="0"/>
              </a:rPr>
              <a:t>NOT on the list, US, China, Russia, EU</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Full list is here: https://www.mofa.go.jp/policy/economy/gsp/benef.pdf</a:t>
            </a:r>
          </a:p>
          <a:p>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fourth</a:t>
            </a:r>
            <a:r>
              <a:rPr lang="en-US" dirty="0">
                <a:latin typeface="Times New Roman" panose="02020603050405020304" pitchFamily="18" charset="0"/>
                <a:cs typeface="Times New Roman" panose="02020603050405020304" pitchFamily="18" charset="0"/>
              </a:rPr>
              <a:t> “type” of tariff rate would be a specific lower rate on a certain product from a partner which has a </a:t>
            </a:r>
            <a:r>
              <a:rPr lang="en-US" b="1" dirty="0">
                <a:latin typeface="Times New Roman" panose="02020603050405020304" pitchFamily="18" charset="0"/>
                <a:cs typeface="Times New Roman" panose="02020603050405020304" pitchFamily="18" charset="0"/>
              </a:rPr>
              <a:t>“preferential trade agreement”</a:t>
            </a:r>
            <a:r>
              <a:rPr lang="en-US" dirty="0">
                <a:latin typeface="Times New Roman" panose="02020603050405020304" pitchFamily="18" charset="0"/>
                <a:cs typeface="Times New Roman" panose="02020603050405020304" pitchFamily="18" charset="0"/>
              </a:rPr>
              <a:t> (e.g. Japan’s EPA, or TPP, or other “FTAs”.)</a:t>
            </a:r>
          </a:p>
        </p:txBody>
      </p:sp>
      <p:sp>
        <p:nvSpPr>
          <p:cNvPr id="4" name="Footer Placeholder 3">
            <a:extLst>
              <a:ext uri="{FF2B5EF4-FFF2-40B4-BE49-F238E27FC236}">
                <a16:creationId xmlns:a16="http://schemas.microsoft.com/office/drawing/2014/main" id="{863DABA4-7E2B-4597-9F2C-8256E9CB50A7}"/>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1153E9A5-D2C9-4054-9865-6B16E4E2DC86}"/>
              </a:ext>
            </a:extLst>
          </p:cNvPr>
          <p:cNvSpPr>
            <a:spLocks noGrp="1"/>
          </p:cNvSpPr>
          <p:nvPr>
            <p:ph type="sldNum" sz="quarter" idx="12"/>
          </p:nvPr>
        </p:nvSpPr>
        <p:spPr/>
        <p:txBody>
          <a:bodyPr/>
          <a:lstStyle/>
          <a:p>
            <a:fld id="{5148D461-CD66-4F1E-8447-4FC362A13150}" type="slidenum">
              <a:rPr lang="en-US" smtClean="0"/>
              <a:t>4</a:t>
            </a:fld>
            <a:endParaRPr lang="en-US" dirty="0"/>
          </a:p>
        </p:txBody>
      </p:sp>
    </p:spTree>
    <p:extLst>
      <p:ext uri="{BB962C8B-B14F-4D97-AF65-F5344CB8AC3E}">
        <p14:creationId xmlns:p14="http://schemas.microsoft.com/office/powerpoint/2010/main" val="350105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7056B4CE-8431-4F9E-911C-DE061F572F55}"/>
              </a:ext>
            </a:extLst>
          </p:cNvPr>
          <p:cNvSpPr>
            <a:spLocks noGrp="1"/>
          </p:cNvSpPr>
          <p:nvPr>
            <p:ph type="ftr" sz="quarter" idx="11"/>
          </p:nvPr>
        </p:nvSpPr>
        <p:spPr/>
        <p:txBody>
          <a:bodyPr/>
          <a:lstStyle/>
          <a:p>
            <a:r>
              <a:rPr lang="en-US" dirty="0"/>
              <a:t>Craig Parsons - Yokohama National University</a:t>
            </a:r>
          </a:p>
        </p:txBody>
      </p:sp>
      <p:sp>
        <p:nvSpPr>
          <p:cNvPr id="5" name="Slide Number Placeholder 4">
            <a:extLst>
              <a:ext uri="{FF2B5EF4-FFF2-40B4-BE49-F238E27FC236}">
                <a16:creationId xmlns:a16="http://schemas.microsoft.com/office/drawing/2014/main" id="{6BF469EC-1216-4DE9-8036-4339B8C20AAD}"/>
              </a:ext>
            </a:extLst>
          </p:cNvPr>
          <p:cNvSpPr>
            <a:spLocks noGrp="1"/>
          </p:cNvSpPr>
          <p:nvPr>
            <p:ph type="sldNum" sz="quarter" idx="12"/>
          </p:nvPr>
        </p:nvSpPr>
        <p:spPr/>
        <p:txBody>
          <a:bodyPr/>
          <a:lstStyle/>
          <a:p>
            <a:fld id="{5148D461-CD66-4F1E-8447-4FC362A13150}" type="slidenum">
              <a:rPr lang="en-US" smtClean="0"/>
              <a:t>5</a:t>
            </a:fld>
            <a:endParaRPr lang="en-US" dirty="0"/>
          </a:p>
        </p:txBody>
      </p:sp>
      <p:pic>
        <p:nvPicPr>
          <p:cNvPr id="2" name="図 1"/>
          <p:cNvPicPr>
            <a:picLocks noChangeAspect="1"/>
          </p:cNvPicPr>
          <p:nvPr/>
        </p:nvPicPr>
        <p:blipFill>
          <a:blip r:embed="rId2"/>
          <a:stretch>
            <a:fillRect/>
          </a:stretch>
        </p:blipFill>
        <p:spPr>
          <a:xfrm>
            <a:off x="2925805" y="78957"/>
            <a:ext cx="6340390" cy="6700085"/>
          </a:xfrm>
          <a:prstGeom prst="rect">
            <a:avLst/>
          </a:prstGeom>
        </p:spPr>
      </p:pic>
    </p:spTree>
    <p:extLst>
      <p:ext uri="{BB962C8B-B14F-4D97-AF65-F5344CB8AC3E}">
        <p14:creationId xmlns:p14="http://schemas.microsoft.com/office/powerpoint/2010/main" val="561929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Is it easy to raise a tariff?</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6</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210788167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698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Types of TTBs (Temporary Trade Barriers)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7</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347885556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5788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Tariffs, and anti-dumping duties can affect production/investment decisions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8</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3239019467"/>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799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927223-F561-4535-8508-6EF57DDEDB88}"/>
              </a:ext>
            </a:extLst>
          </p:cNvPr>
          <p:cNvSpPr>
            <a:spLocks noGrp="1"/>
          </p:cNvSpPr>
          <p:nvPr>
            <p:ph type="title"/>
          </p:nvPr>
        </p:nvSpPr>
        <p:spPr>
          <a:xfrm>
            <a:off x="838200" y="557188"/>
            <a:ext cx="10515600" cy="1133499"/>
          </a:xfrm>
        </p:spPr>
        <p:txBody>
          <a:bodyPr>
            <a:normAutofit/>
          </a:bodyPr>
          <a:lstStyle/>
          <a:p>
            <a:pPr algn="ctr"/>
            <a:r>
              <a:rPr lang="en-US" sz="3600" dirty="0">
                <a:latin typeface="Times New Roman" panose="02020603050405020304" pitchFamily="18" charset="0"/>
                <a:cs typeface="Times New Roman" panose="02020603050405020304" pitchFamily="18" charset="0"/>
              </a:rPr>
              <a:t>What about other barriers to trade (NTBs)?</a:t>
            </a:r>
          </a:p>
        </p:txBody>
      </p:sp>
      <p:sp>
        <p:nvSpPr>
          <p:cNvPr id="4" name="Footer Placeholder 3">
            <a:extLst>
              <a:ext uri="{FF2B5EF4-FFF2-40B4-BE49-F238E27FC236}">
                <a16:creationId xmlns:a16="http://schemas.microsoft.com/office/drawing/2014/main" id="{4F99B93E-A956-40F8-B7AE-3B40E0D1456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Craig Parsons - Yokohama National University</a:t>
            </a:r>
          </a:p>
        </p:txBody>
      </p:sp>
      <p:sp>
        <p:nvSpPr>
          <p:cNvPr id="5" name="Slide Number Placeholder 4">
            <a:extLst>
              <a:ext uri="{FF2B5EF4-FFF2-40B4-BE49-F238E27FC236}">
                <a16:creationId xmlns:a16="http://schemas.microsoft.com/office/drawing/2014/main" id="{F817852F-5FCA-460A-9C98-4933ABAF102B}"/>
              </a:ext>
            </a:extLst>
          </p:cNvPr>
          <p:cNvSpPr>
            <a:spLocks noGrp="1"/>
          </p:cNvSpPr>
          <p:nvPr>
            <p:ph type="sldNum" sz="quarter" idx="12"/>
          </p:nvPr>
        </p:nvSpPr>
        <p:spPr>
          <a:xfrm>
            <a:off x="8610600" y="6356350"/>
            <a:ext cx="2743200" cy="365125"/>
          </a:xfrm>
        </p:spPr>
        <p:txBody>
          <a:bodyPr>
            <a:normAutofit/>
          </a:bodyPr>
          <a:lstStyle/>
          <a:p>
            <a:pPr>
              <a:spcAft>
                <a:spcPts val="600"/>
              </a:spcAft>
            </a:pPr>
            <a:fld id="{5148D461-CD66-4F1E-8447-4FC362A13150}" type="slidenum">
              <a:rPr lang="en-US" smtClean="0"/>
              <a:pPr>
                <a:spcAft>
                  <a:spcPts val="600"/>
                </a:spcAft>
              </a:pPr>
              <a:t>9</a:t>
            </a:fld>
            <a:endParaRPr lang="en-US" dirty="0"/>
          </a:p>
        </p:txBody>
      </p:sp>
      <p:graphicFrame>
        <p:nvGraphicFramePr>
          <p:cNvPr id="7" name="Content Placeholder 2">
            <a:extLst>
              <a:ext uri="{FF2B5EF4-FFF2-40B4-BE49-F238E27FC236}">
                <a16:creationId xmlns:a16="http://schemas.microsoft.com/office/drawing/2014/main" id="{9938BD46-277B-416B-9F93-B5E0E62EAF74}"/>
              </a:ext>
            </a:extLst>
          </p:cNvPr>
          <p:cNvGraphicFramePr>
            <a:graphicFrameLocks noGrp="1"/>
          </p:cNvGraphicFramePr>
          <p:nvPr>
            <p:ph idx="1"/>
            <p:extLst>
              <p:ext uri="{D42A27DB-BD31-4B8C-83A1-F6EECF244321}">
                <p14:modId xmlns:p14="http://schemas.microsoft.com/office/powerpoint/2010/main" val="100784296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1183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20752</TotalTime>
  <Words>2954</Words>
  <Application>Microsoft Office PowerPoint</Application>
  <PresentationFormat>Widescreen</PresentationFormat>
  <Paragraphs>195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 What is a “Tariff”, exactly? Bonus info: trade in services and digital trade </vt:lpstr>
      <vt:lpstr>In this presentation, I will pose and answer the following questions</vt:lpstr>
      <vt:lpstr>What is a tariff?</vt:lpstr>
      <vt:lpstr>3 basic types of tariffs in a country’s tariff schedule</vt:lpstr>
      <vt:lpstr>PowerPoint Presentation</vt:lpstr>
      <vt:lpstr>Is it easy to raise a tariff?</vt:lpstr>
      <vt:lpstr>Types of TTBs (Temporary Trade Barriers)</vt:lpstr>
      <vt:lpstr>Tariffs, and anti-dumping duties can affect production/investment decisions</vt:lpstr>
      <vt:lpstr>What about other barriers to trade (NTBs)?</vt:lpstr>
      <vt:lpstr>Services Trade as Opposed to Goods Trade</vt:lpstr>
      <vt:lpstr>Services Trade</vt:lpstr>
      <vt:lpstr>Services Trade (examples)</vt:lpstr>
      <vt:lpstr>Barriers to Trade in Services</vt:lpstr>
      <vt:lpstr>What about so-called Digital Trade?</vt:lpstr>
      <vt:lpstr>What is Digital Trade (1 of 2)?</vt:lpstr>
      <vt:lpstr>What is Digital Trade (2 of 2)?</vt:lpstr>
      <vt:lpstr>What is Digital Trade (alternative definition)?</vt:lpstr>
      <vt:lpstr>There are many barriers to these three types of Digital Trade</vt:lpstr>
      <vt:lpstr>PowerPoint Presentation</vt:lpstr>
      <vt:lpstr>Most restrictive economies according to ECIPE </vt:lpstr>
      <vt:lpstr>Measuring Barriers to Digital Trade (OECD)</vt:lpstr>
      <vt:lpstr>Some specific examples of Digital Trade restrictions</vt:lpstr>
      <vt:lpstr>More examples of Digital Trade restrictions?</vt:lpstr>
      <vt:lpstr>What can WTO (and CP-TPP etc.)  do about all of this?</vt:lpstr>
      <vt:lpstr>With GATT/WTO…</vt:lpstr>
      <vt:lpstr>Within Free Trade Agreements…</vt:lpstr>
      <vt:lpstr>Within the China-led RCEP (started in 2022)…</vt:lpstr>
      <vt:lpstr>Takeways (1 of 2):</vt:lpstr>
      <vt:lpstr>Takeways (2 of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Statistical Comparison of Digital Trade Restrictiveness Indices</dc:title>
  <dc:creator>parsons-craig-gj@ynu.ac.jp</dc:creator>
  <cp:lastModifiedBy>parsons-craig-gj@ynu.ac.jp</cp:lastModifiedBy>
  <cp:revision>86</cp:revision>
  <dcterms:created xsi:type="dcterms:W3CDTF">2021-11-08T12:25:53Z</dcterms:created>
  <dcterms:modified xsi:type="dcterms:W3CDTF">2023-04-18T00:41:31Z</dcterms:modified>
</cp:coreProperties>
</file>