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73" r:id="rId14"/>
    <p:sldId id="274" r:id="rId15"/>
    <p:sldId id="275" r:id="rId16"/>
    <p:sldId id="268" r:id="rId17"/>
    <p:sldId id="269" r:id="rId18"/>
    <p:sldId id="270" r:id="rId19"/>
    <p:sldId id="271" r:id="rId20"/>
    <p:sldId id="276" r:id="rId21"/>
    <p:sldId id="27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7CEF02-9DC9-46E7-8C04-EE16680BB6DE}"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AD3B35-DA87-4F4E-9B5D-506D31A98EA9}" type="slidenum">
              <a:rPr lang="en-US" smtClean="0"/>
              <a:t>‹#›</a:t>
            </a:fld>
            <a:endParaRPr lang="en-US"/>
          </a:p>
        </p:txBody>
      </p:sp>
    </p:spTree>
    <p:extLst>
      <p:ext uri="{BB962C8B-B14F-4D97-AF65-F5344CB8AC3E}">
        <p14:creationId xmlns:p14="http://schemas.microsoft.com/office/powerpoint/2010/main" val="3672657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AF9E6-368A-4CF0-B507-B1E16B0506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6CFAF1B-99C0-42A5-BB12-4D0DB0A764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A6AE5F-DB71-40A9-A280-7E197613F96E}"/>
              </a:ext>
            </a:extLst>
          </p:cNvPr>
          <p:cNvSpPr>
            <a:spLocks noGrp="1"/>
          </p:cNvSpPr>
          <p:nvPr>
            <p:ph type="dt" sz="half" idx="10"/>
          </p:nvPr>
        </p:nvSpPr>
        <p:spPr/>
        <p:txBody>
          <a:bodyPr/>
          <a:lstStyle/>
          <a:p>
            <a:fld id="{FB36D11A-01AA-4369-A1A1-23CD326D23ED}" type="datetime1">
              <a:rPr lang="en-US" smtClean="0"/>
              <a:t>10/28/2025</a:t>
            </a:fld>
            <a:endParaRPr lang="en-US"/>
          </a:p>
        </p:txBody>
      </p:sp>
      <p:sp>
        <p:nvSpPr>
          <p:cNvPr id="5" name="Footer Placeholder 4">
            <a:extLst>
              <a:ext uri="{FF2B5EF4-FFF2-40B4-BE49-F238E27FC236}">
                <a16:creationId xmlns:a16="http://schemas.microsoft.com/office/drawing/2014/main" id="{C48D7EC1-7FCF-4759-9AC3-31E297E7F8C8}"/>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A5486C5A-ED9D-46A6-AA86-55EA959DFD6C}"/>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1197837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68DE7-25AD-40D7-8998-AC1F013E8F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DB54663-80C5-4034-AC98-E7289A2FC1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0BCD9-B4C9-4E32-B7D7-C794471B0A20}"/>
              </a:ext>
            </a:extLst>
          </p:cNvPr>
          <p:cNvSpPr>
            <a:spLocks noGrp="1"/>
          </p:cNvSpPr>
          <p:nvPr>
            <p:ph type="dt" sz="half" idx="10"/>
          </p:nvPr>
        </p:nvSpPr>
        <p:spPr/>
        <p:txBody>
          <a:bodyPr/>
          <a:lstStyle/>
          <a:p>
            <a:fld id="{3A506B85-590C-4D33-8D27-FE76DF391018}" type="datetime1">
              <a:rPr lang="en-US" smtClean="0"/>
              <a:t>10/28/2025</a:t>
            </a:fld>
            <a:endParaRPr lang="en-US"/>
          </a:p>
        </p:txBody>
      </p:sp>
      <p:sp>
        <p:nvSpPr>
          <p:cNvPr id="5" name="Footer Placeholder 4">
            <a:extLst>
              <a:ext uri="{FF2B5EF4-FFF2-40B4-BE49-F238E27FC236}">
                <a16:creationId xmlns:a16="http://schemas.microsoft.com/office/drawing/2014/main" id="{6F0E38C2-5F2C-4D79-A9EF-13428ADD456A}"/>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02D2BCF6-D5FE-4A84-A379-02FB007AA6AD}"/>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3250273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0A5EB5-6E3B-49B0-A355-862672D0B7E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E3DE225-E0C4-4FCC-9BAD-93CE3C2074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516F45-FBEA-4AF1-861B-466D17A79A20}"/>
              </a:ext>
            </a:extLst>
          </p:cNvPr>
          <p:cNvSpPr>
            <a:spLocks noGrp="1"/>
          </p:cNvSpPr>
          <p:nvPr>
            <p:ph type="dt" sz="half" idx="10"/>
          </p:nvPr>
        </p:nvSpPr>
        <p:spPr/>
        <p:txBody>
          <a:bodyPr/>
          <a:lstStyle/>
          <a:p>
            <a:fld id="{CBC856EB-E384-4514-904E-3574C0E82994}" type="datetime1">
              <a:rPr lang="en-US" smtClean="0"/>
              <a:t>10/28/2025</a:t>
            </a:fld>
            <a:endParaRPr lang="en-US"/>
          </a:p>
        </p:txBody>
      </p:sp>
      <p:sp>
        <p:nvSpPr>
          <p:cNvPr id="5" name="Footer Placeholder 4">
            <a:extLst>
              <a:ext uri="{FF2B5EF4-FFF2-40B4-BE49-F238E27FC236}">
                <a16:creationId xmlns:a16="http://schemas.microsoft.com/office/drawing/2014/main" id="{D9A0B8A3-EAC5-4C10-AB6C-E049EF4627F7}"/>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E57CDC42-6191-4467-9E72-0A0E0F4669D1}"/>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3811405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AFC2D-7BB8-45EA-B88B-9A80D403B4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925C93-4C44-468A-9F4E-4FC1962562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841241-A556-4A40-B90D-3F8789690E08}"/>
              </a:ext>
            </a:extLst>
          </p:cNvPr>
          <p:cNvSpPr>
            <a:spLocks noGrp="1"/>
          </p:cNvSpPr>
          <p:nvPr>
            <p:ph type="dt" sz="half" idx="10"/>
          </p:nvPr>
        </p:nvSpPr>
        <p:spPr/>
        <p:txBody>
          <a:bodyPr/>
          <a:lstStyle/>
          <a:p>
            <a:fld id="{7476A957-EEB7-401F-AC97-32AA5A7EBA62}" type="datetime1">
              <a:rPr lang="en-US" smtClean="0"/>
              <a:t>10/28/2025</a:t>
            </a:fld>
            <a:endParaRPr lang="en-US"/>
          </a:p>
        </p:txBody>
      </p:sp>
      <p:sp>
        <p:nvSpPr>
          <p:cNvPr id="5" name="Footer Placeholder 4">
            <a:extLst>
              <a:ext uri="{FF2B5EF4-FFF2-40B4-BE49-F238E27FC236}">
                <a16:creationId xmlns:a16="http://schemas.microsoft.com/office/drawing/2014/main" id="{8910C47B-EA86-40AB-9F98-10A45EC19CFD}"/>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C7798D22-DFBF-4B54-8435-257A05CEBB3F}"/>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4144631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A5277-1986-4E2D-862A-79D87EABCE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A81A54-01E7-43A7-8C67-1A6DCD7D36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AC92D1-DB55-45A4-B8BA-F30949C09CE8}"/>
              </a:ext>
            </a:extLst>
          </p:cNvPr>
          <p:cNvSpPr>
            <a:spLocks noGrp="1"/>
          </p:cNvSpPr>
          <p:nvPr>
            <p:ph type="dt" sz="half" idx="10"/>
          </p:nvPr>
        </p:nvSpPr>
        <p:spPr/>
        <p:txBody>
          <a:bodyPr/>
          <a:lstStyle/>
          <a:p>
            <a:fld id="{537C001B-EAD5-4EE9-A83C-A5F5A6103E67}" type="datetime1">
              <a:rPr lang="en-US" smtClean="0"/>
              <a:t>10/28/2025</a:t>
            </a:fld>
            <a:endParaRPr lang="en-US"/>
          </a:p>
        </p:txBody>
      </p:sp>
      <p:sp>
        <p:nvSpPr>
          <p:cNvPr id="5" name="Footer Placeholder 4">
            <a:extLst>
              <a:ext uri="{FF2B5EF4-FFF2-40B4-BE49-F238E27FC236}">
                <a16:creationId xmlns:a16="http://schemas.microsoft.com/office/drawing/2014/main" id="{D04A7182-00A0-4B48-8C14-D2053544DA8E}"/>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B3C4102F-E31D-4153-8B1D-7380554C19E3}"/>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2659973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62D56-4E67-4647-BE97-37BA2D6A27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39C472-A48A-4AF9-9F22-94233DB5CC1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428BBF-B2C3-4590-AF06-01768F585F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27A642-D3D7-4E1B-B0A3-2DDD16C25EEF}"/>
              </a:ext>
            </a:extLst>
          </p:cNvPr>
          <p:cNvSpPr>
            <a:spLocks noGrp="1"/>
          </p:cNvSpPr>
          <p:nvPr>
            <p:ph type="dt" sz="half" idx="10"/>
          </p:nvPr>
        </p:nvSpPr>
        <p:spPr/>
        <p:txBody>
          <a:bodyPr/>
          <a:lstStyle/>
          <a:p>
            <a:fld id="{5DF5C5AE-F6B1-4A69-B7F5-7B06F4CFD790}" type="datetime1">
              <a:rPr lang="en-US" smtClean="0"/>
              <a:t>10/28/2025</a:t>
            </a:fld>
            <a:endParaRPr lang="en-US"/>
          </a:p>
        </p:txBody>
      </p:sp>
      <p:sp>
        <p:nvSpPr>
          <p:cNvPr id="6" name="Footer Placeholder 5">
            <a:extLst>
              <a:ext uri="{FF2B5EF4-FFF2-40B4-BE49-F238E27FC236}">
                <a16:creationId xmlns:a16="http://schemas.microsoft.com/office/drawing/2014/main" id="{3621CAA8-DC14-437F-935C-8D7D2B7B812E}"/>
              </a:ext>
            </a:extLst>
          </p:cNvPr>
          <p:cNvSpPr>
            <a:spLocks noGrp="1"/>
          </p:cNvSpPr>
          <p:nvPr>
            <p:ph type="ftr" sz="quarter" idx="11"/>
          </p:nvPr>
        </p:nvSpPr>
        <p:spPr/>
        <p:txBody>
          <a:bodyPr/>
          <a:lstStyle/>
          <a:p>
            <a:r>
              <a:rPr lang="en-US"/>
              <a:t>Parsons, YNU, International</a:t>
            </a:r>
          </a:p>
        </p:txBody>
      </p:sp>
      <p:sp>
        <p:nvSpPr>
          <p:cNvPr id="7" name="Slide Number Placeholder 6">
            <a:extLst>
              <a:ext uri="{FF2B5EF4-FFF2-40B4-BE49-F238E27FC236}">
                <a16:creationId xmlns:a16="http://schemas.microsoft.com/office/drawing/2014/main" id="{F935A299-60A5-47A9-9570-90414B32410D}"/>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399719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3961-A4D7-44A9-B14C-379B3D6740C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941B57E-D939-40FF-BBC7-84692CEAEE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69722E9-0555-490F-99E6-4D61C8E173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903E98-90B0-4909-8203-9CBB94E92B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0C4CEC-9530-4DAB-911E-EF7F66979C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314B05-550E-45C9-A1C3-F3A91CD47555}"/>
              </a:ext>
            </a:extLst>
          </p:cNvPr>
          <p:cNvSpPr>
            <a:spLocks noGrp="1"/>
          </p:cNvSpPr>
          <p:nvPr>
            <p:ph type="dt" sz="half" idx="10"/>
          </p:nvPr>
        </p:nvSpPr>
        <p:spPr/>
        <p:txBody>
          <a:bodyPr/>
          <a:lstStyle/>
          <a:p>
            <a:fld id="{8D13FE6A-AFFE-4689-9CAB-AED0EC8EBA37}" type="datetime1">
              <a:rPr lang="en-US" smtClean="0"/>
              <a:t>10/28/2025</a:t>
            </a:fld>
            <a:endParaRPr lang="en-US"/>
          </a:p>
        </p:txBody>
      </p:sp>
      <p:sp>
        <p:nvSpPr>
          <p:cNvPr id="8" name="Footer Placeholder 7">
            <a:extLst>
              <a:ext uri="{FF2B5EF4-FFF2-40B4-BE49-F238E27FC236}">
                <a16:creationId xmlns:a16="http://schemas.microsoft.com/office/drawing/2014/main" id="{ECED1A9C-530A-4BED-BEF9-FD4CD6B21FEB}"/>
              </a:ext>
            </a:extLst>
          </p:cNvPr>
          <p:cNvSpPr>
            <a:spLocks noGrp="1"/>
          </p:cNvSpPr>
          <p:nvPr>
            <p:ph type="ftr" sz="quarter" idx="11"/>
          </p:nvPr>
        </p:nvSpPr>
        <p:spPr/>
        <p:txBody>
          <a:bodyPr/>
          <a:lstStyle/>
          <a:p>
            <a:r>
              <a:rPr lang="en-US"/>
              <a:t>Parsons, YNU, International</a:t>
            </a:r>
          </a:p>
        </p:txBody>
      </p:sp>
      <p:sp>
        <p:nvSpPr>
          <p:cNvPr id="9" name="Slide Number Placeholder 8">
            <a:extLst>
              <a:ext uri="{FF2B5EF4-FFF2-40B4-BE49-F238E27FC236}">
                <a16:creationId xmlns:a16="http://schemas.microsoft.com/office/drawing/2014/main" id="{335E242B-FCD8-47B6-8167-F365E08710E9}"/>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1918432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BAD5D-5052-4DE0-88F9-5660615715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0C52C6-CCE4-4F41-8A58-A96CB5397C72}"/>
              </a:ext>
            </a:extLst>
          </p:cNvPr>
          <p:cNvSpPr>
            <a:spLocks noGrp="1"/>
          </p:cNvSpPr>
          <p:nvPr>
            <p:ph type="dt" sz="half" idx="10"/>
          </p:nvPr>
        </p:nvSpPr>
        <p:spPr/>
        <p:txBody>
          <a:bodyPr/>
          <a:lstStyle/>
          <a:p>
            <a:fld id="{5F90BAD8-82D9-4C19-866B-121AA5586296}" type="datetime1">
              <a:rPr lang="en-US" smtClean="0"/>
              <a:t>10/28/2025</a:t>
            </a:fld>
            <a:endParaRPr lang="en-US"/>
          </a:p>
        </p:txBody>
      </p:sp>
      <p:sp>
        <p:nvSpPr>
          <p:cNvPr id="4" name="Footer Placeholder 3">
            <a:extLst>
              <a:ext uri="{FF2B5EF4-FFF2-40B4-BE49-F238E27FC236}">
                <a16:creationId xmlns:a16="http://schemas.microsoft.com/office/drawing/2014/main" id="{72F998B2-B01D-43AB-B0F3-5C8E4C9445BD}"/>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00A007ED-0493-440E-9EB4-334C5B14238D}"/>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233172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AE1AA4-76D5-42C9-AD5E-D6C572570B7C}"/>
              </a:ext>
            </a:extLst>
          </p:cNvPr>
          <p:cNvSpPr>
            <a:spLocks noGrp="1"/>
          </p:cNvSpPr>
          <p:nvPr>
            <p:ph type="dt" sz="half" idx="10"/>
          </p:nvPr>
        </p:nvSpPr>
        <p:spPr/>
        <p:txBody>
          <a:bodyPr/>
          <a:lstStyle/>
          <a:p>
            <a:fld id="{8353A838-E2A8-4870-8969-3319EA0C49DC}" type="datetime1">
              <a:rPr lang="en-US" smtClean="0"/>
              <a:t>10/28/2025</a:t>
            </a:fld>
            <a:endParaRPr lang="en-US"/>
          </a:p>
        </p:txBody>
      </p:sp>
      <p:sp>
        <p:nvSpPr>
          <p:cNvPr id="3" name="Footer Placeholder 2">
            <a:extLst>
              <a:ext uri="{FF2B5EF4-FFF2-40B4-BE49-F238E27FC236}">
                <a16:creationId xmlns:a16="http://schemas.microsoft.com/office/drawing/2014/main" id="{00953F42-3BA8-4263-9C8E-063D0F5A2C2D}"/>
              </a:ext>
            </a:extLst>
          </p:cNvPr>
          <p:cNvSpPr>
            <a:spLocks noGrp="1"/>
          </p:cNvSpPr>
          <p:nvPr>
            <p:ph type="ftr" sz="quarter" idx="11"/>
          </p:nvPr>
        </p:nvSpPr>
        <p:spPr/>
        <p:txBody>
          <a:bodyPr/>
          <a:lstStyle/>
          <a:p>
            <a:r>
              <a:rPr lang="en-US"/>
              <a:t>Parsons, YNU, International</a:t>
            </a:r>
          </a:p>
        </p:txBody>
      </p:sp>
      <p:sp>
        <p:nvSpPr>
          <p:cNvPr id="4" name="Slide Number Placeholder 3">
            <a:extLst>
              <a:ext uri="{FF2B5EF4-FFF2-40B4-BE49-F238E27FC236}">
                <a16:creationId xmlns:a16="http://schemas.microsoft.com/office/drawing/2014/main" id="{9C7FC60C-718E-4D91-84D1-C544DCA66989}"/>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1596896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6C728-5C62-43FF-962A-584595C177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D9AA0B-1BB0-45E8-A222-9F01BAFBBD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BDC0800-8116-4ED7-B2A9-393FEC1487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88F9C8-1445-4E77-98B7-2CF7431F730D}"/>
              </a:ext>
            </a:extLst>
          </p:cNvPr>
          <p:cNvSpPr>
            <a:spLocks noGrp="1"/>
          </p:cNvSpPr>
          <p:nvPr>
            <p:ph type="dt" sz="half" idx="10"/>
          </p:nvPr>
        </p:nvSpPr>
        <p:spPr/>
        <p:txBody>
          <a:bodyPr/>
          <a:lstStyle/>
          <a:p>
            <a:fld id="{08C10640-9D99-427D-89C7-E43A266DE525}" type="datetime1">
              <a:rPr lang="en-US" smtClean="0"/>
              <a:t>10/28/2025</a:t>
            </a:fld>
            <a:endParaRPr lang="en-US"/>
          </a:p>
        </p:txBody>
      </p:sp>
      <p:sp>
        <p:nvSpPr>
          <p:cNvPr id="6" name="Footer Placeholder 5">
            <a:extLst>
              <a:ext uri="{FF2B5EF4-FFF2-40B4-BE49-F238E27FC236}">
                <a16:creationId xmlns:a16="http://schemas.microsoft.com/office/drawing/2014/main" id="{048B0DE8-B97A-445C-8C5B-1FC8064D5C14}"/>
              </a:ext>
            </a:extLst>
          </p:cNvPr>
          <p:cNvSpPr>
            <a:spLocks noGrp="1"/>
          </p:cNvSpPr>
          <p:nvPr>
            <p:ph type="ftr" sz="quarter" idx="11"/>
          </p:nvPr>
        </p:nvSpPr>
        <p:spPr/>
        <p:txBody>
          <a:bodyPr/>
          <a:lstStyle/>
          <a:p>
            <a:r>
              <a:rPr lang="en-US"/>
              <a:t>Parsons, YNU, International</a:t>
            </a:r>
          </a:p>
        </p:txBody>
      </p:sp>
      <p:sp>
        <p:nvSpPr>
          <p:cNvPr id="7" name="Slide Number Placeholder 6">
            <a:extLst>
              <a:ext uri="{FF2B5EF4-FFF2-40B4-BE49-F238E27FC236}">
                <a16:creationId xmlns:a16="http://schemas.microsoft.com/office/drawing/2014/main" id="{CCDDF742-6636-49FC-9CFD-14C8E3B1C7BC}"/>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2010132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408E6-BA04-4882-B93B-C18EA46EF2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D49EB81-BD4D-4B1B-BF71-1808C1E961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D39FCC-6F9F-4941-B569-41912089E5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746EFE-F97B-4363-B3A7-344E9384DA72}"/>
              </a:ext>
            </a:extLst>
          </p:cNvPr>
          <p:cNvSpPr>
            <a:spLocks noGrp="1"/>
          </p:cNvSpPr>
          <p:nvPr>
            <p:ph type="dt" sz="half" idx="10"/>
          </p:nvPr>
        </p:nvSpPr>
        <p:spPr/>
        <p:txBody>
          <a:bodyPr/>
          <a:lstStyle/>
          <a:p>
            <a:fld id="{F7E08260-9927-41FF-94B0-81E5C14CA1CD}" type="datetime1">
              <a:rPr lang="en-US" smtClean="0"/>
              <a:t>10/28/2025</a:t>
            </a:fld>
            <a:endParaRPr lang="en-US"/>
          </a:p>
        </p:txBody>
      </p:sp>
      <p:sp>
        <p:nvSpPr>
          <p:cNvPr id="6" name="Footer Placeholder 5">
            <a:extLst>
              <a:ext uri="{FF2B5EF4-FFF2-40B4-BE49-F238E27FC236}">
                <a16:creationId xmlns:a16="http://schemas.microsoft.com/office/drawing/2014/main" id="{E248C4FF-860A-4465-A68D-328B6DA28058}"/>
              </a:ext>
            </a:extLst>
          </p:cNvPr>
          <p:cNvSpPr>
            <a:spLocks noGrp="1"/>
          </p:cNvSpPr>
          <p:nvPr>
            <p:ph type="ftr" sz="quarter" idx="11"/>
          </p:nvPr>
        </p:nvSpPr>
        <p:spPr/>
        <p:txBody>
          <a:bodyPr/>
          <a:lstStyle/>
          <a:p>
            <a:r>
              <a:rPr lang="en-US"/>
              <a:t>Parsons, YNU, International</a:t>
            </a:r>
          </a:p>
        </p:txBody>
      </p:sp>
      <p:sp>
        <p:nvSpPr>
          <p:cNvPr id="7" name="Slide Number Placeholder 6">
            <a:extLst>
              <a:ext uri="{FF2B5EF4-FFF2-40B4-BE49-F238E27FC236}">
                <a16:creationId xmlns:a16="http://schemas.microsoft.com/office/drawing/2014/main" id="{1BCC643C-661A-422A-8F09-ADF77E4F2DAE}"/>
              </a:ext>
            </a:extLst>
          </p:cNvPr>
          <p:cNvSpPr>
            <a:spLocks noGrp="1"/>
          </p:cNvSpPr>
          <p:nvPr>
            <p:ph type="sldNum" sz="quarter" idx="12"/>
          </p:nvPr>
        </p:nvSpPr>
        <p:spPr/>
        <p:txBody>
          <a:bodyPr/>
          <a:lstStyle/>
          <a:p>
            <a:fld id="{94617843-2050-4D54-B75E-224AE92488D2}" type="slidenum">
              <a:rPr lang="en-US" smtClean="0"/>
              <a:t>‹#›</a:t>
            </a:fld>
            <a:endParaRPr lang="en-US"/>
          </a:p>
        </p:txBody>
      </p:sp>
    </p:spTree>
    <p:extLst>
      <p:ext uri="{BB962C8B-B14F-4D97-AF65-F5344CB8AC3E}">
        <p14:creationId xmlns:p14="http://schemas.microsoft.com/office/powerpoint/2010/main" val="420122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FFB3AB-F81E-436F-8860-DFB0E6B482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A90720-4D23-4223-A48D-5AAC2D3C01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1EFDFD-64CE-4BB0-95BE-432F7783F4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383D8-D534-4917-A67F-D84087F881E0}" type="datetime1">
              <a:rPr lang="en-US" smtClean="0"/>
              <a:t>10/28/2025</a:t>
            </a:fld>
            <a:endParaRPr lang="en-US"/>
          </a:p>
        </p:txBody>
      </p:sp>
      <p:sp>
        <p:nvSpPr>
          <p:cNvPr id="5" name="Footer Placeholder 4">
            <a:extLst>
              <a:ext uri="{FF2B5EF4-FFF2-40B4-BE49-F238E27FC236}">
                <a16:creationId xmlns:a16="http://schemas.microsoft.com/office/drawing/2014/main" id="{931F72F5-27A4-42A1-893A-AF72C2178C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Parsons, YNU, International</a:t>
            </a:r>
          </a:p>
        </p:txBody>
      </p:sp>
      <p:sp>
        <p:nvSpPr>
          <p:cNvPr id="6" name="Slide Number Placeholder 5">
            <a:extLst>
              <a:ext uri="{FF2B5EF4-FFF2-40B4-BE49-F238E27FC236}">
                <a16:creationId xmlns:a16="http://schemas.microsoft.com/office/drawing/2014/main" id="{225A373F-608E-47FC-AFED-0D1097F35C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617843-2050-4D54-B75E-224AE92488D2}" type="slidenum">
              <a:rPr lang="en-US" smtClean="0"/>
              <a:t>‹#›</a:t>
            </a:fld>
            <a:endParaRPr lang="en-US"/>
          </a:p>
        </p:txBody>
      </p:sp>
    </p:spTree>
    <p:extLst>
      <p:ext uri="{BB962C8B-B14F-4D97-AF65-F5344CB8AC3E}">
        <p14:creationId xmlns:p14="http://schemas.microsoft.com/office/powerpoint/2010/main" val="172847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personal.umich.edu/~alandear/glossary/f.html#FastTrac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wto.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84AED-924F-468B-87CD-A156A07F1A1A}"/>
              </a:ext>
            </a:extLst>
          </p:cNvPr>
          <p:cNvSpPr>
            <a:spLocks noGrp="1"/>
          </p:cNvSpPr>
          <p:nvPr>
            <p:ph type="ctrTitle"/>
          </p:nvPr>
        </p:nvSpPr>
        <p:spPr/>
        <p:txBody>
          <a:bodyPr>
            <a:normAutofit/>
          </a:bodyPr>
          <a:lstStyle/>
          <a:p>
            <a:r>
              <a:rPr lang="en-US" sz="4400" dirty="0"/>
              <a:t>GATT/WTO/FTA/TPA:</a:t>
            </a:r>
            <a:br>
              <a:rPr lang="en-US" sz="4400" dirty="0"/>
            </a:br>
            <a:r>
              <a:rPr lang="en-US" sz="4400" dirty="0"/>
              <a:t>notes to complement readings from K&amp;O, Oda, IMK, Salvatore</a:t>
            </a:r>
          </a:p>
        </p:txBody>
      </p:sp>
      <p:sp>
        <p:nvSpPr>
          <p:cNvPr id="3" name="Subtitle 2">
            <a:extLst>
              <a:ext uri="{FF2B5EF4-FFF2-40B4-BE49-F238E27FC236}">
                <a16:creationId xmlns:a16="http://schemas.microsoft.com/office/drawing/2014/main" id="{50C988C7-C529-4E54-BFAD-EDA9129EDB3A}"/>
              </a:ext>
            </a:extLst>
          </p:cNvPr>
          <p:cNvSpPr>
            <a:spLocks noGrp="1"/>
          </p:cNvSpPr>
          <p:nvPr>
            <p:ph type="subTitle" idx="1"/>
          </p:nvPr>
        </p:nvSpPr>
        <p:spPr/>
        <p:txBody>
          <a:bodyPr/>
          <a:lstStyle/>
          <a:p>
            <a:r>
              <a:rPr lang="en-US" dirty="0"/>
              <a:t>Parsons, Fall 2021</a:t>
            </a:r>
          </a:p>
        </p:txBody>
      </p:sp>
      <p:sp>
        <p:nvSpPr>
          <p:cNvPr id="4" name="Footer Placeholder 3">
            <a:extLst>
              <a:ext uri="{FF2B5EF4-FFF2-40B4-BE49-F238E27FC236}">
                <a16:creationId xmlns:a16="http://schemas.microsoft.com/office/drawing/2014/main" id="{F66E8FFA-5956-4A4F-98CD-0A3EBC9D0AE6}"/>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284CED84-19AA-4E81-B784-7FA7DC1237E0}"/>
              </a:ext>
            </a:extLst>
          </p:cNvPr>
          <p:cNvSpPr>
            <a:spLocks noGrp="1"/>
          </p:cNvSpPr>
          <p:nvPr>
            <p:ph type="sldNum" sz="quarter" idx="12"/>
          </p:nvPr>
        </p:nvSpPr>
        <p:spPr/>
        <p:txBody>
          <a:bodyPr/>
          <a:lstStyle/>
          <a:p>
            <a:fld id="{94617843-2050-4D54-B75E-224AE92488D2}" type="slidenum">
              <a:rPr lang="en-US" smtClean="0"/>
              <a:t>1</a:t>
            </a:fld>
            <a:endParaRPr lang="en-US"/>
          </a:p>
        </p:txBody>
      </p:sp>
    </p:spTree>
    <p:extLst>
      <p:ext uri="{BB962C8B-B14F-4D97-AF65-F5344CB8AC3E}">
        <p14:creationId xmlns:p14="http://schemas.microsoft.com/office/powerpoint/2010/main" val="29703536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BBC32-86A8-4935-B514-760EF426D470}"/>
              </a:ext>
            </a:extLst>
          </p:cNvPr>
          <p:cNvSpPr>
            <a:spLocks noGrp="1"/>
          </p:cNvSpPr>
          <p:nvPr>
            <p:ph type="title"/>
          </p:nvPr>
        </p:nvSpPr>
        <p:spPr/>
        <p:txBody>
          <a:bodyPr/>
          <a:lstStyle/>
          <a:p>
            <a:r>
              <a:rPr lang="en-US" dirty="0"/>
              <a:t>“Negative consensus” continued</a:t>
            </a:r>
          </a:p>
        </p:txBody>
      </p:sp>
      <p:sp>
        <p:nvSpPr>
          <p:cNvPr id="3" name="Content Placeholder 2">
            <a:extLst>
              <a:ext uri="{FF2B5EF4-FFF2-40B4-BE49-F238E27FC236}">
                <a16:creationId xmlns:a16="http://schemas.microsoft.com/office/drawing/2014/main" id="{3F8AD45E-0948-483E-8677-B9DAA8858520}"/>
              </a:ext>
            </a:extLst>
          </p:cNvPr>
          <p:cNvSpPr>
            <a:spLocks noGrp="1"/>
          </p:cNvSpPr>
          <p:nvPr>
            <p:ph idx="1"/>
          </p:nvPr>
        </p:nvSpPr>
        <p:spPr/>
        <p:txBody>
          <a:bodyPr>
            <a:normAutofit lnSpcReduction="10000"/>
          </a:bodyPr>
          <a:lstStyle/>
          <a:p>
            <a:r>
              <a:rPr lang="en-US" dirty="0"/>
              <a:t>Under GATT, there was POSITIVE consensus. If ANY SINGLE member objected to the ruling under the DSM*, it could be overruled. For example, if only China was to reject the ruling, it will be rejected.</a:t>
            </a:r>
          </a:p>
          <a:p>
            <a:r>
              <a:rPr lang="en-US" dirty="0"/>
              <a:t>(This is similar to the 5 permanent member veto rights in UN Security council.) </a:t>
            </a:r>
          </a:p>
          <a:p>
            <a:r>
              <a:rPr lang="en-US" dirty="0"/>
              <a:t>(Surprisingly, even under the </a:t>
            </a:r>
            <a:r>
              <a:rPr lang="en-US" dirty="0">
                <a:solidFill>
                  <a:srgbClr val="00B0F0"/>
                </a:solidFill>
              </a:rPr>
              <a:t>Positive</a:t>
            </a:r>
            <a:r>
              <a:rPr lang="en-US" dirty="0"/>
              <a:t> consensus rules of GATT, few rulings were overturned!)</a:t>
            </a:r>
          </a:p>
          <a:p>
            <a:endParaRPr lang="en-US" dirty="0"/>
          </a:p>
          <a:p>
            <a:r>
              <a:rPr lang="en-US" dirty="0"/>
              <a:t>* DSM is “Dispute Settlement Mechanism” </a:t>
            </a:r>
            <a:r>
              <a:rPr lang="ja-JP" altLang="en-US" sz="2000" dirty="0">
                <a:solidFill>
                  <a:srgbClr val="92D050"/>
                </a:solidFill>
              </a:rPr>
              <a:t>紛争解決メカニズム</a:t>
            </a:r>
            <a:r>
              <a:rPr lang="en-US" altLang="ja-JP" sz="2000" dirty="0">
                <a:solidFill>
                  <a:srgbClr val="92D050"/>
                </a:solidFill>
              </a:rPr>
              <a:t>.</a:t>
            </a:r>
            <a:r>
              <a:rPr lang="en-US" altLang="ja-JP" dirty="0"/>
              <a:t> DSB is Dispute Settlement Body or</a:t>
            </a:r>
            <a:r>
              <a:rPr lang="ja-JP" altLang="en-US" dirty="0"/>
              <a:t>　</a:t>
            </a:r>
            <a:r>
              <a:rPr lang="ja-JP" altLang="en-US" sz="2000" dirty="0"/>
              <a:t>紛争解決機関</a:t>
            </a:r>
            <a:endParaRPr lang="en-US" sz="2000" dirty="0"/>
          </a:p>
        </p:txBody>
      </p:sp>
      <p:sp>
        <p:nvSpPr>
          <p:cNvPr id="4" name="Footer Placeholder 3">
            <a:extLst>
              <a:ext uri="{FF2B5EF4-FFF2-40B4-BE49-F238E27FC236}">
                <a16:creationId xmlns:a16="http://schemas.microsoft.com/office/drawing/2014/main" id="{2D034230-5216-423C-A00F-3420B860DD1C}"/>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F72D634B-FFE4-453E-88C2-F297EB12DB37}"/>
              </a:ext>
            </a:extLst>
          </p:cNvPr>
          <p:cNvSpPr>
            <a:spLocks noGrp="1"/>
          </p:cNvSpPr>
          <p:nvPr>
            <p:ph type="sldNum" sz="quarter" idx="12"/>
          </p:nvPr>
        </p:nvSpPr>
        <p:spPr/>
        <p:txBody>
          <a:bodyPr/>
          <a:lstStyle/>
          <a:p>
            <a:fld id="{94617843-2050-4D54-B75E-224AE92488D2}" type="slidenum">
              <a:rPr lang="en-US" smtClean="0"/>
              <a:t>10</a:t>
            </a:fld>
            <a:endParaRPr lang="en-US"/>
          </a:p>
        </p:txBody>
      </p:sp>
    </p:spTree>
    <p:extLst>
      <p:ext uri="{BB962C8B-B14F-4D97-AF65-F5344CB8AC3E}">
        <p14:creationId xmlns:p14="http://schemas.microsoft.com/office/powerpoint/2010/main" val="237785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D8CD3-547C-4B6B-9C0C-682EAB388D06}"/>
              </a:ext>
            </a:extLst>
          </p:cNvPr>
          <p:cNvSpPr>
            <a:spLocks noGrp="1"/>
          </p:cNvSpPr>
          <p:nvPr>
            <p:ph type="title"/>
          </p:nvPr>
        </p:nvSpPr>
        <p:spPr/>
        <p:txBody>
          <a:bodyPr/>
          <a:lstStyle/>
          <a:p>
            <a:r>
              <a:rPr lang="en-US" dirty="0"/>
              <a:t>C) </a:t>
            </a:r>
            <a:r>
              <a:rPr lang="en-US" dirty="0">
                <a:solidFill>
                  <a:srgbClr val="92D050"/>
                </a:solidFill>
              </a:rPr>
              <a:t>Single Undertaking</a:t>
            </a:r>
          </a:p>
        </p:txBody>
      </p:sp>
      <p:sp>
        <p:nvSpPr>
          <p:cNvPr id="3" name="Content Placeholder 2">
            <a:extLst>
              <a:ext uri="{FF2B5EF4-FFF2-40B4-BE49-F238E27FC236}">
                <a16:creationId xmlns:a16="http://schemas.microsoft.com/office/drawing/2014/main" id="{302B93EF-D504-4C1F-AF1B-3065CB0542DE}"/>
              </a:ext>
            </a:extLst>
          </p:cNvPr>
          <p:cNvSpPr>
            <a:spLocks noGrp="1"/>
          </p:cNvSpPr>
          <p:nvPr>
            <p:ph idx="1"/>
          </p:nvPr>
        </p:nvSpPr>
        <p:spPr/>
        <p:txBody>
          <a:bodyPr/>
          <a:lstStyle/>
          <a:p>
            <a:r>
              <a:rPr lang="en-US" dirty="0"/>
              <a:t>When negotiating a trade agreements, ALL sectors, and ALL issues are negotiated at once. Members can longer “pick and choose” the sectors or areas in which they want to participate in. </a:t>
            </a:r>
          </a:p>
          <a:p>
            <a:r>
              <a:rPr lang="en-US" dirty="0"/>
              <a:t>This started in the last round of GATT, the Uruguay Round. This is why the Uruguay Round was so successful (large, deep liberalization), but also why it took longer than previous rounds to conclude.</a:t>
            </a:r>
          </a:p>
          <a:p>
            <a:endParaRPr lang="en-US" dirty="0"/>
          </a:p>
        </p:txBody>
      </p:sp>
      <p:sp>
        <p:nvSpPr>
          <p:cNvPr id="4" name="Footer Placeholder 3">
            <a:extLst>
              <a:ext uri="{FF2B5EF4-FFF2-40B4-BE49-F238E27FC236}">
                <a16:creationId xmlns:a16="http://schemas.microsoft.com/office/drawing/2014/main" id="{3CBABB5B-2D58-4F6D-B06F-ABA8BF2A4FAF}"/>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6D2AFFC-881E-42E5-9FD9-EEEC628CA2E3}"/>
              </a:ext>
            </a:extLst>
          </p:cNvPr>
          <p:cNvSpPr>
            <a:spLocks noGrp="1"/>
          </p:cNvSpPr>
          <p:nvPr>
            <p:ph type="sldNum" sz="quarter" idx="12"/>
          </p:nvPr>
        </p:nvSpPr>
        <p:spPr/>
        <p:txBody>
          <a:bodyPr/>
          <a:lstStyle/>
          <a:p>
            <a:fld id="{94617843-2050-4D54-B75E-224AE92488D2}" type="slidenum">
              <a:rPr lang="en-US" smtClean="0"/>
              <a:t>11</a:t>
            </a:fld>
            <a:endParaRPr lang="en-US"/>
          </a:p>
        </p:txBody>
      </p:sp>
    </p:spTree>
    <p:extLst>
      <p:ext uri="{BB962C8B-B14F-4D97-AF65-F5344CB8AC3E}">
        <p14:creationId xmlns:p14="http://schemas.microsoft.com/office/powerpoint/2010/main" val="2574260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20252-3746-43C0-B32C-96999761F25B}"/>
              </a:ext>
            </a:extLst>
          </p:cNvPr>
          <p:cNvSpPr>
            <a:spLocks noGrp="1"/>
          </p:cNvSpPr>
          <p:nvPr>
            <p:ph type="title"/>
          </p:nvPr>
        </p:nvSpPr>
        <p:spPr/>
        <p:txBody>
          <a:bodyPr/>
          <a:lstStyle/>
          <a:p>
            <a:r>
              <a:rPr lang="en-US" dirty="0"/>
              <a:t>GATT (and WTO) had “Rounds” of Trade Liberalization</a:t>
            </a:r>
          </a:p>
        </p:txBody>
      </p:sp>
      <p:sp>
        <p:nvSpPr>
          <p:cNvPr id="3" name="Content Placeholder 2">
            <a:extLst>
              <a:ext uri="{FF2B5EF4-FFF2-40B4-BE49-F238E27FC236}">
                <a16:creationId xmlns:a16="http://schemas.microsoft.com/office/drawing/2014/main" id="{F8F52F91-9F57-41AD-BAE0-08C270DACF06}"/>
              </a:ext>
            </a:extLst>
          </p:cNvPr>
          <p:cNvSpPr>
            <a:spLocks noGrp="1"/>
          </p:cNvSpPr>
          <p:nvPr>
            <p:ph idx="1"/>
          </p:nvPr>
        </p:nvSpPr>
        <p:spPr/>
        <p:txBody>
          <a:bodyPr/>
          <a:lstStyle/>
          <a:p>
            <a:r>
              <a:rPr lang="en-US" dirty="0"/>
              <a:t>How many Rounds were there?  </a:t>
            </a:r>
            <a:r>
              <a:rPr lang="en-US" dirty="0">
                <a:solidFill>
                  <a:srgbClr val="92D050"/>
                </a:solidFill>
              </a:rPr>
              <a:t>8</a:t>
            </a:r>
            <a:r>
              <a:rPr lang="en-US" dirty="0"/>
              <a:t> under GATT. (See Tables in next slides. Which were MOST successful, in your view?)</a:t>
            </a:r>
          </a:p>
          <a:p>
            <a:r>
              <a:rPr lang="en-US" dirty="0"/>
              <a:t>How many Rounds have been completed in WTO? </a:t>
            </a:r>
            <a:r>
              <a:rPr lang="en-US" dirty="0">
                <a:solidFill>
                  <a:srgbClr val="92D050"/>
                </a:solidFill>
              </a:rPr>
              <a:t>None.</a:t>
            </a:r>
          </a:p>
          <a:p>
            <a:r>
              <a:rPr lang="en-US" dirty="0"/>
              <a:t>The Doha round (see K&amp;O&amp;M) was started in 2001, and then a big push was tried in 2007, but members could not agree. For example, big countries like US and EU could not find agreement with new Round participants such as India and Brazil.</a:t>
            </a:r>
          </a:p>
          <a:p>
            <a:endParaRPr lang="en-US" dirty="0"/>
          </a:p>
        </p:txBody>
      </p:sp>
      <p:sp>
        <p:nvSpPr>
          <p:cNvPr id="4" name="Footer Placeholder 3">
            <a:extLst>
              <a:ext uri="{FF2B5EF4-FFF2-40B4-BE49-F238E27FC236}">
                <a16:creationId xmlns:a16="http://schemas.microsoft.com/office/drawing/2014/main" id="{0E52C9F2-EA02-451D-8C11-FD1F53E14FC1}"/>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1A8B757D-9DE2-4150-A820-10426A90B070}"/>
              </a:ext>
            </a:extLst>
          </p:cNvPr>
          <p:cNvSpPr>
            <a:spLocks noGrp="1"/>
          </p:cNvSpPr>
          <p:nvPr>
            <p:ph type="sldNum" sz="quarter" idx="12"/>
          </p:nvPr>
        </p:nvSpPr>
        <p:spPr/>
        <p:txBody>
          <a:bodyPr/>
          <a:lstStyle/>
          <a:p>
            <a:fld id="{94617843-2050-4D54-B75E-224AE92488D2}" type="slidenum">
              <a:rPr lang="en-US" smtClean="0"/>
              <a:t>12</a:t>
            </a:fld>
            <a:endParaRPr lang="en-US"/>
          </a:p>
        </p:txBody>
      </p:sp>
    </p:spTree>
    <p:extLst>
      <p:ext uri="{BB962C8B-B14F-4D97-AF65-F5344CB8AC3E}">
        <p14:creationId xmlns:p14="http://schemas.microsoft.com/office/powerpoint/2010/main" val="3495626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1142553-F834-484D-ADB7-6945CD230060}"/>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7E517B54-D428-494D-AF8C-945A0B8FDB20}"/>
              </a:ext>
            </a:extLst>
          </p:cNvPr>
          <p:cNvSpPr>
            <a:spLocks noGrp="1"/>
          </p:cNvSpPr>
          <p:nvPr>
            <p:ph type="sldNum" sz="quarter" idx="12"/>
          </p:nvPr>
        </p:nvSpPr>
        <p:spPr/>
        <p:txBody>
          <a:bodyPr/>
          <a:lstStyle/>
          <a:p>
            <a:fld id="{94617843-2050-4D54-B75E-224AE92488D2}" type="slidenum">
              <a:rPr lang="en-US" smtClean="0"/>
              <a:t>13</a:t>
            </a:fld>
            <a:endParaRPr lang="en-US"/>
          </a:p>
        </p:txBody>
      </p:sp>
      <p:pic>
        <p:nvPicPr>
          <p:cNvPr id="7" name="Picture 6">
            <a:extLst>
              <a:ext uri="{FF2B5EF4-FFF2-40B4-BE49-F238E27FC236}">
                <a16:creationId xmlns:a16="http://schemas.microsoft.com/office/drawing/2014/main" id="{6F350C51-ED31-4F05-806F-551A77ED26ED}"/>
              </a:ext>
            </a:extLst>
          </p:cNvPr>
          <p:cNvPicPr>
            <a:picLocks noChangeAspect="1"/>
          </p:cNvPicPr>
          <p:nvPr/>
        </p:nvPicPr>
        <p:blipFill>
          <a:blip r:embed="rId2"/>
          <a:stretch>
            <a:fillRect/>
          </a:stretch>
        </p:blipFill>
        <p:spPr>
          <a:xfrm>
            <a:off x="2803396" y="0"/>
            <a:ext cx="6585208" cy="6858000"/>
          </a:xfrm>
          <a:prstGeom prst="rect">
            <a:avLst/>
          </a:prstGeom>
        </p:spPr>
      </p:pic>
    </p:spTree>
    <p:extLst>
      <p:ext uri="{BB962C8B-B14F-4D97-AF65-F5344CB8AC3E}">
        <p14:creationId xmlns:p14="http://schemas.microsoft.com/office/powerpoint/2010/main" val="341317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0E4A6F6-6E8E-46C8-AFA1-3313812434B3}"/>
              </a:ext>
            </a:extLst>
          </p:cNvPr>
          <p:cNvSpPr>
            <a:spLocks noGrp="1"/>
          </p:cNvSpPr>
          <p:nvPr>
            <p:ph type="ftr" sz="quarter" idx="11"/>
          </p:nvPr>
        </p:nvSpPr>
        <p:spPr/>
        <p:txBody>
          <a:bodyPr/>
          <a:lstStyle/>
          <a:p>
            <a:r>
              <a:rPr lang="en-US"/>
              <a:t>Parsons, YNU, International</a:t>
            </a:r>
          </a:p>
        </p:txBody>
      </p:sp>
      <p:sp>
        <p:nvSpPr>
          <p:cNvPr id="3" name="Slide Number Placeholder 2">
            <a:extLst>
              <a:ext uri="{FF2B5EF4-FFF2-40B4-BE49-F238E27FC236}">
                <a16:creationId xmlns:a16="http://schemas.microsoft.com/office/drawing/2014/main" id="{3912E2DB-F473-4F24-844E-F74905F0FB74}"/>
              </a:ext>
            </a:extLst>
          </p:cNvPr>
          <p:cNvSpPr>
            <a:spLocks noGrp="1"/>
          </p:cNvSpPr>
          <p:nvPr>
            <p:ph type="sldNum" sz="quarter" idx="12"/>
          </p:nvPr>
        </p:nvSpPr>
        <p:spPr/>
        <p:txBody>
          <a:bodyPr/>
          <a:lstStyle/>
          <a:p>
            <a:fld id="{94617843-2050-4D54-B75E-224AE92488D2}" type="slidenum">
              <a:rPr lang="en-US" smtClean="0"/>
              <a:t>14</a:t>
            </a:fld>
            <a:endParaRPr lang="en-US"/>
          </a:p>
        </p:txBody>
      </p:sp>
      <p:pic>
        <p:nvPicPr>
          <p:cNvPr id="5" name="Picture 4">
            <a:extLst>
              <a:ext uri="{FF2B5EF4-FFF2-40B4-BE49-F238E27FC236}">
                <a16:creationId xmlns:a16="http://schemas.microsoft.com/office/drawing/2014/main" id="{86ED09B7-E703-4FA1-BBB7-F17B21A512A9}"/>
              </a:ext>
            </a:extLst>
          </p:cNvPr>
          <p:cNvPicPr>
            <a:picLocks noChangeAspect="1"/>
          </p:cNvPicPr>
          <p:nvPr/>
        </p:nvPicPr>
        <p:blipFill>
          <a:blip r:embed="rId2"/>
          <a:stretch>
            <a:fillRect/>
          </a:stretch>
        </p:blipFill>
        <p:spPr>
          <a:xfrm>
            <a:off x="2305050" y="524660"/>
            <a:ext cx="6791727" cy="5203310"/>
          </a:xfrm>
          <a:prstGeom prst="rect">
            <a:avLst/>
          </a:prstGeom>
        </p:spPr>
      </p:pic>
    </p:spTree>
    <p:extLst>
      <p:ext uri="{BB962C8B-B14F-4D97-AF65-F5344CB8AC3E}">
        <p14:creationId xmlns:p14="http://schemas.microsoft.com/office/powerpoint/2010/main" val="2173388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833F42D-8B4A-4ABB-8F93-5AFC6C8AB237}"/>
              </a:ext>
            </a:extLst>
          </p:cNvPr>
          <p:cNvSpPr>
            <a:spLocks noGrp="1"/>
          </p:cNvSpPr>
          <p:nvPr>
            <p:ph type="ftr" sz="quarter" idx="11"/>
          </p:nvPr>
        </p:nvSpPr>
        <p:spPr/>
        <p:txBody>
          <a:bodyPr/>
          <a:lstStyle/>
          <a:p>
            <a:r>
              <a:rPr lang="en-US"/>
              <a:t>Parsons, YNU, International</a:t>
            </a:r>
          </a:p>
        </p:txBody>
      </p:sp>
      <p:sp>
        <p:nvSpPr>
          <p:cNvPr id="3" name="Slide Number Placeholder 2">
            <a:extLst>
              <a:ext uri="{FF2B5EF4-FFF2-40B4-BE49-F238E27FC236}">
                <a16:creationId xmlns:a16="http://schemas.microsoft.com/office/drawing/2014/main" id="{98A0FBFF-4726-4E1F-BE08-BCB8EBE17847}"/>
              </a:ext>
            </a:extLst>
          </p:cNvPr>
          <p:cNvSpPr>
            <a:spLocks noGrp="1"/>
          </p:cNvSpPr>
          <p:nvPr>
            <p:ph type="sldNum" sz="quarter" idx="12"/>
          </p:nvPr>
        </p:nvSpPr>
        <p:spPr/>
        <p:txBody>
          <a:bodyPr/>
          <a:lstStyle/>
          <a:p>
            <a:fld id="{94617843-2050-4D54-B75E-224AE92488D2}" type="slidenum">
              <a:rPr lang="en-US" smtClean="0"/>
              <a:t>15</a:t>
            </a:fld>
            <a:endParaRPr lang="en-US"/>
          </a:p>
        </p:txBody>
      </p:sp>
      <p:pic>
        <p:nvPicPr>
          <p:cNvPr id="5" name="Picture 4">
            <a:extLst>
              <a:ext uri="{FF2B5EF4-FFF2-40B4-BE49-F238E27FC236}">
                <a16:creationId xmlns:a16="http://schemas.microsoft.com/office/drawing/2014/main" id="{AB99E917-BEBE-49DA-A797-D847A9A9B635}"/>
              </a:ext>
            </a:extLst>
          </p:cNvPr>
          <p:cNvPicPr>
            <a:picLocks noChangeAspect="1"/>
          </p:cNvPicPr>
          <p:nvPr/>
        </p:nvPicPr>
        <p:blipFill>
          <a:blip r:embed="rId2"/>
          <a:stretch>
            <a:fillRect/>
          </a:stretch>
        </p:blipFill>
        <p:spPr>
          <a:xfrm>
            <a:off x="2791883" y="0"/>
            <a:ext cx="6608234" cy="6858000"/>
          </a:xfrm>
          <a:prstGeom prst="rect">
            <a:avLst/>
          </a:prstGeom>
        </p:spPr>
      </p:pic>
    </p:spTree>
    <p:extLst>
      <p:ext uri="{BB962C8B-B14F-4D97-AF65-F5344CB8AC3E}">
        <p14:creationId xmlns:p14="http://schemas.microsoft.com/office/powerpoint/2010/main" val="707253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7AF42-69D7-4C0E-9773-89D6C77E7890}"/>
              </a:ext>
            </a:extLst>
          </p:cNvPr>
          <p:cNvSpPr>
            <a:spLocks noGrp="1"/>
          </p:cNvSpPr>
          <p:nvPr>
            <p:ph type="title"/>
          </p:nvPr>
        </p:nvSpPr>
        <p:spPr/>
        <p:txBody>
          <a:bodyPr/>
          <a:lstStyle/>
          <a:p>
            <a:r>
              <a:rPr lang="en-US" dirty="0"/>
              <a:t>The future of the WTO?</a:t>
            </a:r>
          </a:p>
        </p:txBody>
      </p:sp>
      <p:sp>
        <p:nvSpPr>
          <p:cNvPr id="3" name="Content Placeholder 2">
            <a:extLst>
              <a:ext uri="{FF2B5EF4-FFF2-40B4-BE49-F238E27FC236}">
                <a16:creationId xmlns:a16="http://schemas.microsoft.com/office/drawing/2014/main" id="{1F168882-EE59-47E8-8CE2-9DFCFC500AA5}"/>
              </a:ext>
            </a:extLst>
          </p:cNvPr>
          <p:cNvSpPr>
            <a:spLocks noGrp="1"/>
          </p:cNvSpPr>
          <p:nvPr>
            <p:ph idx="1"/>
          </p:nvPr>
        </p:nvSpPr>
        <p:spPr/>
        <p:txBody>
          <a:bodyPr>
            <a:normAutofit fontScale="92500" lnSpcReduction="20000"/>
          </a:bodyPr>
          <a:lstStyle/>
          <a:p>
            <a:r>
              <a:rPr lang="en-US" dirty="0"/>
              <a:t>The WTO is unable to make very many big decisions.</a:t>
            </a:r>
          </a:p>
          <a:p>
            <a:r>
              <a:rPr lang="en-US" dirty="0"/>
              <a:t>It has a new Director General, Ms. Dr. Ngozi </a:t>
            </a:r>
            <a:r>
              <a:rPr lang="en-US" dirty="0" err="1"/>
              <a:t>Okonjo</a:t>
            </a:r>
            <a:r>
              <a:rPr lang="en-US" dirty="0"/>
              <a:t>-Iweala (first female and first from Africa.)</a:t>
            </a:r>
          </a:p>
          <a:p>
            <a:r>
              <a:rPr lang="en-US" dirty="0"/>
              <a:t>But, the “Appellate Body” (part of the Dispute Settlement Mechanism, DSM) usually made of 7 “judges”, is vacant. 0 judges. US, EU, China, etc. cannot agree on who to nominate.</a:t>
            </a:r>
          </a:p>
          <a:p>
            <a:r>
              <a:rPr lang="en-US" dirty="0"/>
              <a:t>New trade liberalization rounds? Not Likely. RCEP and CP-TPP moving faster.</a:t>
            </a:r>
          </a:p>
          <a:p>
            <a:r>
              <a:rPr lang="en-US" dirty="0"/>
              <a:t>Also, President Biden currently seems to have no interest in more trade liberalization. Maintaining all Trump tariffs. And not renewing “fast-track” </a:t>
            </a:r>
            <a:r>
              <a:rPr lang="en-US" dirty="0">
                <a:solidFill>
                  <a:srgbClr val="92D050"/>
                </a:solidFill>
              </a:rPr>
              <a:t>Trade Promotion Authority (TPA) </a:t>
            </a:r>
            <a:r>
              <a:rPr lang="en-US" dirty="0"/>
              <a:t>in the US. The US now cannot quickly negotiate FTAs… </a:t>
            </a:r>
          </a:p>
        </p:txBody>
      </p:sp>
      <p:sp>
        <p:nvSpPr>
          <p:cNvPr id="4" name="Footer Placeholder 3">
            <a:extLst>
              <a:ext uri="{FF2B5EF4-FFF2-40B4-BE49-F238E27FC236}">
                <a16:creationId xmlns:a16="http://schemas.microsoft.com/office/drawing/2014/main" id="{1B4FB4A0-A3ED-4F94-B069-3C042D551DC5}"/>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1CCFEA9-2BF4-473A-ACED-519A6F06924E}"/>
              </a:ext>
            </a:extLst>
          </p:cNvPr>
          <p:cNvSpPr>
            <a:spLocks noGrp="1"/>
          </p:cNvSpPr>
          <p:nvPr>
            <p:ph type="sldNum" sz="quarter" idx="12"/>
          </p:nvPr>
        </p:nvSpPr>
        <p:spPr/>
        <p:txBody>
          <a:bodyPr/>
          <a:lstStyle/>
          <a:p>
            <a:fld id="{94617843-2050-4D54-B75E-224AE92488D2}" type="slidenum">
              <a:rPr lang="en-US" smtClean="0"/>
              <a:t>16</a:t>
            </a:fld>
            <a:endParaRPr lang="en-US"/>
          </a:p>
        </p:txBody>
      </p:sp>
    </p:spTree>
    <p:extLst>
      <p:ext uri="{BB962C8B-B14F-4D97-AF65-F5344CB8AC3E}">
        <p14:creationId xmlns:p14="http://schemas.microsoft.com/office/powerpoint/2010/main" val="38465158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636CC-11F8-4625-BC6D-F95FF3D8F86C}"/>
              </a:ext>
            </a:extLst>
          </p:cNvPr>
          <p:cNvSpPr>
            <a:spLocks noGrp="1"/>
          </p:cNvSpPr>
          <p:nvPr>
            <p:ph type="title"/>
          </p:nvPr>
        </p:nvSpPr>
        <p:spPr/>
        <p:txBody>
          <a:bodyPr/>
          <a:lstStyle/>
          <a:p>
            <a:r>
              <a:rPr lang="en-US" dirty="0"/>
              <a:t>Fast Track , </a:t>
            </a:r>
            <a:r>
              <a:rPr lang="en-US" dirty="0">
                <a:solidFill>
                  <a:srgbClr val="92D050"/>
                </a:solidFill>
              </a:rPr>
              <a:t>Trade Promotion Authority </a:t>
            </a:r>
            <a:r>
              <a:rPr lang="en-US" dirty="0"/>
              <a:t>(TPA)</a:t>
            </a:r>
          </a:p>
        </p:txBody>
      </p:sp>
      <p:sp>
        <p:nvSpPr>
          <p:cNvPr id="3" name="Content Placeholder 2">
            <a:extLst>
              <a:ext uri="{FF2B5EF4-FFF2-40B4-BE49-F238E27FC236}">
                <a16:creationId xmlns:a16="http://schemas.microsoft.com/office/drawing/2014/main" id="{C73FF520-629C-43F2-93CB-8958A18932A3}"/>
              </a:ext>
            </a:extLst>
          </p:cNvPr>
          <p:cNvSpPr>
            <a:spLocks noGrp="1"/>
          </p:cNvSpPr>
          <p:nvPr>
            <p:ph idx="1"/>
          </p:nvPr>
        </p:nvSpPr>
        <p:spPr/>
        <p:txBody>
          <a:bodyPr/>
          <a:lstStyle/>
          <a:p>
            <a:r>
              <a:rPr lang="en-US" sz="1300" b="1" i="0" u="none" strike="noStrike" baseline="0" dirty="0">
                <a:latin typeface="Arial" panose="020B0604020202020204" pitchFamily="34" charset="0"/>
              </a:rPr>
              <a:t>Fast Track (also called "Trade Promotion Authority" since 2000}</a:t>
            </a:r>
          </a:p>
          <a:p>
            <a:endParaRPr lang="en-US" sz="1400" b="1" i="0" u="none" strike="noStrike" baseline="0" dirty="0">
              <a:latin typeface="Arial" panose="020B0604020202020204" pitchFamily="34" charset="0"/>
            </a:endParaRPr>
          </a:p>
          <a:p>
            <a:r>
              <a:rPr lang="en-US" sz="1300" b="0" i="0" u="none" strike="noStrike" baseline="0" dirty="0">
                <a:latin typeface="Arial" panose="020B0604020202020204" pitchFamily="34" charset="0"/>
              </a:rPr>
              <a:t>A procedure adopted by the U.S. Congress, at the request of the President, committing it to consider trade agreements without amendment. In return, the President must adhere to a specified timetable and other procedures. Introduced in the Trade Act of 1974.</a:t>
            </a:r>
          </a:p>
          <a:p>
            <a:r>
              <a:rPr lang="en-US" sz="1300" b="0" i="0" u="none" strike="noStrike" baseline="0" dirty="0">
                <a:latin typeface="Arial" panose="020B0604020202020204" pitchFamily="34" charset="0"/>
              </a:rPr>
              <a:t>From</a:t>
            </a:r>
          </a:p>
          <a:p>
            <a:endParaRPr lang="en-US" sz="1000" b="0" i="0" u="none" strike="noStrike" baseline="0" dirty="0">
              <a:latin typeface="Arial" panose="020B0604020202020204" pitchFamily="34" charset="0"/>
            </a:endParaRPr>
          </a:p>
          <a:p>
            <a:pPr lvl="1"/>
            <a:r>
              <a:rPr lang="en-US" sz="1300" b="0" i="0" u="none" strike="noStrike" baseline="0" dirty="0">
                <a:latin typeface="Arial" panose="020B0604020202020204" pitchFamily="34" charset="0"/>
                <a:hlinkClick r:id="rId2"/>
              </a:rPr>
              <a:t>http://www-personal.umich.edu/~alandear/glossary/f.html#FastTrack</a:t>
            </a:r>
          </a:p>
          <a:p>
            <a:endParaRPr lang="en-US" dirty="0"/>
          </a:p>
        </p:txBody>
      </p:sp>
      <p:sp>
        <p:nvSpPr>
          <p:cNvPr id="4" name="Footer Placeholder 3">
            <a:extLst>
              <a:ext uri="{FF2B5EF4-FFF2-40B4-BE49-F238E27FC236}">
                <a16:creationId xmlns:a16="http://schemas.microsoft.com/office/drawing/2014/main" id="{842B565B-4B51-44F2-9806-DAF260B7E204}"/>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16B52EDA-BC86-4ECF-A0A4-1ECD3A83639D}"/>
              </a:ext>
            </a:extLst>
          </p:cNvPr>
          <p:cNvSpPr>
            <a:spLocks noGrp="1"/>
          </p:cNvSpPr>
          <p:nvPr>
            <p:ph type="sldNum" sz="quarter" idx="12"/>
          </p:nvPr>
        </p:nvSpPr>
        <p:spPr/>
        <p:txBody>
          <a:bodyPr/>
          <a:lstStyle/>
          <a:p>
            <a:fld id="{94617843-2050-4D54-B75E-224AE92488D2}" type="slidenum">
              <a:rPr lang="en-US" smtClean="0"/>
              <a:t>17</a:t>
            </a:fld>
            <a:endParaRPr lang="en-US"/>
          </a:p>
        </p:txBody>
      </p:sp>
    </p:spTree>
    <p:extLst>
      <p:ext uri="{BB962C8B-B14F-4D97-AF65-F5344CB8AC3E}">
        <p14:creationId xmlns:p14="http://schemas.microsoft.com/office/powerpoint/2010/main" val="1056397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3C1B2-0C34-4308-93B4-577F3D9EA560}"/>
              </a:ext>
            </a:extLst>
          </p:cNvPr>
          <p:cNvSpPr>
            <a:spLocks noGrp="1"/>
          </p:cNvSpPr>
          <p:nvPr>
            <p:ph type="title"/>
          </p:nvPr>
        </p:nvSpPr>
        <p:spPr/>
        <p:txBody>
          <a:bodyPr/>
          <a:lstStyle/>
          <a:p>
            <a:r>
              <a:rPr lang="en-US" dirty="0"/>
              <a:t>Fast Track Procedure  or TPA (Trade Promotion Authority)</a:t>
            </a:r>
          </a:p>
        </p:txBody>
      </p:sp>
      <p:pic>
        <p:nvPicPr>
          <p:cNvPr id="7" name="Content Placeholder 6">
            <a:extLst>
              <a:ext uri="{FF2B5EF4-FFF2-40B4-BE49-F238E27FC236}">
                <a16:creationId xmlns:a16="http://schemas.microsoft.com/office/drawing/2014/main" id="{1D8CE491-4C07-4326-B7EB-5EF9D9D86CB8}"/>
              </a:ext>
            </a:extLst>
          </p:cNvPr>
          <p:cNvPicPr>
            <a:picLocks noGrp="1" noChangeAspect="1"/>
          </p:cNvPicPr>
          <p:nvPr>
            <p:ph idx="1"/>
          </p:nvPr>
        </p:nvPicPr>
        <p:blipFill>
          <a:blip r:embed="rId2"/>
          <a:stretch>
            <a:fillRect/>
          </a:stretch>
        </p:blipFill>
        <p:spPr>
          <a:xfrm>
            <a:off x="2000518" y="2279498"/>
            <a:ext cx="8190963" cy="3443591"/>
          </a:xfrm>
        </p:spPr>
      </p:pic>
      <p:sp>
        <p:nvSpPr>
          <p:cNvPr id="4" name="Footer Placeholder 3">
            <a:extLst>
              <a:ext uri="{FF2B5EF4-FFF2-40B4-BE49-F238E27FC236}">
                <a16:creationId xmlns:a16="http://schemas.microsoft.com/office/drawing/2014/main" id="{46D5616A-EA48-483A-9ED5-BBAD349B8DC5}"/>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DAC65E5-A570-4AF1-A762-5DE734E8F8F6}"/>
              </a:ext>
            </a:extLst>
          </p:cNvPr>
          <p:cNvSpPr>
            <a:spLocks noGrp="1"/>
          </p:cNvSpPr>
          <p:nvPr>
            <p:ph type="sldNum" sz="quarter" idx="12"/>
          </p:nvPr>
        </p:nvSpPr>
        <p:spPr/>
        <p:txBody>
          <a:bodyPr/>
          <a:lstStyle/>
          <a:p>
            <a:fld id="{94617843-2050-4D54-B75E-224AE92488D2}" type="slidenum">
              <a:rPr lang="en-US" smtClean="0"/>
              <a:t>18</a:t>
            </a:fld>
            <a:endParaRPr lang="en-US"/>
          </a:p>
        </p:txBody>
      </p:sp>
    </p:spTree>
    <p:extLst>
      <p:ext uri="{BB962C8B-B14F-4D97-AF65-F5344CB8AC3E}">
        <p14:creationId xmlns:p14="http://schemas.microsoft.com/office/powerpoint/2010/main" val="19872229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D6851-DF91-408B-B7E3-08270366BD97}"/>
              </a:ext>
            </a:extLst>
          </p:cNvPr>
          <p:cNvSpPr>
            <a:spLocks noGrp="1"/>
          </p:cNvSpPr>
          <p:nvPr>
            <p:ph type="title"/>
          </p:nvPr>
        </p:nvSpPr>
        <p:spPr/>
        <p:txBody>
          <a:bodyPr/>
          <a:lstStyle/>
          <a:p>
            <a:r>
              <a:rPr lang="en-US" dirty="0"/>
              <a:t>TPA </a:t>
            </a:r>
            <a:r>
              <a:rPr lang="en-US" dirty="0">
                <a:solidFill>
                  <a:srgbClr val="92D050"/>
                </a:solidFill>
              </a:rPr>
              <a:t>lapsed </a:t>
            </a:r>
            <a:r>
              <a:rPr lang="ja-JP" altLang="en-US" sz="3200" dirty="0">
                <a:solidFill>
                  <a:srgbClr val="92D050"/>
                </a:solidFill>
              </a:rPr>
              <a:t>失効</a:t>
            </a:r>
            <a:r>
              <a:rPr lang="en-US" sz="3200" dirty="0">
                <a:solidFill>
                  <a:srgbClr val="92D050"/>
                </a:solidFill>
              </a:rPr>
              <a:t> </a:t>
            </a:r>
            <a:r>
              <a:rPr lang="en-US" dirty="0"/>
              <a:t>this year and President Biden failed to re-new it.</a:t>
            </a:r>
          </a:p>
        </p:txBody>
      </p:sp>
      <p:sp>
        <p:nvSpPr>
          <p:cNvPr id="3" name="Content Placeholder 2">
            <a:extLst>
              <a:ext uri="{FF2B5EF4-FFF2-40B4-BE49-F238E27FC236}">
                <a16:creationId xmlns:a16="http://schemas.microsoft.com/office/drawing/2014/main" id="{BA28C99E-10A9-4FCB-9AC1-DE2D552CB4C9}"/>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60ED5844-1AC0-4D95-97C2-7ABFCBD8316F}"/>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0FA3D40B-A248-4AD2-9525-AB482660DD60}"/>
              </a:ext>
            </a:extLst>
          </p:cNvPr>
          <p:cNvSpPr>
            <a:spLocks noGrp="1"/>
          </p:cNvSpPr>
          <p:nvPr>
            <p:ph type="sldNum" sz="quarter" idx="12"/>
          </p:nvPr>
        </p:nvSpPr>
        <p:spPr/>
        <p:txBody>
          <a:bodyPr/>
          <a:lstStyle/>
          <a:p>
            <a:fld id="{94617843-2050-4D54-B75E-224AE92488D2}" type="slidenum">
              <a:rPr lang="en-US" smtClean="0"/>
              <a:t>19</a:t>
            </a:fld>
            <a:endParaRPr lang="en-US"/>
          </a:p>
        </p:txBody>
      </p:sp>
    </p:spTree>
    <p:extLst>
      <p:ext uri="{BB962C8B-B14F-4D97-AF65-F5344CB8AC3E}">
        <p14:creationId xmlns:p14="http://schemas.microsoft.com/office/powerpoint/2010/main" val="1179067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48CF7-107A-473E-8330-A46BEA55AC96}"/>
              </a:ext>
            </a:extLst>
          </p:cNvPr>
          <p:cNvSpPr>
            <a:spLocks noGrp="1"/>
          </p:cNvSpPr>
          <p:nvPr>
            <p:ph type="title"/>
          </p:nvPr>
        </p:nvSpPr>
        <p:spPr/>
        <p:txBody>
          <a:bodyPr/>
          <a:lstStyle/>
          <a:p>
            <a:r>
              <a:rPr lang="en-US" dirty="0"/>
              <a:t>GATT (General Agreement on Tariffs and Trade)</a:t>
            </a:r>
          </a:p>
        </p:txBody>
      </p:sp>
      <p:sp>
        <p:nvSpPr>
          <p:cNvPr id="3" name="Content Placeholder 2">
            <a:extLst>
              <a:ext uri="{FF2B5EF4-FFF2-40B4-BE49-F238E27FC236}">
                <a16:creationId xmlns:a16="http://schemas.microsoft.com/office/drawing/2014/main" id="{2B3A50F9-6627-4D49-BBB0-AA8E8DA2557C}"/>
              </a:ext>
            </a:extLst>
          </p:cNvPr>
          <p:cNvSpPr>
            <a:spLocks noGrp="1"/>
          </p:cNvSpPr>
          <p:nvPr>
            <p:ph idx="1"/>
          </p:nvPr>
        </p:nvSpPr>
        <p:spPr/>
        <p:txBody>
          <a:bodyPr/>
          <a:lstStyle/>
          <a:p>
            <a:r>
              <a:rPr lang="en-US" dirty="0"/>
              <a:t>Formed in </a:t>
            </a:r>
            <a:r>
              <a:rPr lang="en-US" dirty="0">
                <a:solidFill>
                  <a:schemeClr val="accent6"/>
                </a:solidFill>
              </a:rPr>
              <a:t>1947</a:t>
            </a:r>
            <a:r>
              <a:rPr lang="en-US" dirty="0"/>
              <a:t>, entered in force Jan 1, 1948</a:t>
            </a:r>
          </a:p>
          <a:p>
            <a:r>
              <a:rPr lang="en-US" dirty="0"/>
              <a:t>Original 23 founding members were: Australia, Belgium, Brazil, Burma, Canada, Ceylon, Chile, </a:t>
            </a:r>
            <a:r>
              <a:rPr lang="en-US" dirty="0">
                <a:solidFill>
                  <a:srgbClr val="FF0000"/>
                </a:solidFill>
              </a:rPr>
              <a:t>China (Taiwan at that time)</a:t>
            </a:r>
            <a:r>
              <a:rPr lang="en-US" dirty="0"/>
              <a:t>, Cuba, Czechoslovakia, France, India, Lebanon, Luxembourg, Netherlands, New Zealand, Norway, Pakistan, </a:t>
            </a:r>
            <a:r>
              <a:rPr lang="en-US" dirty="0">
                <a:solidFill>
                  <a:srgbClr val="FF0000"/>
                </a:solidFill>
              </a:rPr>
              <a:t>Southern Rhodesia (now Zimbabwe)</a:t>
            </a:r>
            <a:r>
              <a:rPr lang="en-US" dirty="0"/>
              <a:t>, Syria, South Africa, United Kingdom and the United States.</a:t>
            </a:r>
          </a:p>
          <a:p>
            <a:r>
              <a:rPr lang="en-US" dirty="0">
                <a:solidFill>
                  <a:schemeClr val="accent6"/>
                </a:solidFill>
              </a:rPr>
              <a:t>Japan joined GATT in 1955</a:t>
            </a:r>
            <a:r>
              <a:rPr lang="en-US" dirty="0"/>
              <a:t>; China (mainland) joined in 2001; Chinese Taipei (Taiwan in 2002); Russia in 2012; Vietnam in 2007. </a:t>
            </a:r>
            <a:r>
              <a:rPr lang="en-US" dirty="0">
                <a:solidFill>
                  <a:srgbClr val="00B0F0"/>
                </a:solidFill>
              </a:rPr>
              <a:t>Non-members: North Korea, Iran, Algeria, etc. (about 14).</a:t>
            </a:r>
          </a:p>
        </p:txBody>
      </p:sp>
      <p:sp>
        <p:nvSpPr>
          <p:cNvPr id="4" name="Footer Placeholder 3">
            <a:extLst>
              <a:ext uri="{FF2B5EF4-FFF2-40B4-BE49-F238E27FC236}">
                <a16:creationId xmlns:a16="http://schemas.microsoft.com/office/drawing/2014/main" id="{D1A37B4B-7DC9-4B13-9BF8-DDA87AAE2F73}"/>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8F2BC45A-F4DB-425B-9DF1-A2E8B59F35FF}"/>
              </a:ext>
            </a:extLst>
          </p:cNvPr>
          <p:cNvSpPr>
            <a:spLocks noGrp="1"/>
          </p:cNvSpPr>
          <p:nvPr>
            <p:ph type="sldNum" sz="quarter" idx="12"/>
          </p:nvPr>
        </p:nvSpPr>
        <p:spPr/>
        <p:txBody>
          <a:bodyPr/>
          <a:lstStyle/>
          <a:p>
            <a:fld id="{94617843-2050-4D54-B75E-224AE92488D2}" type="slidenum">
              <a:rPr lang="en-US" smtClean="0"/>
              <a:t>2</a:t>
            </a:fld>
            <a:endParaRPr lang="en-US"/>
          </a:p>
        </p:txBody>
      </p:sp>
    </p:spTree>
    <p:extLst>
      <p:ext uri="{BB962C8B-B14F-4D97-AF65-F5344CB8AC3E}">
        <p14:creationId xmlns:p14="http://schemas.microsoft.com/office/powerpoint/2010/main" val="2592156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E319E-38E2-BCCB-8E9C-0A3FBF9F3ED0}"/>
              </a:ext>
            </a:extLst>
          </p:cNvPr>
          <p:cNvSpPr>
            <a:spLocks noGrp="1"/>
          </p:cNvSpPr>
          <p:nvPr>
            <p:ph type="title"/>
          </p:nvPr>
        </p:nvSpPr>
        <p:spPr/>
        <p:txBody>
          <a:bodyPr/>
          <a:lstStyle/>
          <a:p>
            <a:r>
              <a:rPr lang="en-US" dirty="0"/>
              <a:t>Endnotes	</a:t>
            </a:r>
          </a:p>
        </p:txBody>
      </p:sp>
      <p:sp>
        <p:nvSpPr>
          <p:cNvPr id="3" name="Content Placeholder 2">
            <a:extLst>
              <a:ext uri="{FF2B5EF4-FFF2-40B4-BE49-F238E27FC236}">
                <a16:creationId xmlns:a16="http://schemas.microsoft.com/office/drawing/2014/main" id="{92E1A4EA-FE89-E56E-5070-4E647232E597}"/>
              </a:ext>
            </a:extLst>
          </p:cNvPr>
          <p:cNvSpPr>
            <a:spLocks noGrp="1"/>
          </p:cNvSpPr>
          <p:nvPr>
            <p:ph idx="1"/>
          </p:nvPr>
        </p:nvSpPr>
        <p:spPr/>
        <p:txBody>
          <a:bodyPr>
            <a:normAutofit/>
          </a:bodyPr>
          <a:lstStyle/>
          <a:p>
            <a:r>
              <a:rPr lang="en-US" sz="1800" dirty="0"/>
              <a:t>1) in 1965, the GATT was still a “secretariat” based in Geneva. It has a staff of 179 people including typists and other administrative assistants and small budget of about $2,000,000 per year. This was very small as compared to the WB or IMF (the IMF had 773 employees and an administrative budget of over $15 million in 1966. The IMF (and WB and UN, etc.) was an international institution already). </a:t>
            </a:r>
            <a:r>
              <a:rPr lang="en-US" sz="1800" i="1" dirty="0"/>
              <a:t>Source: </a:t>
            </a:r>
            <a:r>
              <a:rPr lang="en-US" sz="1800" i="1" u="sng" dirty="0"/>
              <a:t>The GATT-Law and International Economic Organization</a:t>
            </a:r>
            <a:r>
              <a:rPr lang="en-US" sz="1800" i="1" dirty="0"/>
              <a:t>. By Kenneth W. Dam. Chicago and London: The University of Chicago Press, 1970.</a:t>
            </a:r>
          </a:p>
        </p:txBody>
      </p:sp>
      <p:sp>
        <p:nvSpPr>
          <p:cNvPr id="4" name="Footer Placeholder 3">
            <a:extLst>
              <a:ext uri="{FF2B5EF4-FFF2-40B4-BE49-F238E27FC236}">
                <a16:creationId xmlns:a16="http://schemas.microsoft.com/office/drawing/2014/main" id="{6D4F07D2-FB6A-C2DB-3279-8E4CA9FB0B7C}"/>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DCF873DC-1D6C-3357-C50A-00791325EEB8}"/>
              </a:ext>
            </a:extLst>
          </p:cNvPr>
          <p:cNvSpPr>
            <a:spLocks noGrp="1"/>
          </p:cNvSpPr>
          <p:nvPr>
            <p:ph type="sldNum" sz="quarter" idx="12"/>
          </p:nvPr>
        </p:nvSpPr>
        <p:spPr/>
        <p:txBody>
          <a:bodyPr/>
          <a:lstStyle/>
          <a:p>
            <a:fld id="{94617843-2050-4D54-B75E-224AE92488D2}" type="slidenum">
              <a:rPr lang="en-US" smtClean="0"/>
              <a:t>20</a:t>
            </a:fld>
            <a:endParaRPr lang="en-US"/>
          </a:p>
        </p:txBody>
      </p:sp>
    </p:spTree>
    <p:extLst>
      <p:ext uri="{BB962C8B-B14F-4D97-AF65-F5344CB8AC3E}">
        <p14:creationId xmlns:p14="http://schemas.microsoft.com/office/powerpoint/2010/main" val="77914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EE39D-C49C-47F9-A789-B8284260ECBD}"/>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ED4B1429-EFF3-4B4A-80F0-1E5105563987}"/>
              </a:ext>
            </a:extLst>
          </p:cNvPr>
          <p:cNvSpPr>
            <a:spLocks noGrp="1"/>
          </p:cNvSpPr>
          <p:nvPr>
            <p:ph idx="1"/>
          </p:nvPr>
        </p:nvSpPr>
        <p:spPr/>
        <p:txBody>
          <a:bodyPr/>
          <a:lstStyle/>
          <a:p>
            <a:r>
              <a:rPr lang="en-US" dirty="0"/>
              <a:t>Tables for GATT Rounds are from D. Salvatore, 9</a:t>
            </a:r>
            <a:r>
              <a:rPr lang="en-US" baseline="30000" dirty="0"/>
              <a:t>th</a:t>
            </a:r>
            <a:r>
              <a:rPr lang="en-US" dirty="0"/>
              <a:t> edition and Ishikawa, </a:t>
            </a:r>
            <a:r>
              <a:rPr lang="en-US" dirty="0" err="1"/>
              <a:t>Mukunoki</a:t>
            </a:r>
            <a:r>
              <a:rPr lang="en-US" dirty="0"/>
              <a:t> and Kikuchi, 2nd edition.</a:t>
            </a:r>
          </a:p>
        </p:txBody>
      </p:sp>
      <p:sp>
        <p:nvSpPr>
          <p:cNvPr id="4" name="Footer Placeholder 3">
            <a:extLst>
              <a:ext uri="{FF2B5EF4-FFF2-40B4-BE49-F238E27FC236}">
                <a16:creationId xmlns:a16="http://schemas.microsoft.com/office/drawing/2014/main" id="{84949137-E06D-4718-9E17-0ED4485B3505}"/>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4D5DA573-251C-42D8-B6C7-91B99AAA54C2}"/>
              </a:ext>
            </a:extLst>
          </p:cNvPr>
          <p:cNvSpPr>
            <a:spLocks noGrp="1"/>
          </p:cNvSpPr>
          <p:nvPr>
            <p:ph type="sldNum" sz="quarter" idx="12"/>
          </p:nvPr>
        </p:nvSpPr>
        <p:spPr/>
        <p:txBody>
          <a:bodyPr/>
          <a:lstStyle/>
          <a:p>
            <a:fld id="{94617843-2050-4D54-B75E-224AE92488D2}" type="slidenum">
              <a:rPr lang="en-US" smtClean="0"/>
              <a:t>21</a:t>
            </a:fld>
            <a:endParaRPr lang="en-US"/>
          </a:p>
        </p:txBody>
      </p:sp>
    </p:spTree>
    <p:extLst>
      <p:ext uri="{BB962C8B-B14F-4D97-AF65-F5344CB8AC3E}">
        <p14:creationId xmlns:p14="http://schemas.microsoft.com/office/powerpoint/2010/main" val="3847491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E0371-6F22-4787-8602-96C441FCC9CA}"/>
              </a:ext>
            </a:extLst>
          </p:cNvPr>
          <p:cNvSpPr>
            <a:spLocks noGrp="1"/>
          </p:cNvSpPr>
          <p:nvPr>
            <p:ph type="title"/>
          </p:nvPr>
        </p:nvSpPr>
        <p:spPr/>
        <p:txBody>
          <a:bodyPr/>
          <a:lstStyle/>
          <a:p>
            <a:r>
              <a:rPr lang="en-US" dirty="0"/>
              <a:t>What do GATT/WTO members promise to do?</a:t>
            </a:r>
          </a:p>
        </p:txBody>
      </p:sp>
      <p:sp>
        <p:nvSpPr>
          <p:cNvPr id="3" name="Content Placeholder 2">
            <a:extLst>
              <a:ext uri="{FF2B5EF4-FFF2-40B4-BE49-F238E27FC236}">
                <a16:creationId xmlns:a16="http://schemas.microsoft.com/office/drawing/2014/main" id="{031B2934-CC00-4EF5-B8DC-4F65777B64AF}"/>
              </a:ext>
            </a:extLst>
          </p:cNvPr>
          <p:cNvSpPr>
            <a:spLocks noGrp="1"/>
          </p:cNvSpPr>
          <p:nvPr>
            <p:ph idx="1"/>
          </p:nvPr>
        </p:nvSpPr>
        <p:spPr/>
        <p:txBody>
          <a:bodyPr>
            <a:normAutofit/>
          </a:bodyPr>
          <a:lstStyle/>
          <a:p>
            <a:r>
              <a:rPr lang="en-US" dirty="0"/>
              <a:t>Basically…</a:t>
            </a:r>
            <a:r>
              <a:rPr lang="en-US" dirty="0">
                <a:solidFill>
                  <a:schemeClr val="accent6"/>
                </a:solidFill>
              </a:rPr>
              <a:t>two big things.</a:t>
            </a:r>
          </a:p>
          <a:p>
            <a:r>
              <a:rPr lang="en-US" dirty="0"/>
              <a:t>Never raise tariffs or impose stricter tariffs than that already exist. (“Bound” tariff lines.) For example, Japan’s  (WTO) tariff on “mineral water” is 3%. Japan can never raise it to, say, 5%. If they do, other countries have a right to </a:t>
            </a:r>
            <a:r>
              <a:rPr lang="en-US" dirty="0">
                <a:solidFill>
                  <a:schemeClr val="accent6"/>
                </a:solidFill>
              </a:rPr>
              <a:t>retaliate</a:t>
            </a:r>
            <a:r>
              <a:rPr lang="en-US" dirty="0"/>
              <a:t> with tariffs on Japanese exports.</a:t>
            </a:r>
          </a:p>
          <a:p>
            <a:r>
              <a:rPr lang="en-US" dirty="0"/>
              <a:t>Apply the same tariff on all members. (Principle of non-discrimination. Or </a:t>
            </a:r>
            <a:r>
              <a:rPr lang="en-US" dirty="0">
                <a:solidFill>
                  <a:schemeClr val="accent6"/>
                </a:solidFill>
              </a:rPr>
              <a:t>“Non-Discrimination principle.” Article 1.)</a:t>
            </a:r>
          </a:p>
          <a:p>
            <a:r>
              <a:rPr lang="en-US" sz="1900" i="1" dirty="0"/>
              <a:t>From GATT/WTO “…any advantage, </a:t>
            </a:r>
            <a:r>
              <a:rPr lang="en-US" sz="1900" i="1" dirty="0" err="1"/>
              <a:t>favour</a:t>
            </a:r>
            <a:r>
              <a:rPr lang="en-US" sz="1900" i="1" dirty="0"/>
              <a:t>, privilege or immunity granted by any contracting party to any product originating in or destined for any other country shall be accorded immediately and unconditionally to the like product originating in or destined for the territories of all other contracting parties.”</a:t>
            </a:r>
          </a:p>
        </p:txBody>
      </p:sp>
      <p:sp>
        <p:nvSpPr>
          <p:cNvPr id="4" name="Footer Placeholder 3">
            <a:extLst>
              <a:ext uri="{FF2B5EF4-FFF2-40B4-BE49-F238E27FC236}">
                <a16:creationId xmlns:a16="http://schemas.microsoft.com/office/drawing/2014/main" id="{63DA0865-38E9-474B-A55E-4F2FAB7E7ED9}"/>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2BE364B-78F3-4B17-803C-B50D52C419CA}"/>
              </a:ext>
            </a:extLst>
          </p:cNvPr>
          <p:cNvSpPr>
            <a:spLocks noGrp="1"/>
          </p:cNvSpPr>
          <p:nvPr>
            <p:ph type="sldNum" sz="quarter" idx="12"/>
          </p:nvPr>
        </p:nvSpPr>
        <p:spPr/>
        <p:txBody>
          <a:bodyPr/>
          <a:lstStyle/>
          <a:p>
            <a:fld id="{94617843-2050-4D54-B75E-224AE92488D2}" type="slidenum">
              <a:rPr lang="en-US" smtClean="0"/>
              <a:t>3</a:t>
            </a:fld>
            <a:endParaRPr lang="en-US"/>
          </a:p>
        </p:txBody>
      </p:sp>
    </p:spTree>
    <p:extLst>
      <p:ext uri="{BB962C8B-B14F-4D97-AF65-F5344CB8AC3E}">
        <p14:creationId xmlns:p14="http://schemas.microsoft.com/office/powerpoint/2010/main" val="1743333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0418B-30D5-4D0D-8FE1-38A53212EFBC}"/>
              </a:ext>
            </a:extLst>
          </p:cNvPr>
          <p:cNvSpPr>
            <a:spLocks noGrp="1"/>
          </p:cNvSpPr>
          <p:nvPr>
            <p:ph type="title"/>
          </p:nvPr>
        </p:nvSpPr>
        <p:spPr/>
        <p:txBody>
          <a:bodyPr/>
          <a:lstStyle/>
          <a:p>
            <a:r>
              <a:rPr lang="en-US" dirty="0"/>
              <a:t>And members promise not to distort trade in other ways too</a:t>
            </a:r>
          </a:p>
        </p:txBody>
      </p:sp>
      <p:sp>
        <p:nvSpPr>
          <p:cNvPr id="3" name="Content Placeholder 2">
            <a:extLst>
              <a:ext uri="{FF2B5EF4-FFF2-40B4-BE49-F238E27FC236}">
                <a16:creationId xmlns:a16="http://schemas.microsoft.com/office/drawing/2014/main" id="{619B3F35-EB4B-4752-B3DD-4C8B18AC7DDC}"/>
              </a:ext>
            </a:extLst>
          </p:cNvPr>
          <p:cNvSpPr>
            <a:spLocks noGrp="1"/>
          </p:cNvSpPr>
          <p:nvPr>
            <p:ph idx="1"/>
          </p:nvPr>
        </p:nvSpPr>
        <p:spPr/>
        <p:txBody>
          <a:bodyPr/>
          <a:lstStyle/>
          <a:p>
            <a:r>
              <a:rPr lang="en-US" dirty="0"/>
              <a:t>Members, in principle, CANNOT use </a:t>
            </a:r>
            <a:r>
              <a:rPr lang="en-US" dirty="0">
                <a:solidFill>
                  <a:srgbClr val="92D050"/>
                </a:solidFill>
              </a:rPr>
              <a:t>export taxes, export subsidies, or even import subsidies</a:t>
            </a:r>
            <a:r>
              <a:rPr lang="en-US" dirty="0"/>
              <a:t> to distort trade.</a:t>
            </a:r>
          </a:p>
        </p:txBody>
      </p:sp>
      <p:sp>
        <p:nvSpPr>
          <p:cNvPr id="4" name="Footer Placeholder 3">
            <a:extLst>
              <a:ext uri="{FF2B5EF4-FFF2-40B4-BE49-F238E27FC236}">
                <a16:creationId xmlns:a16="http://schemas.microsoft.com/office/drawing/2014/main" id="{798079E7-A7C6-4BC6-AD36-459560667954}"/>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15598EBD-B817-4419-ACC1-0C4A8D3F76B0}"/>
              </a:ext>
            </a:extLst>
          </p:cNvPr>
          <p:cNvSpPr>
            <a:spLocks noGrp="1"/>
          </p:cNvSpPr>
          <p:nvPr>
            <p:ph type="sldNum" sz="quarter" idx="12"/>
          </p:nvPr>
        </p:nvSpPr>
        <p:spPr/>
        <p:txBody>
          <a:bodyPr/>
          <a:lstStyle/>
          <a:p>
            <a:fld id="{94617843-2050-4D54-B75E-224AE92488D2}" type="slidenum">
              <a:rPr lang="en-US" smtClean="0"/>
              <a:t>4</a:t>
            </a:fld>
            <a:endParaRPr lang="en-US"/>
          </a:p>
        </p:txBody>
      </p:sp>
    </p:spTree>
    <p:extLst>
      <p:ext uri="{BB962C8B-B14F-4D97-AF65-F5344CB8AC3E}">
        <p14:creationId xmlns:p14="http://schemas.microsoft.com/office/powerpoint/2010/main" val="119668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A6ECE-62A2-42D9-9B08-DDC8B7C5148F}"/>
              </a:ext>
            </a:extLst>
          </p:cNvPr>
          <p:cNvSpPr>
            <a:spLocks noGrp="1"/>
          </p:cNvSpPr>
          <p:nvPr>
            <p:ph type="title"/>
          </p:nvPr>
        </p:nvSpPr>
        <p:spPr/>
        <p:txBody>
          <a:bodyPr/>
          <a:lstStyle/>
          <a:p>
            <a:r>
              <a:rPr lang="en-US" dirty="0"/>
              <a:t>When did GATT become WTO?</a:t>
            </a:r>
          </a:p>
        </p:txBody>
      </p:sp>
      <p:sp>
        <p:nvSpPr>
          <p:cNvPr id="3" name="Content Placeholder 2">
            <a:extLst>
              <a:ext uri="{FF2B5EF4-FFF2-40B4-BE49-F238E27FC236}">
                <a16:creationId xmlns:a16="http://schemas.microsoft.com/office/drawing/2014/main" id="{DCACF073-31C3-49FC-8E5D-170E128AE90B}"/>
              </a:ext>
            </a:extLst>
          </p:cNvPr>
          <p:cNvSpPr>
            <a:spLocks noGrp="1"/>
          </p:cNvSpPr>
          <p:nvPr>
            <p:ph idx="1"/>
          </p:nvPr>
        </p:nvSpPr>
        <p:spPr>
          <a:xfrm>
            <a:off x="838200" y="1852258"/>
            <a:ext cx="10515600" cy="4351338"/>
          </a:xfrm>
        </p:spPr>
        <p:txBody>
          <a:bodyPr/>
          <a:lstStyle/>
          <a:p>
            <a:r>
              <a:rPr lang="en-US" dirty="0">
                <a:solidFill>
                  <a:srgbClr val="92D050"/>
                </a:solidFill>
              </a:rPr>
              <a:t>1995</a:t>
            </a:r>
            <a:r>
              <a:rPr lang="en-US" dirty="0"/>
              <a:t>.</a:t>
            </a:r>
          </a:p>
          <a:p>
            <a:r>
              <a:rPr lang="en-US" dirty="0"/>
              <a:t>In the final “Round”, concluded in 1994, the Uruguay Round, the GATT members decided the rules to set up a permanent institution, the WTO. (Its headquarters are in Geneva, Switzerland.)</a:t>
            </a:r>
          </a:p>
          <a:p>
            <a:endParaRPr lang="en-US" dirty="0"/>
          </a:p>
        </p:txBody>
      </p:sp>
      <p:sp>
        <p:nvSpPr>
          <p:cNvPr id="4" name="Footer Placeholder 3">
            <a:extLst>
              <a:ext uri="{FF2B5EF4-FFF2-40B4-BE49-F238E27FC236}">
                <a16:creationId xmlns:a16="http://schemas.microsoft.com/office/drawing/2014/main" id="{C82CA1CF-E576-49CF-AF7D-7F3235C6EDBC}"/>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6E0C4DE7-39BD-4918-8672-141FAB2C6877}"/>
              </a:ext>
            </a:extLst>
          </p:cNvPr>
          <p:cNvSpPr>
            <a:spLocks noGrp="1"/>
          </p:cNvSpPr>
          <p:nvPr>
            <p:ph type="sldNum" sz="quarter" idx="12"/>
          </p:nvPr>
        </p:nvSpPr>
        <p:spPr/>
        <p:txBody>
          <a:bodyPr/>
          <a:lstStyle/>
          <a:p>
            <a:fld id="{94617843-2050-4D54-B75E-224AE92488D2}" type="slidenum">
              <a:rPr lang="en-US" smtClean="0"/>
              <a:t>5</a:t>
            </a:fld>
            <a:endParaRPr lang="en-US"/>
          </a:p>
        </p:txBody>
      </p:sp>
    </p:spTree>
    <p:extLst>
      <p:ext uri="{BB962C8B-B14F-4D97-AF65-F5344CB8AC3E}">
        <p14:creationId xmlns:p14="http://schemas.microsoft.com/office/powerpoint/2010/main" val="3072686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EAA19-88F3-4F03-9319-F63C2AD81CE6}"/>
              </a:ext>
            </a:extLst>
          </p:cNvPr>
          <p:cNvSpPr>
            <a:spLocks noGrp="1"/>
          </p:cNvSpPr>
          <p:nvPr>
            <p:ph type="title"/>
          </p:nvPr>
        </p:nvSpPr>
        <p:spPr/>
        <p:txBody>
          <a:bodyPr/>
          <a:lstStyle/>
          <a:p>
            <a:r>
              <a:rPr lang="en-US" dirty="0"/>
              <a:t>Are the GATT and WTO different?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C36CB496-DD6D-4BFD-BD42-76C10B78CCFD}"/>
                  </a:ext>
                </a:extLst>
              </p:cNvPr>
              <p:cNvSpPr>
                <a:spLocks noGrp="1"/>
              </p:cNvSpPr>
              <p:nvPr>
                <p:ph idx="1"/>
              </p:nvPr>
            </p:nvSpPr>
            <p:spPr/>
            <p:txBody>
              <a:bodyPr>
                <a:normAutofit fontScale="92500" lnSpcReduction="20000"/>
              </a:bodyPr>
              <a:lstStyle/>
              <a:p>
                <a:r>
                  <a:rPr lang="en-US" dirty="0"/>
                  <a:t>They serve the same basic functions. But there are several important differences. (See Oda text in Japanese, or if you want to read more in English, check out Salvatore, Chap. 9).</a:t>
                </a:r>
              </a:p>
              <a:p>
                <a:r>
                  <a:rPr lang="en-US" dirty="0"/>
                  <a:t>Some of the “</a:t>
                </a:r>
                <a:r>
                  <a:rPr lang="en-US" dirty="0">
                    <a:solidFill>
                      <a:srgbClr val="92D050"/>
                    </a:solidFill>
                  </a:rPr>
                  <a:t>Main points </a:t>
                </a:r>
                <a:r>
                  <a:rPr lang="en-US" dirty="0"/>
                  <a:t>about the new WTO”</a:t>
                </a:r>
                <a:r>
                  <a:rPr lang="ja-JP" altLang="en-US" dirty="0"/>
                  <a:t> </a:t>
                </a:r>
                <a:r>
                  <a:rPr lang="en-US" altLang="ja-JP" dirty="0"/>
                  <a:t>(from</a:t>
                </a:r>
                <a:r>
                  <a:rPr lang="ja-JP" altLang="en-US" dirty="0"/>
                  <a:t> </a:t>
                </a:r>
                <a:r>
                  <a:rPr lang="en-US" altLang="ja-JP" dirty="0"/>
                  <a:t>Oda, p 214,</a:t>
                </a:r>
                <a:r>
                  <a:rPr lang="ja-JP" altLang="en-US" dirty="0"/>
                  <a:t> </a:t>
                </a:r>
                <a:r>
                  <a:rPr lang="en-US" altLang="ja-JP" dirty="0"/>
                  <a:t>in</a:t>
                </a:r>
                <a:r>
                  <a:rPr lang="ja-JP" altLang="en-US" dirty="0"/>
                  <a:t> </a:t>
                </a:r>
                <a:r>
                  <a:rPr lang="en-US" altLang="ja-JP" dirty="0"/>
                  <a:t>Japanese)</a:t>
                </a:r>
                <a:r>
                  <a:rPr lang="en-US" dirty="0"/>
                  <a:t>:</a:t>
                </a:r>
              </a:p>
              <a:p>
                <a:pPr lvl="1"/>
                <a:r>
                  <a:rPr lang="en-US" dirty="0"/>
                  <a:t>A) The WTO is now a </a:t>
                </a:r>
                <a:r>
                  <a:rPr lang="en-US" dirty="0">
                    <a:solidFill>
                      <a:srgbClr val="92D050"/>
                    </a:solidFill>
                  </a:rPr>
                  <a:t>formal institution </a:t>
                </a:r>
                <a:r>
                  <a:rPr lang="en-US" dirty="0"/>
                  <a:t>(like IMF or World Bank), </a:t>
                </a:r>
                <a:r>
                  <a:rPr lang="en-US" i="1" dirty="0"/>
                  <a:t>not simply a “secretariat</a:t>
                </a:r>
                <a:r>
                  <a:rPr lang="en-US" dirty="0"/>
                  <a:t>” like APEC or USMCA. Still staff is small. WTO has about 600 employees/staff. (World Bank, in contrast employs over 12,000 people and has a HUGE budget (loans, etc.). (Note on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600 </m:t>
                        </m:r>
                      </m:e>
                      <m:sup>
                        <m:r>
                          <a:rPr lang="en-US" b="0" i="1" smtClean="0">
                            <a:latin typeface="Cambria Math" panose="02040503050406030204" pitchFamily="18" charset="0"/>
                          </a:rPr>
                          <m:t>1</m:t>
                        </m:r>
                      </m:sup>
                    </m:sSup>
                    <m:r>
                      <a:rPr lang="en-US" b="0" i="1" smtClean="0">
                        <a:latin typeface="Cambria Math" panose="02040503050406030204" pitchFamily="18" charset="0"/>
                      </a:rPr>
                      <m:t>)</m:t>
                    </m:r>
                  </m:oMath>
                </a14:m>
                <a:r>
                  <a:rPr lang="en-US" dirty="0"/>
                  <a:t> </a:t>
                </a:r>
              </a:p>
              <a:p>
                <a:pPr lvl="1"/>
                <a:r>
                  <a:rPr lang="en-US" dirty="0"/>
                  <a:t>B) WTO rules were expanded to cover </a:t>
                </a:r>
                <a:r>
                  <a:rPr lang="en-US" dirty="0">
                    <a:solidFill>
                      <a:srgbClr val="92D050"/>
                    </a:solidFill>
                  </a:rPr>
                  <a:t>services trade </a:t>
                </a:r>
                <a:r>
                  <a:rPr lang="en-US" dirty="0"/>
                  <a:t>and </a:t>
                </a:r>
                <a:r>
                  <a:rPr lang="en-US" dirty="0">
                    <a:solidFill>
                      <a:srgbClr val="92D050"/>
                    </a:solidFill>
                  </a:rPr>
                  <a:t>intellectual property rights</a:t>
                </a:r>
                <a:r>
                  <a:rPr lang="en-US" dirty="0"/>
                  <a:t>.</a:t>
                </a:r>
              </a:p>
              <a:p>
                <a:pPr lvl="1"/>
                <a:r>
                  <a:rPr lang="en-US" dirty="0"/>
                  <a:t>C) The </a:t>
                </a:r>
                <a:r>
                  <a:rPr lang="en-US" dirty="0">
                    <a:solidFill>
                      <a:srgbClr val="92D050"/>
                    </a:solidFill>
                  </a:rPr>
                  <a:t>arbitrariness</a:t>
                </a:r>
                <a:r>
                  <a:rPr lang="en-US" dirty="0"/>
                  <a:t> </a:t>
                </a:r>
                <a:r>
                  <a:rPr lang="ja-JP" altLang="en-US" sz="1700" dirty="0"/>
                  <a:t>恣意性</a:t>
                </a:r>
                <a:r>
                  <a:rPr lang="en-US" dirty="0"/>
                  <a:t>of existing trade rules, such as the ADD Agreement and Safeguard devices, has been corrected.</a:t>
                </a:r>
              </a:p>
              <a:p>
                <a:pPr lvl="1"/>
                <a:r>
                  <a:rPr lang="en-US" dirty="0">
                    <a:solidFill>
                      <a:srgbClr val="92D050"/>
                    </a:solidFill>
                  </a:rPr>
                  <a:t>D) Agricultural and textiles </a:t>
                </a:r>
                <a:r>
                  <a:rPr lang="en-US" dirty="0"/>
                  <a:t>sectors: The WTO rules will also be applied to areas where the rules have not been fully covered, such as agriculture and textiles. (Still many exceptions, however.)</a:t>
                </a:r>
              </a:p>
              <a:p>
                <a:pPr marL="457200" lvl="1" indent="0">
                  <a:buNone/>
                </a:pPr>
                <a:endParaRPr lang="en-US" dirty="0"/>
              </a:p>
            </p:txBody>
          </p:sp>
        </mc:Choice>
        <mc:Fallback xmlns="">
          <p:sp>
            <p:nvSpPr>
              <p:cNvPr id="3" name="Content Placeholder 2">
                <a:extLst>
                  <a:ext uri="{FF2B5EF4-FFF2-40B4-BE49-F238E27FC236}">
                    <a16:creationId xmlns:a16="http://schemas.microsoft.com/office/drawing/2014/main" id="{C36CB496-DD6D-4BFD-BD42-76C10B78CCFD}"/>
                  </a:ext>
                </a:extLst>
              </p:cNvPr>
              <p:cNvSpPr>
                <a:spLocks noGrp="1" noRot="1" noChangeAspect="1" noMove="1" noResize="1" noEditPoints="1" noAdjustHandles="1" noChangeArrowheads="1" noChangeShapeType="1" noTextEdit="1"/>
              </p:cNvSpPr>
              <p:nvPr>
                <p:ph idx="1"/>
              </p:nvPr>
            </p:nvSpPr>
            <p:spPr>
              <a:blipFill>
                <a:blip r:embed="rId2"/>
                <a:stretch>
                  <a:fillRect l="-928" t="-3501"/>
                </a:stretch>
              </a:blipFill>
            </p:spPr>
            <p:txBody>
              <a:bodyPr/>
              <a:lstStyle/>
              <a:p>
                <a:r>
                  <a:rPr lang="en-US">
                    <a:noFill/>
                  </a:rPr>
                  <a:t> </a:t>
                </a:r>
              </a:p>
            </p:txBody>
          </p:sp>
        </mc:Fallback>
      </mc:AlternateContent>
      <p:sp>
        <p:nvSpPr>
          <p:cNvPr id="5" name="Footer Placeholder 4">
            <a:extLst>
              <a:ext uri="{FF2B5EF4-FFF2-40B4-BE49-F238E27FC236}">
                <a16:creationId xmlns:a16="http://schemas.microsoft.com/office/drawing/2014/main" id="{0F30D706-2163-4DB0-ACBF-BAAEEF870F5D}"/>
              </a:ext>
            </a:extLst>
          </p:cNvPr>
          <p:cNvSpPr>
            <a:spLocks noGrp="1"/>
          </p:cNvSpPr>
          <p:nvPr>
            <p:ph type="ftr" sz="quarter" idx="11"/>
          </p:nvPr>
        </p:nvSpPr>
        <p:spPr/>
        <p:txBody>
          <a:bodyPr/>
          <a:lstStyle/>
          <a:p>
            <a:r>
              <a:rPr lang="en-US"/>
              <a:t>Parsons, YNU, International</a:t>
            </a:r>
          </a:p>
        </p:txBody>
      </p:sp>
      <p:sp>
        <p:nvSpPr>
          <p:cNvPr id="6" name="Slide Number Placeholder 5">
            <a:extLst>
              <a:ext uri="{FF2B5EF4-FFF2-40B4-BE49-F238E27FC236}">
                <a16:creationId xmlns:a16="http://schemas.microsoft.com/office/drawing/2014/main" id="{FD5F68D2-323C-4F68-826D-FFB355CA3E05}"/>
              </a:ext>
            </a:extLst>
          </p:cNvPr>
          <p:cNvSpPr>
            <a:spLocks noGrp="1"/>
          </p:cNvSpPr>
          <p:nvPr>
            <p:ph type="sldNum" sz="quarter" idx="12"/>
          </p:nvPr>
        </p:nvSpPr>
        <p:spPr/>
        <p:txBody>
          <a:bodyPr/>
          <a:lstStyle/>
          <a:p>
            <a:fld id="{94617843-2050-4D54-B75E-224AE92488D2}" type="slidenum">
              <a:rPr lang="en-US" smtClean="0"/>
              <a:t>6</a:t>
            </a:fld>
            <a:endParaRPr lang="en-US"/>
          </a:p>
        </p:txBody>
      </p:sp>
    </p:spTree>
    <p:extLst>
      <p:ext uri="{BB962C8B-B14F-4D97-AF65-F5344CB8AC3E}">
        <p14:creationId xmlns:p14="http://schemas.microsoft.com/office/powerpoint/2010/main" val="55252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8A6F8-599F-459D-BE6C-62C237FF134A}"/>
              </a:ext>
            </a:extLst>
          </p:cNvPr>
          <p:cNvSpPr>
            <a:spLocks noGrp="1"/>
          </p:cNvSpPr>
          <p:nvPr>
            <p:ph type="title"/>
          </p:nvPr>
        </p:nvSpPr>
        <p:spPr/>
        <p:txBody>
          <a:bodyPr/>
          <a:lstStyle/>
          <a:p>
            <a:r>
              <a:rPr lang="en-US" dirty="0"/>
              <a:t>Some “special features”</a:t>
            </a:r>
            <a:r>
              <a:rPr lang="ja-JP" altLang="en-US" sz="3600" dirty="0">
                <a:solidFill>
                  <a:srgbClr val="92D050"/>
                </a:solidFill>
              </a:rPr>
              <a:t>特徴</a:t>
            </a:r>
            <a:r>
              <a:rPr lang="en-US" sz="3600" dirty="0">
                <a:solidFill>
                  <a:srgbClr val="92D050"/>
                </a:solidFill>
              </a:rPr>
              <a:t> </a:t>
            </a:r>
            <a:r>
              <a:rPr lang="en-US" dirty="0"/>
              <a:t>in WTO (from p. 215 in Oda, in Japanese)</a:t>
            </a:r>
          </a:p>
        </p:txBody>
      </p:sp>
      <p:sp>
        <p:nvSpPr>
          <p:cNvPr id="3" name="Content Placeholder 2">
            <a:extLst>
              <a:ext uri="{FF2B5EF4-FFF2-40B4-BE49-F238E27FC236}">
                <a16:creationId xmlns:a16="http://schemas.microsoft.com/office/drawing/2014/main" id="{5E801928-0486-41B8-B9A6-8741A8F6F0E3}"/>
              </a:ext>
            </a:extLst>
          </p:cNvPr>
          <p:cNvSpPr>
            <a:spLocks noGrp="1"/>
          </p:cNvSpPr>
          <p:nvPr>
            <p:ph idx="1"/>
          </p:nvPr>
        </p:nvSpPr>
        <p:spPr/>
        <p:txBody>
          <a:bodyPr/>
          <a:lstStyle/>
          <a:p>
            <a:r>
              <a:rPr lang="en-US" altLang="ja-JP" dirty="0"/>
              <a:t>A) </a:t>
            </a:r>
            <a:r>
              <a:rPr lang="en-US" altLang="ja-JP" dirty="0">
                <a:solidFill>
                  <a:srgbClr val="92D050"/>
                </a:solidFill>
              </a:rPr>
              <a:t>Minimum access/Market Access</a:t>
            </a:r>
          </a:p>
          <a:p>
            <a:r>
              <a:rPr lang="en-US" dirty="0"/>
              <a:t>B) </a:t>
            </a:r>
            <a:r>
              <a:rPr lang="en-US" dirty="0">
                <a:solidFill>
                  <a:srgbClr val="92D050"/>
                </a:solidFill>
              </a:rPr>
              <a:t>Negative consensus </a:t>
            </a:r>
            <a:r>
              <a:rPr lang="en-US" dirty="0"/>
              <a:t>instead of positive consensus</a:t>
            </a:r>
          </a:p>
          <a:p>
            <a:r>
              <a:rPr lang="en-US" dirty="0"/>
              <a:t>C) </a:t>
            </a:r>
            <a:r>
              <a:rPr lang="en-US" dirty="0">
                <a:solidFill>
                  <a:srgbClr val="92D050"/>
                </a:solidFill>
              </a:rPr>
              <a:t>Single Undertaking </a:t>
            </a:r>
            <a:r>
              <a:rPr lang="en-US" dirty="0"/>
              <a:t>(rather than old, opt in, opt out)</a:t>
            </a:r>
          </a:p>
          <a:p>
            <a:r>
              <a:rPr lang="en-US" dirty="0"/>
              <a:t>Let’s discuss each of these in turn</a:t>
            </a:r>
          </a:p>
        </p:txBody>
      </p:sp>
      <p:sp>
        <p:nvSpPr>
          <p:cNvPr id="4" name="Footer Placeholder 3">
            <a:extLst>
              <a:ext uri="{FF2B5EF4-FFF2-40B4-BE49-F238E27FC236}">
                <a16:creationId xmlns:a16="http://schemas.microsoft.com/office/drawing/2014/main" id="{27543B01-22EC-4DDA-90BF-2CB331340A56}"/>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018F9DCD-481C-4ABF-91EF-A80217BDE83A}"/>
              </a:ext>
            </a:extLst>
          </p:cNvPr>
          <p:cNvSpPr>
            <a:spLocks noGrp="1"/>
          </p:cNvSpPr>
          <p:nvPr>
            <p:ph type="sldNum" sz="quarter" idx="12"/>
          </p:nvPr>
        </p:nvSpPr>
        <p:spPr/>
        <p:txBody>
          <a:bodyPr/>
          <a:lstStyle/>
          <a:p>
            <a:fld id="{94617843-2050-4D54-B75E-224AE92488D2}" type="slidenum">
              <a:rPr lang="en-US" smtClean="0"/>
              <a:t>7</a:t>
            </a:fld>
            <a:endParaRPr lang="en-US"/>
          </a:p>
        </p:txBody>
      </p:sp>
    </p:spTree>
    <p:extLst>
      <p:ext uri="{BB962C8B-B14F-4D97-AF65-F5344CB8AC3E}">
        <p14:creationId xmlns:p14="http://schemas.microsoft.com/office/powerpoint/2010/main" val="281942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4D97B-D375-4326-8C0A-4CEB6D516A52}"/>
              </a:ext>
            </a:extLst>
          </p:cNvPr>
          <p:cNvSpPr>
            <a:spLocks noGrp="1"/>
          </p:cNvSpPr>
          <p:nvPr>
            <p:ph type="title"/>
          </p:nvPr>
        </p:nvSpPr>
        <p:spPr/>
        <p:txBody>
          <a:bodyPr/>
          <a:lstStyle/>
          <a:p>
            <a:r>
              <a:rPr lang="en-US" dirty="0"/>
              <a:t>A.) </a:t>
            </a:r>
            <a:r>
              <a:rPr lang="en-US" dirty="0">
                <a:solidFill>
                  <a:srgbClr val="92D050"/>
                </a:solidFill>
              </a:rPr>
              <a:t>Minimum Access</a:t>
            </a:r>
          </a:p>
        </p:txBody>
      </p:sp>
      <p:sp>
        <p:nvSpPr>
          <p:cNvPr id="3" name="Content Placeholder 2">
            <a:extLst>
              <a:ext uri="{FF2B5EF4-FFF2-40B4-BE49-F238E27FC236}">
                <a16:creationId xmlns:a16="http://schemas.microsoft.com/office/drawing/2014/main" id="{3D613AE3-E6F4-4166-98D2-13C5A0E88AFA}"/>
              </a:ext>
            </a:extLst>
          </p:cNvPr>
          <p:cNvSpPr>
            <a:spLocks noGrp="1"/>
          </p:cNvSpPr>
          <p:nvPr>
            <p:ph idx="1"/>
          </p:nvPr>
        </p:nvSpPr>
        <p:spPr/>
        <p:txBody>
          <a:bodyPr/>
          <a:lstStyle/>
          <a:p>
            <a:r>
              <a:rPr lang="en-US" dirty="0"/>
              <a:t>The concept of “Minimum access” and “market access” was introduced. (Especially in Agriculture.) </a:t>
            </a:r>
          </a:p>
          <a:p>
            <a:r>
              <a:rPr lang="en-US" dirty="0"/>
              <a:t>Relatedly, efforts are being made to replace import quotas, which are inflexible and non-transparent, to tariffs. This is the so-called “</a:t>
            </a:r>
            <a:r>
              <a:rPr lang="en-US" dirty="0">
                <a:solidFill>
                  <a:srgbClr val="92D050"/>
                </a:solidFill>
              </a:rPr>
              <a:t>tariffication</a:t>
            </a:r>
            <a:r>
              <a:rPr lang="en-US" dirty="0"/>
              <a:t>” process.</a:t>
            </a:r>
          </a:p>
        </p:txBody>
      </p:sp>
      <p:sp>
        <p:nvSpPr>
          <p:cNvPr id="4" name="Footer Placeholder 3">
            <a:extLst>
              <a:ext uri="{FF2B5EF4-FFF2-40B4-BE49-F238E27FC236}">
                <a16:creationId xmlns:a16="http://schemas.microsoft.com/office/drawing/2014/main" id="{6083CBD2-2BDD-4F40-AA1C-651C5192B151}"/>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63F5F160-A6A5-4BDB-B6AB-831BB3AA41C6}"/>
              </a:ext>
            </a:extLst>
          </p:cNvPr>
          <p:cNvSpPr>
            <a:spLocks noGrp="1"/>
          </p:cNvSpPr>
          <p:nvPr>
            <p:ph type="sldNum" sz="quarter" idx="12"/>
          </p:nvPr>
        </p:nvSpPr>
        <p:spPr/>
        <p:txBody>
          <a:bodyPr/>
          <a:lstStyle/>
          <a:p>
            <a:fld id="{94617843-2050-4D54-B75E-224AE92488D2}" type="slidenum">
              <a:rPr lang="en-US" smtClean="0"/>
              <a:t>8</a:t>
            </a:fld>
            <a:endParaRPr lang="en-US"/>
          </a:p>
        </p:txBody>
      </p:sp>
    </p:spTree>
    <p:extLst>
      <p:ext uri="{BB962C8B-B14F-4D97-AF65-F5344CB8AC3E}">
        <p14:creationId xmlns:p14="http://schemas.microsoft.com/office/powerpoint/2010/main" val="4258700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AFEAD-E334-4B96-A3F5-96805173131F}"/>
              </a:ext>
            </a:extLst>
          </p:cNvPr>
          <p:cNvSpPr>
            <a:spLocks noGrp="1"/>
          </p:cNvSpPr>
          <p:nvPr>
            <p:ph type="title"/>
          </p:nvPr>
        </p:nvSpPr>
        <p:spPr/>
        <p:txBody>
          <a:bodyPr/>
          <a:lstStyle/>
          <a:p>
            <a:r>
              <a:rPr lang="en-US" dirty="0"/>
              <a:t>B.) </a:t>
            </a:r>
            <a:r>
              <a:rPr lang="en-US" dirty="0">
                <a:solidFill>
                  <a:srgbClr val="92D050"/>
                </a:solidFill>
              </a:rPr>
              <a:t>Negative Consensus</a:t>
            </a:r>
          </a:p>
        </p:txBody>
      </p:sp>
      <p:sp>
        <p:nvSpPr>
          <p:cNvPr id="3" name="Content Placeholder 2">
            <a:extLst>
              <a:ext uri="{FF2B5EF4-FFF2-40B4-BE49-F238E27FC236}">
                <a16:creationId xmlns:a16="http://schemas.microsoft.com/office/drawing/2014/main" id="{5F441BA0-9299-45FE-A760-2EEFCBA9DF02}"/>
              </a:ext>
            </a:extLst>
          </p:cNvPr>
          <p:cNvSpPr>
            <a:spLocks noGrp="1"/>
          </p:cNvSpPr>
          <p:nvPr>
            <p:ph idx="1"/>
          </p:nvPr>
        </p:nvSpPr>
        <p:spPr/>
        <p:txBody>
          <a:bodyPr>
            <a:normAutofit lnSpcReduction="10000"/>
          </a:bodyPr>
          <a:lstStyle/>
          <a:p>
            <a:r>
              <a:rPr lang="en-US" dirty="0"/>
              <a:t>From </a:t>
            </a:r>
            <a:r>
              <a:rPr lang="en-US" dirty="0">
                <a:hlinkClick r:id="rId2"/>
              </a:rPr>
              <a:t>www.wto.org</a:t>
            </a:r>
            <a:r>
              <a:rPr lang="en-US" dirty="0"/>
              <a:t> </a:t>
            </a:r>
            <a:r>
              <a:rPr lang="en-US" i="1" dirty="0"/>
              <a:t>“This special decision-making procedure is commonly referred to as ‘negative’ or ‘reverse’ consensus. ... In other words, any Member intending to block the decision to adopt the report(s) has to persuade all other WTO Members (including the adversarial party in the case) to join its opposition or at least to stay passive.”</a:t>
            </a:r>
          </a:p>
          <a:p>
            <a:r>
              <a:rPr lang="en-US" i="1" dirty="0"/>
              <a:t>For example: If US complains in WTO against China export subsidies…And if China loses (i.e. WTO rules that China is, indeed, subsidizing), then China can </a:t>
            </a:r>
            <a:r>
              <a:rPr lang="en-US" i="1" dirty="0">
                <a:solidFill>
                  <a:srgbClr val="92D050"/>
                </a:solidFill>
              </a:rPr>
              <a:t>overrule </a:t>
            </a:r>
            <a:r>
              <a:rPr lang="en-US" sz="2000" i="1" dirty="0">
                <a:solidFill>
                  <a:srgbClr val="92D050"/>
                </a:solidFill>
              </a:rPr>
              <a:t>(</a:t>
            </a:r>
            <a:r>
              <a:rPr lang="ja-JP" altLang="en-US" sz="2000" i="1" dirty="0">
                <a:solidFill>
                  <a:srgbClr val="92D050"/>
                </a:solidFill>
              </a:rPr>
              <a:t>決定を覆すために</a:t>
            </a:r>
            <a:r>
              <a:rPr lang="en-US" altLang="ja-JP" sz="2000" i="1" dirty="0">
                <a:solidFill>
                  <a:srgbClr val="92D050"/>
                </a:solidFill>
              </a:rPr>
              <a:t>?)</a:t>
            </a:r>
            <a:r>
              <a:rPr lang="en-US" sz="2000" i="1" dirty="0"/>
              <a:t> </a:t>
            </a:r>
            <a:r>
              <a:rPr lang="en-US" i="1" dirty="0"/>
              <a:t>the decision…ONLY IF ALL MEMBERS, </a:t>
            </a:r>
            <a:r>
              <a:rPr lang="en-US" i="1" dirty="0">
                <a:solidFill>
                  <a:srgbClr val="92D050"/>
                </a:solidFill>
              </a:rPr>
              <a:t>including the US (the complainant) </a:t>
            </a:r>
            <a:r>
              <a:rPr lang="en-US" i="1" dirty="0"/>
              <a:t>agrees with China (!).</a:t>
            </a:r>
          </a:p>
        </p:txBody>
      </p:sp>
      <p:sp>
        <p:nvSpPr>
          <p:cNvPr id="4" name="Footer Placeholder 3">
            <a:extLst>
              <a:ext uri="{FF2B5EF4-FFF2-40B4-BE49-F238E27FC236}">
                <a16:creationId xmlns:a16="http://schemas.microsoft.com/office/drawing/2014/main" id="{90FF772B-5B3A-435E-BE8D-F628593DA4FE}"/>
              </a:ext>
            </a:extLst>
          </p:cNvPr>
          <p:cNvSpPr>
            <a:spLocks noGrp="1"/>
          </p:cNvSpPr>
          <p:nvPr>
            <p:ph type="ftr" sz="quarter" idx="11"/>
          </p:nvPr>
        </p:nvSpPr>
        <p:spPr/>
        <p:txBody>
          <a:bodyPr/>
          <a:lstStyle/>
          <a:p>
            <a:r>
              <a:rPr lang="en-US"/>
              <a:t>Parsons, YNU, International</a:t>
            </a:r>
          </a:p>
        </p:txBody>
      </p:sp>
      <p:sp>
        <p:nvSpPr>
          <p:cNvPr id="5" name="Slide Number Placeholder 4">
            <a:extLst>
              <a:ext uri="{FF2B5EF4-FFF2-40B4-BE49-F238E27FC236}">
                <a16:creationId xmlns:a16="http://schemas.microsoft.com/office/drawing/2014/main" id="{E4541232-7294-43B5-8A6B-AEFB83C3FF56}"/>
              </a:ext>
            </a:extLst>
          </p:cNvPr>
          <p:cNvSpPr>
            <a:spLocks noGrp="1"/>
          </p:cNvSpPr>
          <p:nvPr>
            <p:ph type="sldNum" sz="quarter" idx="12"/>
          </p:nvPr>
        </p:nvSpPr>
        <p:spPr/>
        <p:txBody>
          <a:bodyPr/>
          <a:lstStyle/>
          <a:p>
            <a:fld id="{94617843-2050-4D54-B75E-224AE92488D2}" type="slidenum">
              <a:rPr lang="en-US" smtClean="0"/>
              <a:t>9</a:t>
            </a:fld>
            <a:endParaRPr lang="en-US"/>
          </a:p>
        </p:txBody>
      </p:sp>
    </p:spTree>
    <p:extLst>
      <p:ext uri="{BB962C8B-B14F-4D97-AF65-F5344CB8AC3E}">
        <p14:creationId xmlns:p14="http://schemas.microsoft.com/office/powerpoint/2010/main" val="970891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1661</Words>
  <Application>Microsoft Office PowerPoint</Application>
  <PresentationFormat>Widescreen</PresentationFormat>
  <Paragraphs>108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Cambria Math</vt:lpstr>
      <vt:lpstr>Office Theme</vt:lpstr>
      <vt:lpstr>GATT/WTO/FTA/TPA: notes to complement readings from K&amp;O, Oda, IMK, Salvatore</vt:lpstr>
      <vt:lpstr>GATT (General Agreement on Tariffs and Trade)</vt:lpstr>
      <vt:lpstr>What do GATT/WTO members promise to do?</vt:lpstr>
      <vt:lpstr>And members promise not to distort trade in other ways too</vt:lpstr>
      <vt:lpstr>When did GATT become WTO?</vt:lpstr>
      <vt:lpstr>Are the GATT and WTO different? </vt:lpstr>
      <vt:lpstr>Some “special features”特徴 in WTO (from p. 215 in Oda, in Japanese)</vt:lpstr>
      <vt:lpstr>A.) Minimum Access</vt:lpstr>
      <vt:lpstr>B.) Negative Consensus</vt:lpstr>
      <vt:lpstr>“Negative consensus” continued</vt:lpstr>
      <vt:lpstr>C) Single Undertaking</vt:lpstr>
      <vt:lpstr>GATT (and WTO) had “Rounds” of Trade Liberalization</vt:lpstr>
      <vt:lpstr>PowerPoint Presentation</vt:lpstr>
      <vt:lpstr>PowerPoint Presentation</vt:lpstr>
      <vt:lpstr>PowerPoint Presentation</vt:lpstr>
      <vt:lpstr>The future of the WTO?</vt:lpstr>
      <vt:lpstr>Fast Track , Trade Promotion Authority (TPA)</vt:lpstr>
      <vt:lpstr>Fast Track Procedure  or TPA (Trade Promotion Authority)</vt:lpstr>
      <vt:lpstr>TPA lapsed 失効 this year and President Biden failed to re-new it.</vt:lpstr>
      <vt:lpstr>Endnotes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GATT/WTO/FTA/TPA: notes to complement readings from K&amp;O, Oda, IMK, Salvatore</dc:title>
  <dc:creator>parsons-craig-gj@ynu.ac.jp</dc:creator>
  <cp:lastModifiedBy>parsons-craig-gj@ynu.ac.jp</cp:lastModifiedBy>
  <cp:revision>30</cp:revision>
  <dcterms:created xsi:type="dcterms:W3CDTF">2021-10-12T01:04:56Z</dcterms:created>
  <dcterms:modified xsi:type="dcterms:W3CDTF">2025-10-28T02:25:15Z</dcterms:modified>
</cp:coreProperties>
</file>