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73" r:id="rId14"/>
    <p:sldId id="274" r:id="rId15"/>
    <p:sldId id="275" r:id="rId16"/>
    <p:sldId id="268" r:id="rId17"/>
    <p:sldId id="269" r:id="rId18"/>
    <p:sldId id="270" r:id="rId19"/>
    <p:sldId id="271"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7CEF02-9DC9-46E7-8C04-EE16680BB6DE}" type="datetimeFigureOut">
              <a:rPr lang="en-US" smtClean="0"/>
              <a:t>10/28/2025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AD3B35-DA87-4F4E-9B5D-506D31A98EA9}" type="slidenum">
              <a:rPr lang="en-US" smtClean="0"/>
              <a:t>‹#›</a:t>
            </a:fld>
            <a:endParaRPr lang="en-US"/>
          </a:p>
        </p:txBody>
      </p:sp>
    </p:spTree>
    <p:extLst>
      <p:ext uri="{BB962C8B-B14F-4D97-AF65-F5344CB8AC3E}">
        <p14:creationId xmlns:p14="http://schemas.microsoft.com/office/powerpoint/2010/main" val="3672657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AF9E6-368A-4CF0-B507-B1E16B0506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6CFAF1B-99C0-42A5-BB12-4D0DB0A764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A6AE5F-DB71-40A9-A280-7E197613F96E}"/>
              </a:ext>
            </a:extLst>
          </p:cNvPr>
          <p:cNvSpPr>
            <a:spLocks noGrp="1"/>
          </p:cNvSpPr>
          <p:nvPr>
            <p:ph type="dt" sz="half" idx="10"/>
          </p:nvPr>
        </p:nvSpPr>
        <p:spPr/>
        <p:txBody>
          <a:bodyPr/>
          <a:lstStyle/>
          <a:p>
            <a:fld id="{FB36D11A-01AA-4369-A1A1-23CD326D23ED}" type="datetime1">
              <a:rPr lang="en-US" smtClean="0"/>
              <a:t>10/28/2025</a:t>
            </a:fld>
            <a:endParaRPr lang="en-US"/>
          </a:p>
        </p:txBody>
      </p:sp>
      <p:sp>
        <p:nvSpPr>
          <p:cNvPr id="5" name="Footer Placeholder 4">
            <a:extLst>
              <a:ext uri="{FF2B5EF4-FFF2-40B4-BE49-F238E27FC236}">
                <a16:creationId xmlns:a16="http://schemas.microsoft.com/office/drawing/2014/main" id="{C48D7EC1-7FCF-4759-9AC3-31E297E7F8C8}"/>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A5486C5A-ED9D-46A6-AA86-55EA959DFD6C}"/>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1197837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68DE7-25AD-40D7-8998-AC1F013E8F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B54663-80C5-4034-AC98-E7289A2FC1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0BCD9-B4C9-4E32-B7D7-C794471B0A20}"/>
              </a:ext>
            </a:extLst>
          </p:cNvPr>
          <p:cNvSpPr>
            <a:spLocks noGrp="1"/>
          </p:cNvSpPr>
          <p:nvPr>
            <p:ph type="dt" sz="half" idx="10"/>
          </p:nvPr>
        </p:nvSpPr>
        <p:spPr/>
        <p:txBody>
          <a:bodyPr/>
          <a:lstStyle/>
          <a:p>
            <a:fld id="{3A506B85-590C-4D33-8D27-FE76DF391018}" type="datetime1">
              <a:rPr lang="en-US" smtClean="0"/>
              <a:t>10/28/2025</a:t>
            </a:fld>
            <a:endParaRPr lang="en-US"/>
          </a:p>
        </p:txBody>
      </p:sp>
      <p:sp>
        <p:nvSpPr>
          <p:cNvPr id="5" name="Footer Placeholder 4">
            <a:extLst>
              <a:ext uri="{FF2B5EF4-FFF2-40B4-BE49-F238E27FC236}">
                <a16:creationId xmlns:a16="http://schemas.microsoft.com/office/drawing/2014/main" id="{6F0E38C2-5F2C-4D79-A9EF-13428ADD456A}"/>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02D2BCF6-D5FE-4A84-A379-02FB007AA6AD}"/>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3250273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0A5EB5-6E3B-49B0-A355-862672D0B7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3DE225-E0C4-4FCC-9BAD-93CE3C2074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516F45-FBEA-4AF1-861B-466D17A79A20}"/>
              </a:ext>
            </a:extLst>
          </p:cNvPr>
          <p:cNvSpPr>
            <a:spLocks noGrp="1"/>
          </p:cNvSpPr>
          <p:nvPr>
            <p:ph type="dt" sz="half" idx="10"/>
          </p:nvPr>
        </p:nvSpPr>
        <p:spPr/>
        <p:txBody>
          <a:bodyPr/>
          <a:lstStyle/>
          <a:p>
            <a:fld id="{CBC856EB-E384-4514-904E-3574C0E82994}" type="datetime1">
              <a:rPr lang="en-US" smtClean="0"/>
              <a:t>10/28/2025</a:t>
            </a:fld>
            <a:endParaRPr lang="en-US"/>
          </a:p>
        </p:txBody>
      </p:sp>
      <p:sp>
        <p:nvSpPr>
          <p:cNvPr id="5" name="Footer Placeholder 4">
            <a:extLst>
              <a:ext uri="{FF2B5EF4-FFF2-40B4-BE49-F238E27FC236}">
                <a16:creationId xmlns:a16="http://schemas.microsoft.com/office/drawing/2014/main" id="{D9A0B8A3-EAC5-4C10-AB6C-E049EF4627F7}"/>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E57CDC42-6191-4467-9E72-0A0E0F4669D1}"/>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3811405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AFC2D-7BB8-45EA-B88B-9A80D403B4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925C93-4C44-468A-9F4E-4FC1962562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841241-A556-4A40-B90D-3F8789690E08}"/>
              </a:ext>
            </a:extLst>
          </p:cNvPr>
          <p:cNvSpPr>
            <a:spLocks noGrp="1"/>
          </p:cNvSpPr>
          <p:nvPr>
            <p:ph type="dt" sz="half" idx="10"/>
          </p:nvPr>
        </p:nvSpPr>
        <p:spPr/>
        <p:txBody>
          <a:bodyPr/>
          <a:lstStyle/>
          <a:p>
            <a:fld id="{7476A957-EEB7-401F-AC97-32AA5A7EBA62}" type="datetime1">
              <a:rPr lang="en-US" smtClean="0"/>
              <a:t>10/28/2025</a:t>
            </a:fld>
            <a:endParaRPr lang="en-US"/>
          </a:p>
        </p:txBody>
      </p:sp>
      <p:sp>
        <p:nvSpPr>
          <p:cNvPr id="5" name="Footer Placeholder 4">
            <a:extLst>
              <a:ext uri="{FF2B5EF4-FFF2-40B4-BE49-F238E27FC236}">
                <a16:creationId xmlns:a16="http://schemas.microsoft.com/office/drawing/2014/main" id="{8910C47B-EA86-40AB-9F98-10A45EC19CFD}"/>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C7798D22-DFBF-4B54-8435-257A05CEBB3F}"/>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4144631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A5277-1986-4E2D-862A-79D87EABCE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A81A54-01E7-43A7-8C67-1A6DCD7D36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AC92D1-DB55-45A4-B8BA-F30949C09CE8}"/>
              </a:ext>
            </a:extLst>
          </p:cNvPr>
          <p:cNvSpPr>
            <a:spLocks noGrp="1"/>
          </p:cNvSpPr>
          <p:nvPr>
            <p:ph type="dt" sz="half" idx="10"/>
          </p:nvPr>
        </p:nvSpPr>
        <p:spPr/>
        <p:txBody>
          <a:bodyPr/>
          <a:lstStyle/>
          <a:p>
            <a:fld id="{537C001B-EAD5-4EE9-A83C-A5F5A6103E67}" type="datetime1">
              <a:rPr lang="en-US" smtClean="0"/>
              <a:t>10/28/2025</a:t>
            </a:fld>
            <a:endParaRPr lang="en-US"/>
          </a:p>
        </p:txBody>
      </p:sp>
      <p:sp>
        <p:nvSpPr>
          <p:cNvPr id="5" name="Footer Placeholder 4">
            <a:extLst>
              <a:ext uri="{FF2B5EF4-FFF2-40B4-BE49-F238E27FC236}">
                <a16:creationId xmlns:a16="http://schemas.microsoft.com/office/drawing/2014/main" id="{D04A7182-00A0-4B48-8C14-D2053544DA8E}"/>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B3C4102F-E31D-4153-8B1D-7380554C19E3}"/>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2659973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62D56-4E67-4647-BE97-37BA2D6A27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39C472-A48A-4AF9-9F22-94233DB5CC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428BBF-B2C3-4590-AF06-01768F585F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27A642-D3D7-4E1B-B0A3-2DDD16C25EEF}"/>
              </a:ext>
            </a:extLst>
          </p:cNvPr>
          <p:cNvSpPr>
            <a:spLocks noGrp="1"/>
          </p:cNvSpPr>
          <p:nvPr>
            <p:ph type="dt" sz="half" idx="10"/>
          </p:nvPr>
        </p:nvSpPr>
        <p:spPr/>
        <p:txBody>
          <a:bodyPr/>
          <a:lstStyle/>
          <a:p>
            <a:fld id="{5DF5C5AE-F6B1-4A69-B7F5-7B06F4CFD790}" type="datetime1">
              <a:rPr lang="en-US" smtClean="0"/>
              <a:t>10/28/2025</a:t>
            </a:fld>
            <a:endParaRPr lang="en-US"/>
          </a:p>
        </p:txBody>
      </p:sp>
      <p:sp>
        <p:nvSpPr>
          <p:cNvPr id="6" name="Footer Placeholder 5">
            <a:extLst>
              <a:ext uri="{FF2B5EF4-FFF2-40B4-BE49-F238E27FC236}">
                <a16:creationId xmlns:a16="http://schemas.microsoft.com/office/drawing/2014/main" id="{3621CAA8-DC14-437F-935C-8D7D2B7B812E}"/>
              </a:ext>
            </a:extLst>
          </p:cNvPr>
          <p:cNvSpPr>
            <a:spLocks noGrp="1"/>
          </p:cNvSpPr>
          <p:nvPr>
            <p:ph type="ftr" sz="quarter" idx="11"/>
          </p:nvPr>
        </p:nvSpPr>
        <p:spPr/>
        <p:txBody>
          <a:bodyPr/>
          <a:lstStyle/>
          <a:p>
            <a:r>
              <a:rPr lang="en-US"/>
              <a:t>Parsons, YNU, International</a:t>
            </a:r>
          </a:p>
        </p:txBody>
      </p:sp>
      <p:sp>
        <p:nvSpPr>
          <p:cNvPr id="7" name="Slide Number Placeholder 6">
            <a:extLst>
              <a:ext uri="{FF2B5EF4-FFF2-40B4-BE49-F238E27FC236}">
                <a16:creationId xmlns:a16="http://schemas.microsoft.com/office/drawing/2014/main" id="{F935A299-60A5-47A9-9570-90414B32410D}"/>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399719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3961-A4D7-44A9-B14C-379B3D6740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41B57E-D939-40FF-BBC7-84692CEAEE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9722E9-0555-490F-99E6-4D61C8E173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903E98-90B0-4909-8203-9CBB94E92B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0C4CEC-9530-4DAB-911E-EF7F66979C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314B05-550E-45C9-A1C3-F3A91CD47555}"/>
              </a:ext>
            </a:extLst>
          </p:cNvPr>
          <p:cNvSpPr>
            <a:spLocks noGrp="1"/>
          </p:cNvSpPr>
          <p:nvPr>
            <p:ph type="dt" sz="half" idx="10"/>
          </p:nvPr>
        </p:nvSpPr>
        <p:spPr/>
        <p:txBody>
          <a:bodyPr/>
          <a:lstStyle/>
          <a:p>
            <a:fld id="{8D13FE6A-AFFE-4689-9CAB-AED0EC8EBA37}" type="datetime1">
              <a:rPr lang="en-US" smtClean="0"/>
              <a:t>10/28/2025</a:t>
            </a:fld>
            <a:endParaRPr lang="en-US"/>
          </a:p>
        </p:txBody>
      </p:sp>
      <p:sp>
        <p:nvSpPr>
          <p:cNvPr id="8" name="Footer Placeholder 7">
            <a:extLst>
              <a:ext uri="{FF2B5EF4-FFF2-40B4-BE49-F238E27FC236}">
                <a16:creationId xmlns:a16="http://schemas.microsoft.com/office/drawing/2014/main" id="{ECED1A9C-530A-4BED-BEF9-FD4CD6B21FEB}"/>
              </a:ext>
            </a:extLst>
          </p:cNvPr>
          <p:cNvSpPr>
            <a:spLocks noGrp="1"/>
          </p:cNvSpPr>
          <p:nvPr>
            <p:ph type="ftr" sz="quarter" idx="11"/>
          </p:nvPr>
        </p:nvSpPr>
        <p:spPr/>
        <p:txBody>
          <a:bodyPr/>
          <a:lstStyle/>
          <a:p>
            <a:r>
              <a:rPr lang="en-US"/>
              <a:t>Parsons, YNU, International</a:t>
            </a:r>
          </a:p>
        </p:txBody>
      </p:sp>
      <p:sp>
        <p:nvSpPr>
          <p:cNvPr id="9" name="Slide Number Placeholder 8">
            <a:extLst>
              <a:ext uri="{FF2B5EF4-FFF2-40B4-BE49-F238E27FC236}">
                <a16:creationId xmlns:a16="http://schemas.microsoft.com/office/drawing/2014/main" id="{335E242B-FCD8-47B6-8167-F365E08710E9}"/>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1918432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BAD5D-5052-4DE0-88F9-5660615715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0C52C6-CCE4-4F41-8A58-A96CB5397C72}"/>
              </a:ext>
            </a:extLst>
          </p:cNvPr>
          <p:cNvSpPr>
            <a:spLocks noGrp="1"/>
          </p:cNvSpPr>
          <p:nvPr>
            <p:ph type="dt" sz="half" idx="10"/>
          </p:nvPr>
        </p:nvSpPr>
        <p:spPr/>
        <p:txBody>
          <a:bodyPr/>
          <a:lstStyle/>
          <a:p>
            <a:fld id="{5F90BAD8-82D9-4C19-866B-121AA5586296}" type="datetime1">
              <a:rPr lang="en-US" smtClean="0"/>
              <a:t>10/28/2025</a:t>
            </a:fld>
            <a:endParaRPr lang="en-US"/>
          </a:p>
        </p:txBody>
      </p:sp>
      <p:sp>
        <p:nvSpPr>
          <p:cNvPr id="4" name="Footer Placeholder 3">
            <a:extLst>
              <a:ext uri="{FF2B5EF4-FFF2-40B4-BE49-F238E27FC236}">
                <a16:creationId xmlns:a16="http://schemas.microsoft.com/office/drawing/2014/main" id="{72F998B2-B01D-43AB-B0F3-5C8E4C9445BD}"/>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00A007ED-0493-440E-9EB4-334C5B14238D}"/>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233172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AE1AA4-76D5-42C9-AD5E-D6C572570B7C}"/>
              </a:ext>
            </a:extLst>
          </p:cNvPr>
          <p:cNvSpPr>
            <a:spLocks noGrp="1"/>
          </p:cNvSpPr>
          <p:nvPr>
            <p:ph type="dt" sz="half" idx="10"/>
          </p:nvPr>
        </p:nvSpPr>
        <p:spPr/>
        <p:txBody>
          <a:bodyPr/>
          <a:lstStyle/>
          <a:p>
            <a:fld id="{8353A838-E2A8-4870-8969-3319EA0C49DC}" type="datetime1">
              <a:rPr lang="en-US" smtClean="0"/>
              <a:t>10/28/2025</a:t>
            </a:fld>
            <a:endParaRPr lang="en-US"/>
          </a:p>
        </p:txBody>
      </p:sp>
      <p:sp>
        <p:nvSpPr>
          <p:cNvPr id="3" name="Footer Placeholder 2">
            <a:extLst>
              <a:ext uri="{FF2B5EF4-FFF2-40B4-BE49-F238E27FC236}">
                <a16:creationId xmlns:a16="http://schemas.microsoft.com/office/drawing/2014/main" id="{00953F42-3BA8-4263-9C8E-063D0F5A2C2D}"/>
              </a:ext>
            </a:extLst>
          </p:cNvPr>
          <p:cNvSpPr>
            <a:spLocks noGrp="1"/>
          </p:cNvSpPr>
          <p:nvPr>
            <p:ph type="ftr" sz="quarter" idx="11"/>
          </p:nvPr>
        </p:nvSpPr>
        <p:spPr/>
        <p:txBody>
          <a:bodyPr/>
          <a:lstStyle/>
          <a:p>
            <a:r>
              <a:rPr lang="en-US"/>
              <a:t>Parsons, YNU, International</a:t>
            </a:r>
          </a:p>
        </p:txBody>
      </p:sp>
      <p:sp>
        <p:nvSpPr>
          <p:cNvPr id="4" name="Slide Number Placeholder 3">
            <a:extLst>
              <a:ext uri="{FF2B5EF4-FFF2-40B4-BE49-F238E27FC236}">
                <a16:creationId xmlns:a16="http://schemas.microsoft.com/office/drawing/2014/main" id="{9C7FC60C-718E-4D91-84D1-C544DCA66989}"/>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1596896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6C728-5C62-43FF-962A-584595C177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D9AA0B-1BB0-45E8-A222-9F01BAFBBD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DC0800-8116-4ED7-B2A9-393FEC1487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88F9C8-1445-4E77-98B7-2CF7431F730D}"/>
              </a:ext>
            </a:extLst>
          </p:cNvPr>
          <p:cNvSpPr>
            <a:spLocks noGrp="1"/>
          </p:cNvSpPr>
          <p:nvPr>
            <p:ph type="dt" sz="half" idx="10"/>
          </p:nvPr>
        </p:nvSpPr>
        <p:spPr/>
        <p:txBody>
          <a:bodyPr/>
          <a:lstStyle/>
          <a:p>
            <a:fld id="{08C10640-9D99-427D-89C7-E43A266DE525}" type="datetime1">
              <a:rPr lang="en-US" smtClean="0"/>
              <a:t>10/28/2025</a:t>
            </a:fld>
            <a:endParaRPr lang="en-US"/>
          </a:p>
        </p:txBody>
      </p:sp>
      <p:sp>
        <p:nvSpPr>
          <p:cNvPr id="6" name="Footer Placeholder 5">
            <a:extLst>
              <a:ext uri="{FF2B5EF4-FFF2-40B4-BE49-F238E27FC236}">
                <a16:creationId xmlns:a16="http://schemas.microsoft.com/office/drawing/2014/main" id="{048B0DE8-B97A-445C-8C5B-1FC8064D5C14}"/>
              </a:ext>
            </a:extLst>
          </p:cNvPr>
          <p:cNvSpPr>
            <a:spLocks noGrp="1"/>
          </p:cNvSpPr>
          <p:nvPr>
            <p:ph type="ftr" sz="quarter" idx="11"/>
          </p:nvPr>
        </p:nvSpPr>
        <p:spPr/>
        <p:txBody>
          <a:bodyPr/>
          <a:lstStyle/>
          <a:p>
            <a:r>
              <a:rPr lang="en-US"/>
              <a:t>Parsons, YNU, International</a:t>
            </a:r>
          </a:p>
        </p:txBody>
      </p:sp>
      <p:sp>
        <p:nvSpPr>
          <p:cNvPr id="7" name="Slide Number Placeholder 6">
            <a:extLst>
              <a:ext uri="{FF2B5EF4-FFF2-40B4-BE49-F238E27FC236}">
                <a16:creationId xmlns:a16="http://schemas.microsoft.com/office/drawing/2014/main" id="{CCDDF742-6636-49FC-9CFD-14C8E3B1C7BC}"/>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2010132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408E6-BA04-4882-B93B-C18EA46EF2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49EB81-BD4D-4B1B-BF71-1808C1E961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D39FCC-6F9F-4941-B569-41912089E5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746EFE-F97B-4363-B3A7-344E9384DA72}"/>
              </a:ext>
            </a:extLst>
          </p:cNvPr>
          <p:cNvSpPr>
            <a:spLocks noGrp="1"/>
          </p:cNvSpPr>
          <p:nvPr>
            <p:ph type="dt" sz="half" idx="10"/>
          </p:nvPr>
        </p:nvSpPr>
        <p:spPr/>
        <p:txBody>
          <a:bodyPr/>
          <a:lstStyle/>
          <a:p>
            <a:fld id="{F7E08260-9927-41FF-94B0-81E5C14CA1CD}" type="datetime1">
              <a:rPr lang="en-US" smtClean="0"/>
              <a:t>10/28/2025</a:t>
            </a:fld>
            <a:endParaRPr lang="en-US"/>
          </a:p>
        </p:txBody>
      </p:sp>
      <p:sp>
        <p:nvSpPr>
          <p:cNvPr id="6" name="Footer Placeholder 5">
            <a:extLst>
              <a:ext uri="{FF2B5EF4-FFF2-40B4-BE49-F238E27FC236}">
                <a16:creationId xmlns:a16="http://schemas.microsoft.com/office/drawing/2014/main" id="{E248C4FF-860A-4465-A68D-328B6DA28058}"/>
              </a:ext>
            </a:extLst>
          </p:cNvPr>
          <p:cNvSpPr>
            <a:spLocks noGrp="1"/>
          </p:cNvSpPr>
          <p:nvPr>
            <p:ph type="ftr" sz="quarter" idx="11"/>
          </p:nvPr>
        </p:nvSpPr>
        <p:spPr/>
        <p:txBody>
          <a:bodyPr/>
          <a:lstStyle/>
          <a:p>
            <a:r>
              <a:rPr lang="en-US"/>
              <a:t>Parsons, YNU, International</a:t>
            </a:r>
          </a:p>
        </p:txBody>
      </p:sp>
      <p:sp>
        <p:nvSpPr>
          <p:cNvPr id="7" name="Slide Number Placeholder 6">
            <a:extLst>
              <a:ext uri="{FF2B5EF4-FFF2-40B4-BE49-F238E27FC236}">
                <a16:creationId xmlns:a16="http://schemas.microsoft.com/office/drawing/2014/main" id="{1BCC643C-661A-422A-8F09-ADF77E4F2DAE}"/>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420122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FFB3AB-F81E-436F-8860-DFB0E6B482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A90720-4D23-4223-A48D-5AAC2D3C01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1EFDFD-64CE-4BB0-95BE-432F7783F4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383D8-D534-4917-A67F-D84087F881E0}" type="datetime1">
              <a:rPr lang="en-US" smtClean="0"/>
              <a:t>10/28/2025</a:t>
            </a:fld>
            <a:endParaRPr lang="en-US"/>
          </a:p>
        </p:txBody>
      </p:sp>
      <p:sp>
        <p:nvSpPr>
          <p:cNvPr id="5" name="Footer Placeholder 4">
            <a:extLst>
              <a:ext uri="{FF2B5EF4-FFF2-40B4-BE49-F238E27FC236}">
                <a16:creationId xmlns:a16="http://schemas.microsoft.com/office/drawing/2014/main" id="{931F72F5-27A4-42A1-893A-AF72C2178C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Parsons, YNU, International</a:t>
            </a:r>
          </a:p>
        </p:txBody>
      </p:sp>
      <p:sp>
        <p:nvSpPr>
          <p:cNvPr id="6" name="Slide Number Placeholder 5">
            <a:extLst>
              <a:ext uri="{FF2B5EF4-FFF2-40B4-BE49-F238E27FC236}">
                <a16:creationId xmlns:a16="http://schemas.microsoft.com/office/drawing/2014/main" id="{225A373F-608E-47FC-AFED-0D1097F35C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617843-2050-4D54-B75E-224AE92488D2}" type="slidenum">
              <a:rPr lang="en-US" smtClean="0"/>
              <a:t>‹#›</a:t>
            </a:fld>
            <a:endParaRPr lang="en-US"/>
          </a:p>
        </p:txBody>
      </p:sp>
    </p:spTree>
    <p:extLst>
      <p:ext uri="{BB962C8B-B14F-4D97-AF65-F5344CB8AC3E}">
        <p14:creationId xmlns:p14="http://schemas.microsoft.com/office/powerpoint/2010/main" val="172847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personal.umich.edu/~alandear/glossary/f.html#FastTrac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84AED-924F-468B-87CD-A156A07F1A1A}"/>
              </a:ext>
            </a:extLst>
          </p:cNvPr>
          <p:cNvSpPr>
            <a:spLocks noGrp="1"/>
          </p:cNvSpPr>
          <p:nvPr>
            <p:ph type="ctrTitle"/>
          </p:nvPr>
        </p:nvSpPr>
        <p:spPr/>
        <p:txBody>
          <a:bodyPr>
            <a:normAutofit/>
          </a:bodyPr>
          <a:lstStyle/>
          <a:p>
            <a:r>
              <a:rPr lang="en-US" sz="4400" dirty="0"/>
              <a:t>GATT/WTO/FTA/TPA:</a:t>
            </a:r>
            <a:br>
              <a:rPr lang="en-US" sz="4400" dirty="0"/>
            </a:br>
            <a:r>
              <a:rPr lang="en-US" altLang="ja-JP" sz="4400" dirty="0"/>
              <a:t>K&amp;O, Oda, IMK,</a:t>
            </a:r>
            <a:r>
              <a:rPr lang="ja-JP" altLang="en-US" sz="4400" dirty="0"/>
              <a:t> </a:t>
            </a:r>
            <a:r>
              <a:rPr lang="en-US" altLang="ja-JP" sz="4400" dirty="0"/>
              <a:t>Salvatore</a:t>
            </a:r>
            <a:r>
              <a:rPr lang="ja-JP" altLang="en-US" sz="3600" dirty="0">
                <a:latin typeface="游明朝" panose="02020400000000000000" pitchFamily="18" charset="-128"/>
                <a:ea typeface="游明朝" panose="02020400000000000000" pitchFamily="18" charset="-128"/>
              </a:rPr>
              <a:t>の</a:t>
            </a:r>
            <a:br>
              <a:rPr lang="en-US" altLang="ja-JP" sz="3600" dirty="0">
                <a:latin typeface="游明朝" panose="02020400000000000000" pitchFamily="18" charset="-128"/>
                <a:ea typeface="游明朝" panose="02020400000000000000" pitchFamily="18" charset="-128"/>
              </a:rPr>
            </a:br>
            <a:r>
              <a:rPr lang="ja-JP" altLang="en-US" sz="3600" dirty="0">
                <a:latin typeface="游明朝" panose="02020400000000000000" pitchFamily="18" charset="-128"/>
                <a:ea typeface="游明朝" panose="02020400000000000000" pitchFamily="18" charset="-128"/>
              </a:rPr>
              <a:t>リーディングを補完するためのノート</a:t>
            </a:r>
            <a:endParaRPr lang="en-US" sz="3600" dirty="0">
              <a:latin typeface="游明朝" panose="02020400000000000000" pitchFamily="18" charset="-128"/>
              <a:ea typeface="游明朝" panose="02020400000000000000" pitchFamily="18" charset="-128"/>
            </a:endParaRPr>
          </a:p>
        </p:txBody>
      </p:sp>
      <p:sp>
        <p:nvSpPr>
          <p:cNvPr id="3" name="Subtitle 2">
            <a:extLst>
              <a:ext uri="{FF2B5EF4-FFF2-40B4-BE49-F238E27FC236}">
                <a16:creationId xmlns:a16="http://schemas.microsoft.com/office/drawing/2014/main" id="{50C988C7-C529-4E54-BFAD-EDA9129EDB3A}"/>
              </a:ext>
            </a:extLst>
          </p:cNvPr>
          <p:cNvSpPr>
            <a:spLocks noGrp="1"/>
          </p:cNvSpPr>
          <p:nvPr>
            <p:ph type="subTitle" idx="1"/>
          </p:nvPr>
        </p:nvSpPr>
        <p:spPr/>
        <p:txBody>
          <a:bodyPr/>
          <a:lstStyle/>
          <a:p>
            <a:r>
              <a:rPr lang="en-US" dirty="0"/>
              <a:t>Parsons, Fall 2021</a:t>
            </a:r>
          </a:p>
        </p:txBody>
      </p:sp>
      <p:sp>
        <p:nvSpPr>
          <p:cNvPr id="4" name="Footer Placeholder 3">
            <a:extLst>
              <a:ext uri="{FF2B5EF4-FFF2-40B4-BE49-F238E27FC236}">
                <a16:creationId xmlns:a16="http://schemas.microsoft.com/office/drawing/2014/main" id="{F66E8FFA-5956-4A4F-98CD-0A3EBC9D0AE6}"/>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284CED84-19AA-4E81-B784-7FA7DC1237E0}"/>
              </a:ext>
            </a:extLst>
          </p:cNvPr>
          <p:cNvSpPr>
            <a:spLocks noGrp="1"/>
          </p:cNvSpPr>
          <p:nvPr>
            <p:ph type="sldNum" sz="quarter" idx="12"/>
          </p:nvPr>
        </p:nvSpPr>
        <p:spPr/>
        <p:txBody>
          <a:bodyPr/>
          <a:lstStyle/>
          <a:p>
            <a:fld id="{94617843-2050-4D54-B75E-224AE92488D2}" type="slidenum">
              <a:rPr lang="en-US" smtClean="0"/>
              <a:t>1</a:t>
            </a:fld>
            <a:endParaRPr lang="en-US"/>
          </a:p>
        </p:txBody>
      </p:sp>
    </p:spTree>
    <p:extLst>
      <p:ext uri="{BB962C8B-B14F-4D97-AF65-F5344CB8AC3E}">
        <p14:creationId xmlns:p14="http://schemas.microsoft.com/office/powerpoint/2010/main" val="2970353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BBC32-86A8-4935-B514-760EF426D470}"/>
              </a:ext>
            </a:extLst>
          </p:cNvPr>
          <p:cNvSpPr>
            <a:spLocks noGrp="1"/>
          </p:cNvSpPr>
          <p:nvPr>
            <p:ph type="title"/>
          </p:nvPr>
        </p:nvSpPr>
        <p:spPr/>
        <p:txBody>
          <a:bodyPr/>
          <a:lstStyle/>
          <a:p>
            <a:r>
              <a:rPr lang="en-US" sz="4000" dirty="0"/>
              <a:t>“</a:t>
            </a:r>
            <a:r>
              <a:rPr lang="ja-JP" altLang="en-US" sz="4000" dirty="0">
                <a:latin typeface="游明朝" panose="02020400000000000000" pitchFamily="18" charset="-128"/>
                <a:ea typeface="游明朝" panose="02020400000000000000" pitchFamily="18" charset="-128"/>
              </a:rPr>
              <a:t>ネガティブコンセンサス</a:t>
            </a:r>
            <a:r>
              <a:rPr lang="en-US" sz="4000" dirty="0">
                <a:latin typeface="游明朝" panose="02020400000000000000" pitchFamily="18" charset="-128"/>
                <a:ea typeface="游明朝" panose="02020400000000000000" pitchFamily="18" charset="-128"/>
              </a:rPr>
              <a:t>”</a:t>
            </a:r>
            <a:r>
              <a:rPr lang="ja-JP" altLang="en-US" sz="4000" dirty="0">
                <a:latin typeface="游明朝" panose="02020400000000000000" pitchFamily="18" charset="-128"/>
                <a:ea typeface="游明朝" panose="02020400000000000000" pitchFamily="18" charset="-128"/>
              </a:rPr>
              <a:t>続き</a:t>
            </a:r>
            <a:endParaRPr lang="en-US" sz="4000" dirty="0">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3F8AD45E-0948-483E-8677-B9DAA8858520}"/>
              </a:ext>
            </a:extLst>
          </p:cNvPr>
          <p:cNvSpPr>
            <a:spLocks noGrp="1"/>
          </p:cNvSpPr>
          <p:nvPr>
            <p:ph idx="1"/>
          </p:nvPr>
        </p:nvSpPr>
        <p:spPr>
          <a:xfrm>
            <a:off x="838200" y="1825625"/>
            <a:ext cx="10375232" cy="4351338"/>
          </a:xfrm>
        </p:spPr>
        <p:txBody>
          <a:bodyPr>
            <a:normAutofit/>
          </a:bodyPr>
          <a:lstStyle/>
          <a:p>
            <a:r>
              <a:rPr lang="en-US" altLang="ja-JP" sz="2400" dirty="0"/>
              <a:t>GATT</a:t>
            </a:r>
            <a:r>
              <a:rPr lang="ja-JP" altLang="en-US" sz="2400" dirty="0">
                <a:latin typeface="游明朝" panose="02020400000000000000" pitchFamily="18" charset="-128"/>
                <a:ea typeface="游明朝" panose="02020400000000000000" pitchFamily="18" charset="-128"/>
              </a:rPr>
              <a:t>のもとでは、ポジティブ </a:t>
            </a:r>
            <a:r>
              <a:rPr lang="en-US" altLang="ja-JP" sz="2400" dirty="0">
                <a:solidFill>
                  <a:srgbClr val="00B0F0"/>
                </a:solidFill>
                <a:latin typeface="Calibri" panose="020F0502020204030204" pitchFamily="34" charset="0"/>
                <a:ea typeface="Calibri" panose="020F0502020204030204" pitchFamily="34" charset="0"/>
                <a:cs typeface="Calibri" panose="020F0502020204030204" pitchFamily="34" charset="0"/>
              </a:rPr>
              <a:t>(positive)</a:t>
            </a:r>
            <a:r>
              <a:rPr lang="ja-JP" altLang="en-US" sz="2400" dirty="0">
                <a:latin typeface="游明朝" panose="02020400000000000000" pitchFamily="18" charset="-128"/>
                <a:ea typeface="游明朝" panose="02020400000000000000" pitchFamily="18" charset="-128"/>
              </a:rPr>
              <a:t>なコンセンサスが存在した。</a:t>
            </a:r>
            <a:r>
              <a:rPr lang="en-US" altLang="ja-JP" sz="2400" dirty="0">
                <a:ea typeface="游明朝" panose="02020400000000000000" pitchFamily="18" charset="-128"/>
              </a:rPr>
              <a:t>DSM*</a:t>
            </a:r>
            <a:r>
              <a:rPr lang="ja-JP" altLang="en-US" sz="2400" dirty="0">
                <a:latin typeface="游明朝" panose="02020400000000000000" pitchFamily="18" charset="-128"/>
                <a:ea typeface="游明朝" panose="02020400000000000000" pitchFamily="18" charset="-128"/>
              </a:rPr>
              <a:t>に基づく裁定に</a:t>
            </a:r>
            <a:r>
              <a:rPr lang="ja-JP" altLang="en-US" sz="2400" b="1" dirty="0">
                <a:latin typeface="游明朝" panose="02020400000000000000" pitchFamily="18" charset="-128"/>
                <a:ea typeface="游明朝" panose="02020400000000000000" pitchFamily="18" charset="-128"/>
              </a:rPr>
              <a:t>一国でも</a:t>
            </a:r>
            <a:r>
              <a:rPr lang="ja-JP" altLang="en-US" sz="2400" dirty="0">
                <a:latin typeface="游明朝" panose="02020400000000000000" pitchFamily="18" charset="-128"/>
                <a:ea typeface="游明朝" panose="02020400000000000000" pitchFamily="18" charset="-128"/>
              </a:rPr>
              <a:t>異論があれば、裁定は覆される可能性がある。例えば、中国だけが反対した場合、その裁定は却下される。</a:t>
            </a:r>
          </a:p>
          <a:p>
            <a:r>
              <a:rPr lang="en-US" altLang="ja-JP" sz="2400" dirty="0">
                <a:latin typeface="游明朝" panose="02020400000000000000" pitchFamily="18" charset="-128"/>
                <a:ea typeface="游明朝" panose="02020400000000000000" pitchFamily="18" charset="-128"/>
              </a:rPr>
              <a:t>(</a:t>
            </a:r>
            <a:r>
              <a:rPr lang="ja-JP" altLang="en-US" sz="2400" dirty="0">
                <a:latin typeface="游明朝" panose="02020400000000000000" pitchFamily="18" charset="-128"/>
                <a:ea typeface="游明朝" panose="02020400000000000000" pitchFamily="18" charset="-128"/>
              </a:rPr>
              <a:t>これは、国連安全保障理事会の常任理事国</a:t>
            </a:r>
            <a:r>
              <a:rPr lang="en-US" altLang="ja-JP" sz="2400" dirty="0">
                <a:latin typeface="游明朝" panose="02020400000000000000" pitchFamily="18" charset="-128"/>
                <a:ea typeface="游明朝" panose="02020400000000000000" pitchFamily="18" charset="-128"/>
              </a:rPr>
              <a:t>5</a:t>
            </a:r>
            <a:r>
              <a:rPr lang="ja-JP" altLang="en-US" sz="2400" dirty="0">
                <a:latin typeface="游明朝" panose="02020400000000000000" pitchFamily="18" charset="-128"/>
                <a:ea typeface="游明朝" panose="02020400000000000000" pitchFamily="18" charset="-128"/>
              </a:rPr>
              <a:t>カ国の拒否権に似ている）。</a:t>
            </a:r>
          </a:p>
          <a:p>
            <a:r>
              <a:rPr lang="en-US" altLang="ja-JP" sz="2400" dirty="0">
                <a:latin typeface="游明朝" panose="02020400000000000000" pitchFamily="18" charset="-128"/>
                <a:ea typeface="游明朝" panose="02020400000000000000" pitchFamily="18" charset="-128"/>
              </a:rPr>
              <a:t>(</a:t>
            </a:r>
            <a:r>
              <a:rPr lang="ja-JP" altLang="en-US" sz="2400" dirty="0">
                <a:latin typeface="游明朝" panose="02020400000000000000" pitchFamily="18" charset="-128"/>
                <a:ea typeface="游明朝" panose="02020400000000000000" pitchFamily="18" charset="-128"/>
              </a:rPr>
              <a:t>意外なことに、</a:t>
            </a:r>
            <a:r>
              <a:rPr lang="en-US" altLang="ja-JP" sz="2400" dirty="0">
                <a:ea typeface="游明朝" panose="02020400000000000000" pitchFamily="18" charset="-128"/>
              </a:rPr>
              <a:t>GATT</a:t>
            </a:r>
            <a:r>
              <a:rPr lang="ja-JP" altLang="en-US" sz="2400" dirty="0">
                <a:latin typeface="游明朝" panose="02020400000000000000" pitchFamily="18" charset="-128"/>
                <a:ea typeface="游明朝" panose="02020400000000000000" pitchFamily="18" charset="-128"/>
              </a:rPr>
              <a:t>のポジティブ </a:t>
            </a:r>
            <a:r>
              <a:rPr lang="en-US" altLang="ja-JP" sz="2400" dirty="0">
                <a:latin typeface="Calibri" panose="020F0502020204030204" pitchFamily="34" charset="0"/>
                <a:ea typeface="Calibri" panose="020F0502020204030204" pitchFamily="34" charset="0"/>
                <a:cs typeface="Calibri" panose="020F0502020204030204" pitchFamily="34" charset="0"/>
              </a:rPr>
              <a:t>(positive) </a:t>
            </a:r>
            <a:r>
              <a:rPr lang="en-US" altLang="ja-JP" sz="2400" dirty="0">
                <a:ea typeface="游明朝" panose="02020400000000000000" pitchFamily="18" charset="-128"/>
              </a:rPr>
              <a:t>consensus</a:t>
            </a:r>
            <a:r>
              <a:rPr lang="ja-JP" altLang="en-US" sz="2400" dirty="0">
                <a:latin typeface="游明朝" panose="02020400000000000000" pitchFamily="18" charset="-128"/>
                <a:ea typeface="游明朝" panose="02020400000000000000" pitchFamily="18" charset="-128"/>
              </a:rPr>
              <a:t>ルールの下でも、裁定が覆ることはほとんどなかった！</a:t>
            </a:r>
            <a:r>
              <a:rPr lang="en-US" altLang="ja-JP" sz="2400" dirty="0">
                <a:latin typeface="游明朝" panose="02020400000000000000" pitchFamily="18" charset="-128"/>
                <a:ea typeface="游明朝" panose="02020400000000000000" pitchFamily="18" charset="-128"/>
              </a:rPr>
              <a:t>)</a:t>
            </a:r>
          </a:p>
          <a:p>
            <a:pPr marL="0" indent="0">
              <a:buNone/>
            </a:pPr>
            <a:endParaRPr lang="ja-JP" altLang="en-US" sz="2400" dirty="0">
              <a:latin typeface="游明朝" panose="02020400000000000000" pitchFamily="18" charset="-128"/>
              <a:ea typeface="游明朝" panose="02020400000000000000" pitchFamily="18" charset="-128"/>
            </a:endParaRPr>
          </a:p>
          <a:p>
            <a:r>
              <a:rPr lang="ja-JP" altLang="en-US" sz="2400" dirty="0">
                <a:latin typeface="游明朝" panose="02020400000000000000" pitchFamily="18" charset="-128"/>
                <a:ea typeface="游明朝" panose="02020400000000000000" pitchFamily="18" charset="-128"/>
              </a:rPr>
              <a:t>* </a:t>
            </a:r>
            <a:r>
              <a:rPr lang="en-US" altLang="ja-JP" sz="2400" dirty="0">
                <a:ea typeface="游明朝" panose="02020400000000000000" pitchFamily="18" charset="-128"/>
              </a:rPr>
              <a:t>DSM</a:t>
            </a:r>
            <a:r>
              <a:rPr lang="ja-JP" altLang="en-US" sz="2400" dirty="0">
                <a:latin typeface="游明朝" panose="02020400000000000000" pitchFamily="18" charset="-128"/>
                <a:ea typeface="游明朝" panose="02020400000000000000" pitchFamily="18" charset="-128"/>
              </a:rPr>
              <a:t>は </a:t>
            </a:r>
            <a:r>
              <a:rPr lang="en-US" altLang="ja-JP" sz="2400" dirty="0">
                <a:ea typeface="游明朝" panose="02020400000000000000" pitchFamily="18" charset="-128"/>
              </a:rPr>
              <a:t>"Dispute Settlement Mechanism "</a:t>
            </a:r>
            <a:r>
              <a:rPr lang="ja-JP" altLang="en-US" sz="2400" dirty="0">
                <a:latin typeface="游明朝" panose="02020400000000000000" pitchFamily="18" charset="-128"/>
                <a:ea typeface="游明朝" panose="02020400000000000000" pitchFamily="18" charset="-128"/>
              </a:rPr>
              <a:t>であり、 </a:t>
            </a:r>
            <a:r>
              <a:rPr lang="ja-JP" altLang="en-US" sz="2400" dirty="0">
                <a:solidFill>
                  <a:schemeClr val="accent6"/>
                </a:solidFill>
                <a:latin typeface="游明朝" panose="02020400000000000000" pitchFamily="18" charset="-128"/>
                <a:ea typeface="游明朝" panose="02020400000000000000" pitchFamily="18" charset="-128"/>
              </a:rPr>
              <a:t>紛争解決メカニズム</a:t>
            </a:r>
            <a:r>
              <a:rPr lang="ja-JP" altLang="en-US" sz="2400" dirty="0">
                <a:latin typeface="游明朝" panose="02020400000000000000" pitchFamily="18" charset="-128"/>
                <a:ea typeface="游明朝" panose="02020400000000000000" pitchFamily="18" charset="-128"/>
              </a:rPr>
              <a:t>。</a:t>
            </a:r>
            <a:r>
              <a:rPr lang="en-US" altLang="ja-JP" sz="2400" dirty="0">
                <a:ea typeface="游明朝" panose="02020400000000000000" pitchFamily="18" charset="-128"/>
              </a:rPr>
              <a:t>DSB</a:t>
            </a:r>
            <a:r>
              <a:rPr lang="ja-JP" altLang="en-US" sz="2400" dirty="0">
                <a:latin typeface="游明朝" panose="02020400000000000000" pitchFamily="18" charset="-128"/>
                <a:ea typeface="游明朝" panose="02020400000000000000" pitchFamily="18" charset="-128"/>
              </a:rPr>
              <a:t>は</a:t>
            </a:r>
            <a:r>
              <a:rPr lang="en-US" altLang="ja-JP" sz="2400" dirty="0">
                <a:ea typeface="游明朝" panose="02020400000000000000" pitchFamily="18" charset="-128"/>
              </a:rPr>
              <a:t>Dispute Settlement Body</a:t>
            </a:r>
            <a:r>
              <a:rPr lang="ja-JP" altLang="en-US" sz="2400" dirty="0">
                <a:latin typeface="游明朝" panose="02020400000000000000" pitchFamily="18" charset="-128"/>
                <a:ea typeface="游明朝" panose="02020400000000000000" pitchFamily="18" charset="-128"/>
              </a:rPr>
              <a:t>または 紛争解決機関。</a:t>
            </a:r>
          </a:p>
          <a:p>
            <a:pPr marL="0" indent="0">
              <a:buNone/>
            </a:pPr>
            <a:endParaRPr lang="en-US" sz="2400" dirty="0"/>
          </a:p>
        </p:txBody>
      </p:sp>
      <p:sp>
        <p:nvSpPr>
          <p:cNvPr id="4" name="Footer Placeholder 3">
            <a:extLst>
              <a:ext uri="{FF2B5EF4-FFF2-40B4-BE49-F238E27FC236}">
                <a16:creationId xmlns:a16="http://schemas.microsoft.com/office/drawing/2014/main" id="{2D034230-5216-423C-A00F-3420B860DD1C}"/>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F72D634B-FFE4-453E-88C2-F297EB12DB37}"/>
              </a:ext>
            </a:extLst>
          </p:cNvPr>
          <p:cNvSpPr>
            <a:spLocks noGrp="1"/>
          </p:cNvSpPr>
          <p:nvPr>
            <p:ph type="sldNum" sz="quarter" idx="12"/>
          </p:nvPr>
        </p:nvSpPr>
        <p:spPr/>
        <p:txBody>
          <a:bodyPr/>
          <a:lstStyle/>
          <a:p>
            <a:fld id="{94617843-2050-4D54-B75E-224AE92488D2}" type="slidenum">
              <a:rPr lang="en-US" smtClean="0"/>
              <a:t>10</a:t>
            </a:fld>
            <a:endParaRPr lang="en-US"/>
          </a:p>
        </p:txBody>
      </p:sp>
    </p:spTree>
    <p:extLst>
      <p:ext uri="{BB962C8B-B14F-4D97-AF65-F5344CB8AC3E}">
        <p14:creationId xmlns:p14="http://schemas.microsoft.com/office/powerpoint/2010/main" val="237785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D8CD3-547C-4B6B-9C0C-682EAB388D06}"/>
              </a:ext>
            </a:extLst>
          </p:cNvPr>
          <p:cNvSpPr>
            <a:spLocks noGrp="1"/>
          </p:cNvSpPr>
          <p:nvPr>
            <p:ph type="title"/>
          </p:nvPr>
        </p:nvSpPr>
        <p:spPr/>
        <p:txBody>
          <a:bodyPr/>
          <a:lstStyle/>
          <a:p>
            <a:r>
              <a:rPr lang="en-US" dirty="0"/>
              <a:t>C.) </a:t>
            </a:r>
            <a:r>
              <a:rPr lang="ja-JP" altLang="en-US" sz="4000" dirty="0">
                <a:solidFill>
                  <a:schemeClr val="accent6"/>
                </a:solidFill>
                <a:latin typeface="游明朝" panose="02020400000000000000" pitchFamily="18" charset="-128"/>
                <a:ea typeface="游明朝" panose="02020400000000000000" pitchFamily="18" charset="-128"/>
              </a:rPr>
              <a:t>シングルアンダーテイキング </a:t>
            </a:r>
            <a:r>
              <a:rPr lang="en-US" altLang="ja-JP" sz="4000" dirty="0">
                <a:solidFill>
                  <a:schemeClr val="accent6"/>
                </a:solidFill>
                <a:latin typeface="游明朝" panose="02020400000000000000" pitchFamily="18" charset="-128"/>
                <a:ea typeface="游明朝" panose="02020400000000000000" pitchFamily="18" charset="-128"/>
              </a:rPr>
              <a:t>(Single Undertaking)</a:t>
            </a:r>
            <a:endParaRPr lang="en-US" sz="4000" dirty="0">
              <a:solidFill>
                <a:schemeClr val="accent6"/>
              </a:solidFill>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302B93EF-D504-4C1F-AF1B-3065CB0542DE}"/>
              </a:ext>
            </a:extLst>
          </p:cNvPr>
          <p:cNvSpPr>
            <a:spLocks noGrp="1"/>
          </p:cNvSpPr>
          <p:nvPr>
            <p:ph idx="1"/>
          </p:nvPr>
        </p:nvSpPr>
        <p:spPr/>
        <p:txBody>
          <a:bodyPr/>
          <a:lstStyle/>
          <a:p>
            <a:r>
              <a:rPr lang="ja-JP" altLang="en-US" dirty="0">
                <a:latin typeface="游明朝" panose="02020400000000000000" pitchFamily="18" charset="-128"/>
                <a:ea typeface="游明朝" panose="02020400000000000000" pitchFamily="18" charset="-128"/>
              </a:rPr>
              <a:t>貿易協定の交渉では、</a:t>
            </a:r>
            <a:r>
              <a:rPr lang="ja-JP" altLang="en-US" b="1" dirty="0">
                <a:latin typeface="游明朝" panose="02020400000000000000" pitchFamily="18" charset="-128"/>
                <a:ea typeface="游明朝" panose="02020400000000000000" pitchFamily="18" charset="-128"/>
              </a:rPr>
              <a:t>すべての分野</a:t>
            </a:r>
            <a:r>
              <a:rPr lang="ja-JP" altLang="en-US" dirty="0">
                <a:latin typeface="游明朝" panose="02020400000000000000" pitchFamily="18" charset="-128"/>
                <a:ea typeface="游明朝" panose="02020400000000000000" pitchFamily="18" charset="-128"/>
              </a:rPr>
              <a:t>と</a:t>
            </a:r>
            <a:r>
              <a:rPr lang="ja-JP" altLang="en-US" b="1" dirty="0">
                <a:latin typeface="游明朝" panose="02020400000000000000" pitchFamily="18" charset="-128"/>
                <a:ea typeface="游明朝" panose="02020400000000000000" pitchFamily="18" charset="-128"/>
              </a:rPr>
              <a:t>すべての問題</a:t>
            </a:r>
            <a:r>
              <a:rPr lang="ja-JP" altLang="en-US" dirty="0">
                <a:latin typeface="游明朝" panose="02020400000000000000" pitchFamily="18" charset="-128"/>
                <a:ea typeface="游明朝" panose="02020400000000000000" pitchFamily="18" charset="-128"/>
              </a:rPr>
              <a:t>について一度に交渉が行われ る。加盟国はもはや、参加したい分野や領域を「選んで」参加することはできない。</a:t>
            </a:r>
          </a:p>
          <a:p>
            <a:r>
              <a:rPr lang="ja-JP" altLang="en-US" dirty="0">
                <a:latin typeface="游明朝" panose="02020400000000000000" pitchFamily="18" charset="-128"/>
                <a:ea typeface="游明朝" panose="02020400000000000000" pitchFamily="18" charset="-128"/>
              </a:rPr>
              <a:t>これは</a:t>
            </a:r>
            <a:r>
              <a:rPr lang="en-US" altLang="ja-JP" dirty="0">
                <a:ea typeface="游明朝" panose="02020400000000000000" pitchFamily="18" charset="-128"/>
              </a:rPr>
              <a:t>GATT</a:t>
            </a:r>
            <a:r>
              <a:rPr lang="ja-JP" altLang="en-US" dirty="0">
                <a:latin typeface="游明朝" panose="02020400000000000000" pitchFamily="18" charset="-128"/>
                <a:ea typeface="游明朝" panose="02020400000000000000" pitchFamily="18" charset="-128"/>
              </a:rPr>
              <a:t>の最終ラウンドであるウルグアイ・ラウンドで始まった。これが、ウルグアイ・ラウンドが成功した理由（大規模で深い自由化）であり、また、それまでのラウンドよりも締結に時間がかかった理由でもある。</a:t>
            </a:r>
          </a:p>
          <a:p>
            <a:pPr marL="0" indent="0">
              <a:buNone/>
            </a:pPr>
            <a:endParaRPr lang="ja-JP" altLang="en-US" dirty="0"/>
          </a:p>
          <a:p>
            <a:pPr marL="0" indent="0">
              <a:buNone/>
            </a:pPr>
            <a:endParaRPr lang="en-US" dirty="0"/>
          </a:p>
          <a:p>
            <a:endParaRPr lang="en-US" dirty="0"/>
          </a:p>
        </p:txBody>
      </p:sp>
      <p:sp>
        <p:nvSpPr>
          <p:cNvPr id="4" name="Footer Placeholder 3">
            <a:extLst>
              <a:ext uri="{FF2B5EF4-FFF2-40B4-BE49-F238E27FC236}">
                <a16:creationId xmlns:a16="http://schemas.microsoft.com/office/drawing/2014/main" id="{3CBABB5B-2D58-4F6D-B06F-ABA8BF2A4FAF}"/>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6D2AFFC-881E-42E5-9FD9-EEEC628CA2E3}"/>
              </a:ext>
            </a:extLst>
          </p:cNvPr>
          <p:cNvSpPr>
            <a:spLocks noGrp="1"/>
          </p:cNvSpPr>
          <p:nvPr>
            <p:ph type="sldNum" sz="quarter" idx="12"/>
          </p:nvPr>
        </p:nvSpPr>
        <p:spPr/>
        <p:txBody>
          <a:bodyPr/>
          <a:lstStyle/>
          <a:p>
            <a:fld id="{94617843-2050-4D54-B75E-224AE92488D2}" type="slidenum">
              <a:rPr lang="en-US" smtClean="0"/>
              <a:t>11</a:t>
            </a:fld>
            <a:endParaRPr lang="en-US"/>
          </a:p>
        </p:txBody>
      </p:sp>
    </p:spTree>
    <p:extLst>
      <p:ext uri="{BB962C8B-B14F-4D97-AF65-F5344CB8AC3E}">
        <p14:creationId xmlns:p14="http://schemas.microsoft.com/office/powerpoint/2010/main" val="2574260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20252-3746-43C0-B32C-96999761F25B}"/>
              </a:ext>
            </a:extLst>
          </p:cNvPr>
          <p:cNvSpPr>
            <a:spLocks noGrp="1"/>
          </p:cNvSpPr>
          <p:nvPr>
            <p:ph type="title"/>
          </p:nvPr>
        </p:nvSpPr>
        <p:spPr>
          <a:xfrm>
            <a:off x="689811" y="365125"/>
            <a:ext cx="11229473" cy="1325563"/>
          </a:xfrm>
        </p:spPr>
        <p:txBody>
          <a:bodyPr/>
          <a:lstStyle/>
          <a:p>
            <a:r>
              <a:rPr lang="en-US" altLang="ja-JP" dirty="0"/>
              <a:t>GATT</a:t>
            </a:r>
            <a:r>
              <a:rPr lang="ja-JP" altLang="en-US" sz="4000" dirty="0"/>
              <a:t>（</a:t>
            </a:r>
            <a:r>
              <a:rPr lang="ja-JP" altLang="en-US" sz="4000" dirty="0">
                <a:latin typeface="游明朝" panose="02020400000000000000" pitchFamily="18" charset="-128"/>
                <a:ea typeface="游明朝" panose="02020400000000000000" pitchFamily="18" charset="-128"/>
              </a:rPr>
              <a:t>と</a:t>
            </a:r>
            <a:r>
              <a:rPr lang="en-US" altLang="ja-JP" dirty="0"/>
              <a:t>WTO</a:t>
            </a:r>
            <a:r>
              <a:rPr lang="ja-JP" altLang="en-US" sz="4000" dirty="0"/>
              <a:t>）</a:t>
            </a:r>
            <a:r>
              <a:rPr lang="ja-JP" altLang="en-US" sz="4000" dirty="0">
                <a:latin typeface="游明朝" panose="02020400000000000000" pitchFamily="18" charset="-128"/>
                <a:ea typeface="游明朝" panose="02020400000000000000" pitchFamily="18" charset="-128"/>
              </a:rPr>
              <a:t>には貿易自由化の「ラウンド」があった</a:t>
            </a:r>
            <a:endParaRPr lang="en-US" sz="4000" dirty="0">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F8F52F91-9F57-41AD-BAE0-08C270DACF06}"/>
              </a:ext>
            </a:extLst>
          </p:cNvPr>
          <p:cNvSpPr>
            <a:spLocks noGrp="1"/>
          </p:cNvSpPr>
          <p:nvPr>
            <p:ph idx="1"/>
          </p:nvPr>
        </p:nvSpPr>
        <p:spPr>
          <a:xfrm>
            <a:off x="838200" y="1825625"/>
            <a:ext cx="10295021" cy="4351338"/>
          </a:xfrm>
        </p:spPr>
        <p:txBody>
          <a:bodyPr>
            <a:normAutofit/>
          </a:bodyPr>
          <a:lstStyle/>
          <a:p>
            <a:r>
              <a:rPr lang="ja-JP" altLang="en-US" dirty="0">
                <a:latin typeface="游明朝" panose="02020400000000000000" pitchFamily="18" charset="-128"/>
                <a:ea typeface="游明朝" panose="02020400000000000000" pitchFamily="18" charset="-128"/>
              </a:rPr>
              <a:t>ラウンドは何回あった？ </a:t>
            </a:r>
            <a:r>
              <a:rPr lang="en-US" altLang="ja-JP" dirty="0">
                <a:ea typeface="游明朝" panose="02020400000000000000" pitchFamily="18" charset="-128"/>
              </a:rPr>
              <a:t>GATT</a:t>
            </a:r>
            <a:r>
              <a:rPr lang="ja-JP" altLang="en-US" dirty="0">
                <a:latin typeface="游明朝" panose="02020400000000000000" pitchFamily="18" charset="-128"/>
                <a:ea typeface="游明朝" panose="02020400000000000000" pitchFamily="18" charset="-128"/>
              </a:rPr>
              <a:t>では</a:t>
            </a:r>
            <a:r>
              <a:rPr lang="en-US" altLang="ja-JP" dirty="0">
                <a:solidFill>
                  <a:schemeClr val="accent6"/>
                </a:solidFill>
                <a:latin typeface="游明朝" panose="02020400000000000000" pitchFamily="18" charset="-128"/>
                <a:ea typeface="游明朝" panose="02020400000000000000" pitchFamily="18" charset="-128"/>
              </a:rPr>
              <a:t>8</a:t>
            </a:r>
            <a:r>
              <a:rPr lang="ja-JP" altLang="en-US" dirty="0">
                <a:solidFill>
                  <a:schemeClr val="accent6"/>
                </a:solidFill>
                <a:latin typeface="游明朝" panose="02020400000000000000" pitchFamily="18" charset="-128"/>
                <a:ea typeface="游明朝" panose="02020400000000000000" pitchFamily="18" charset="-128"/>
              </a:rPr>
              <a:t>回</a:t>
            </a:r>
            <a:r>
              <a:rPr lang="ja-JP" altLang="en-US" dirty="0">
                <a:latin typeface="游明朝" panose="02020400000000000000" pitchFamily="18" charset="-128"/>
                <a:ea typeface="游明朝" panose="02020400000000000000" pitchFamily="18" charset="-128"/>
              </a:rPr>
              <a:t>。</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次のスライドの表を参照）最も成功したのはどれだと思う？</a:t>
            </a:r>
            <a:endParaRPr lang="en-US" altLang="ja-JP" dirty="0">
              <a:latin typeface="游明朝" panose="02020400000000000000" pitchFamily="18" charset="-128"/>
              <a:ea typeface="游明朝" panose="02020400000000000000" pitchFamily="18" charset="-128"/>
            </a:endParaRPr>
          </a:p>
          <a:p>
            <a:pPr marL="0" indent="0">
              <a:buNone/>
            </a:pPr>
            <a:endParaRPr lang="ja-JP" altLang="en-US" dirty="0">
              <a:latin typeface="游明朝" panose="02020400000000000000" pitchFamily="18" charset="-128"/>
              <a:ea typeface="游明朝" panose="02020400000000000000" pitchFamily="18" charset="-128"/>
            </a:endParaRPr>
          </a:p>
          <a:p>
            <a:r>
              <a:rPr lang="en-US" altLang="ja-JP" dirty="0">
                <a:ea typeface="游明朝" panose="02020400000000000000" pitchFamily="18" charset="-128"/>
              </a:rPr>
              <a:t>WTO</a:t>
            </a:r>
            <a:r>
              <a:rPr lang="ja-JP" altLang="en-US" dirty="0">
                <a:latin typeface="游明朝" panose="02020400000000000000" pitchFamily="18" charset="-128"/>
                <a:ea typeface="游明朝" panose="02020400000000000000" pitchFamily="18" charset="-128"/>
              </a:rPr>
              <a:t>では何回ラウンドが行われたか？</a:t>
            </a:r>
            <a:r>
              <a:rPr lang="ja-JP" altLang="en-US" dirty="0">
                <a:solidFill>
                  <a:schemeClr val="accent6"/>
                </a:solidFill>
                <a:latin typeface="游明朝" panose="02020400000000000000" pitchFamily="18" charset="-128"/>
                <a:ea typeface="游明朝" panose="02020400000000000000" pitchFamily="18" charset="-128"/>
              </a:rPr>
              <a:t>行われていない。</a:t>
            </a:r>
            <a:endParaRPr lang="en-US" altLang="ja-JP" dirty="0">
              <a:solidFill>
                <a:schemeClr val="accent6"/>
              </a:solidFill>
              <a:latin typeface="游明朝" panose="02020400000000000000" pitchFamily="18" charset="-128"/>
              <a:ea typeface="游明朝" panose="02020400000000000000" pitchFamily="18" charset="-128"/>
            </a:endParaRPr>
          </a:p>
          <a:p>
            <a:pPr marL="0" indent="0">
              <a:buNone/>
            </a:pPr>
            <a:endParaRPr lang="ja-JP" altLang="en-US" dirty="0">
              <a:solidFill>
                <a:schemeClr val="accent6"/>
              </a:solidFill>
              <a:latin typeface="游明朝" panose="02020400000000000000" pitchFamily="18" charset="-128"/>
              <a:ea typeface="游明朝" panose="02020400000000000000" pitchFamily="18" charset="-128"/>
            </a:endParaRPr>
          </a:p>
          <a:p>
            <a:r>
              <a:rPr lang="en-US" altLang="ja-JP" dirty="0">
                <a:latin typeface="游明朝" panose="02020400000000000000" pitchFamily="18" charset="-128"/>
                <a:ea typeface="游明朝" panose="02020400000000000000" pitchFamily="18" charset="-128"/>
              </a:rPr>
              <a:t>2001</a:t>
            </a:r>
            <a:r>
              <a:rPr lang="ja-JP" altLang="en-US" dirty="0">
                <a:latin typeface="游明朝" panose="02020400000000000000" pitchFamily="18" charset="-128"/>
                <a:ea typeface="游明朝" panose="02020400000000000000" pitchFamily="18" charset="-128"/>
              </a:rPr>
              <a:t>年にドーハ・ラウンド（</a:t>
            </a:r>
            <a:r>
              <a:rPr lang="en-US" altLang="ja-JP" dirty="0">
                <a:ea typeface="游明朝" panose="02020400000000000000" pitchFamily="18" charset="-128"/>
              </a:rPr>
              <a:t>K&amp;O&amp;M</a:t>
            </a:r>
            <a:r>
              <a:rPr lang="ja-JP" altLang="en-US" dirty="0">
                <a:latin typeface="游明朝" panose="02020400000000000000" pitchFamily="18" charset="-128"/>
                <a:ea typeface="游明朝" panose="02020400000000000000" pitchFamily="18" charset="-128"/>
              </a:rPr>
              <a:t>参照）が始まり、</a:t>
            </a:r>
            <a:r>
              <a:rPr lang="en-US" altLang="ja-JP" dirty="0">
                <a:latin typeface="游明朝" panose="02020400000000000000" pitchFamily="18" charset="-128"/>
                <a:ea typeface="游明朝" panose="02020400000000000000" pitchFamily="18" charset="-128"/>
              </a:rPr>
              <a:t>2007</a:t>
            </a:r>
            <a:r>
              <a:rPr lang="ja-JP" altLang="en-US" dirty="0">
                <a:latin typeface="游明朝" panose="02020400000000000000" pitchFamily="18" charset="-128"/>
                <a:ea typeface="游明朝" panose="02020400000000000000" pitchFamily="18" charset="-128"/>
              </a:rPr>
              <a:t>年に大鉈を振るったが、加盟国は合意できなかった。例えば、アメリカや</a:t>
            </a:r>
            <a:r>
              <a:rPr lang="en-US" altLang="ja-JP" dirty="0">
                <a:ea typeface="游明朝" panose="02020400000000000000" pitchFamily="18" charset="-128"/>
              </a:rPr>
              <a:t>EU</a:t>
            </a:r>
            <a:r>
              <a:rPr lang="ja-JP" altLang="en-US" dirty="0" err="1">
                <a:latin typeface="游明朝" panose="02020400000000000000" pitchFamily="18" charset="-128"/>
                <a:ea typeface="游明朝" panose="02020400000000000000" pitchFamily="18" charset="-128"/>
              </a:rPr>
              <a:t>のような</a:t>
            </a:r>
            <a:r>
              <a:rPr lang="ja-JP" altLang="en-US" dirty="0">
                <a:latin typeface="游明朝" panose="02020400000000000000" pitchFamily="18" charset="-128"/>
                <a:ea typeface="游明朝" panose="02020400000000000000" pitchFamily="18" charset="-128"/>
              </a:rPr>
              <a:t>大国とインドやブラジルのような新規ラウンド参加国との間で合意が得られなかった。</a:t>
            </a:r>
          </a:p>
          <a:p>
            <a:endParaRPr lang="en-US" dirty="0"/>
          </a:p>
        </p:txBody>
      </p:sp>
      <p:sp>
        <p:nvSpPr>
          <p:cNvPr id="4" name="Footer Placeholder 3">
            <a:extLst>
              <a:ext uri="{FF2B5EF4-FFF2-40B4-BE49-F238E27FC236}">
                <a16:creationId xmlns:a16="http://schemas.microsoft.com/office/drawing/2014/main" id="{0E52C9F2-EA02-451D-8C11-FD1F53E14FC1}"/>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1A8B757D-9DE2-4150-A820-10426A90B070}"/>
              </a:ext>
            </a:extLst>
          </p:cNvPr>
          <p:cNvSpPr>
            <a:spLocks noGrp="1"/>
          </p:cNvSpPr>
          <p:nvPr>
            <p:ph type="sldNum" sz="quarter" idx="12"/>
          </p:nvPr>
        </p:nvSpPr>
        <p:spPr/>
        <p:txBody>
          <a:bodyPr/>
          <a:lstStyle/>
          <a:p>
            <a:fld id="{94617843-2050-4D54-B75E-224AE92488D2}" type="slidenum">
              <a:rPr lang="en-US" smtClean="0"/>
              <a:t>12</a:t>
            </a:fld>
            <a:endParaRPr lang="en-US"/>
          </a:p>
        </p:txBody>
      </p:sp>
    </p:spTree>
    <p:extLst>
      <p:ext uri="{BB962C8B-B14F-4D97-AF65-F5344CB8AC3E}">
        <p14:creationId xmlns:p14="http://schemas.microsoft.com/office/powerpoint/2010/main" val="3495626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1142553-F834-484D-ADB7-6945CD230060}"/>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7E517B54-D428-494D-AF8C-945A0B8FDB20}"/>
              </a:ext>
            </a:extLst>
          </p:cNvPr>
          <p:cNvSpPr>
            <a:spLocks noGrp="1"/>
          </p:cNvSpPr>
          <p:nvPr>
            <p:ph type="sldNum" sz="quarter" idx="12"/>
          </p:nvPr>
        </p:nvSpPr>
        <p:spPr/>
        <p:txBody>
          <a:bodyPr/>
          <a:lstStyle/>
          <a:p>
            <a:fld id="{94617843-2050-4D54-B75E-224AE92488D2}" type="slidenum">
              <a:rPr lang="en-US" smtClean="0"/>
              <a:t>13</a:t>
            </a:fld>
            <a:endParaRPr lang="en-US"/>
          </a:p>
        </p:txBody>
      </p:sp>
      <p:pic>
        <p:nvPicPr>
          <p:cNvPr id="7" name="Picture 6">
            <a:extLst>
              <a:ext uri="{FF2B5EF4-FFF2-40B4-BE49-F238E27FC236}">
                <a16:creationId xmlns:a16="http://schemas.microsoft.com/office/drawing/2014/main" id="{6F350C51-ED31-4F05-806F-551A77ED26ED}"/>
              </a:ext>
            </a:extLst>
          </p:cNvPr>
          <p:cNvPicPr>
            <a:picLocks noChangeAspect="1"/>
          </p:cNvPicPr>
          <p:nvPr/>
        </p:nvPicPr>
        <p:blipFill>
          <a:blip r:embed="rId2"/>
          <a:stretch>
            <a:fillRect/>
          </a:stretch>
        </p:blipFill>
        <p:spPr>
          <a:xfrm>
            <a:off x="2803396" y="0"/>
            <a:ext cx="6585208" cy="6858000"/>
          </a:xfrm>
          <a:prstGeom prst="rect">
            <a:avLst/>
          </a:prstGeom>
        </p:spPr>
      </p:pic>
    </p:spTree>
    <p:extLst>
      <p:ext uri="{BB962C8B-B14F-4D97-AF65-F5344CB8AC3E}">
        <p14:creationId xmlns:p14="http://schemas.microsoft.com/office/powerpoint/2010/main" val="341317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0E4A6F6-6E8E-46C8-AFA1-3313812434B3}"/>
              </a:ext>
            </a:extLst>
          </p:cNvPr>
          <p:cNvSpPr>
            <a:spLocks noGrp="1"/>
          </p:cNvSpPr>
          <p:nvPr>
            <p:ph type="ftr" sz="quarter" idx="11"/>
          </p:nvPr>
        </p:nvSpPr>
        <p:spPr/>
        <p:txBody>
          <a:bodyPr/>
          <a:lstStyle/>
          <a:p>
            <a:r>
              <a:rPr lang="en-US"/>
              <a:t>Parsons, YNU, International</a:t>
            </a:r>
          </a:p>
        </p:txBody>
      </p:sp>
      <p:sp>
        <p:nvSpPr>
          <p:cNvPr id="3" name="Slide Number Placeholder 2">
            <a:extLst>
              <a:ext uri="{FF2B5EF4-FFF2-40B4-BE49-F238E27FC236}">
                <a16:creationId xmlns:a16="http://schemas.microsoft.com/office/drawing/2014/main" id="{3912E2DB-F473-4F24-844E-F74905F0FB74}"/>
              </a:ext>
            </a:extLst>
          </p:cNvPr>
          <p:cNvSpPr>
            <a:spLocks noGrp="1"/>
          </p:cNvSpPr>
          <p:nvPr>
            <p:ph type="sldNum" sz="quarter" idx="12"/>
          </p:nvPr>
        </p:nvSpPr>
        <p:spPr/>
        <p:txBody>
          <a:bodyPr/>
          <a:lstStyle/>
          <a:p>
            <a:fld id="{94617843-2050-4D54-B75E-224AE92488D2}" type="slidenum">
              <a:rPr lang="en-US" smtClean="0"/>
              <a:t>14</a:t>
            </a:fld>
            <a:endParaRPr lang="en-US"/>
          </a:p>
        </p:txBody>
      </p:sp>
      <p:pic>
        <p:nvPicPr>
          <p:cNvPr id="5" name="Picture 4">
            <a:extLst>
              <a:ext uri="{FF2B5EF4-FFF2-40B4-BE49-F238E27FC236}">
                <a16:creationId xmlns:a16="http://schemas.microsoft.com/office/drawing/2014/main" id="{86ED09B7-E703-4FA1-BBB7-F17B21A512A9}"/>
              </a:ext>
            </a:extLst>
          </p:cNvPr>
          <p:cNvPicPr>
            <a:picLocks noChangeAspect="1"/>
          </p:cNvPicPr>
          <p:nvPr/>
        </p:nvPicPr>
        <p:blipFill>
          <a:blip r:embed="rId2"/>
          <a:stretch>
            <a:fillRect/>
          </a:stretch>
        </p:blipFill>
        <p:spPr>
          <a:xfrm>
            <a:off x="2305050" y="524660"/>
            <a:ext cx="6791727" cy="5203310"/>
          </a:xfrm>
          <a:prstGeom prst="rect">
            <a:avLst/>
          </a:prstGeom>
        </p:spPr>
      </p:pic>
    </p:spTree>
    <p:extLst>
      <p:ext uri="{BB962C8B-B14F-4D97-AF65-F5344CB8AC3E}">
        <p14:creationId xmlns:p14="http://schemas.microsoft.com/office/powerpoint/2010/main" val="2173388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833F42D-8B4A-4ABB-8F93-5AFC6C8AB237}"/>
              </a:ext>
            </a:extLst>
          </p:cNvPr>
          <p:cNvSpPr>
            <a:spLocks noGrp="1"/>
          </p:cNvSpPr>
          <p:nvPr>
            <p:ph type="ftr" sz="quarter" idx="11"/>
          </p:nvPr>
        </p:nvSpPr>
        <p:spPr/>
        <p:txBody>
          <a:bodyPr/>
          <a:lstStyle/>
          <a:p>
            <a:r>
              <a:rPr lang="en-US"/>
              <a:t>Parsons, YNU, International</a:t>
            </a:r>
          </a:p>
        </p:txBody>
      </p:sp>
      <p:sp>
        <p:nvSpPr>
          <p:cNvPr id="3" name="Slide Number Placeholder 2">
            <a:extLst>
              <a:ext uri="{FF2B5EF4-FFF2-40B4-BE49-F238E27FC236}">
                <a16:creationId xmlns:a16="http://schemas.microsoft.com/office/drawing/2014/main" id="{98A0FBFF-4726-4E1F-BE08-BCB8EBE17847}"/>
              </a:ext>
            </a:extLst>
          </p:cNvPr>
          <p:cNvSpPr>
            <a:spLocks noGrp="1"/>
          </p:cNvSpPr>
          <p:nvPr>
            <p:ph type="sldNum" sz="quarter" idx="12"/>
          </p:nvPr>
        </p:nvSpPr>
        <p:spPr/>
        <p:txBody>
          <a:bodyPr/>
          <a:lstStyle/>
          <a:p>
            <a:fld id="{94617843-2050-4D54-B75E-224AE92488D2}" type="slidenum">
              <a:rPr lang="en-US" smtClean="0"/>
              <a:t>15</a:t>
            </a:fld>
            <a:endParaRPr lang="en-US"/>
          </a:p>
        </p:txBody>
      </p:sp>
      <p:pic>
        <p:nvPicPr>
          <p:cNvPr id="5" name="Picture 4">
            <a:extLst>
              <a:ext uri="{FF2B5EF4-FFF2-40B4-BE49-F238E27FC236}">
                <a16:creationId xmlns:a16="http://schemas.microsoft.com/office/drawing/2014/main" id="{AB99E917-BEBE-49DA-A797-D847A9A9B635}"/>
              </a:ext>
            </a:extLst>
          </p:cNvPr>
          <p:cNvPicPr>
            <a:picLocks noChangeAspect="1"/>
          </p:cNvPicPr>
          <p:nvPr/>
        </p:nvPicPr>
        <p:blipFill>
          <a:blip r:embed="rId2"/>
          <a:stretch>
            <a:fillRect/>
          </a:stretch>
        </p:blipFill>
        <p:spPr>
          <a:xfrm>
            <a:off x="2791883" y="0"/>
            <a:ext cx="6608234" cy="6858000"/>
          </a:xfrm>
          <a:prstGeom prst="rect">
            <a:avLst/>
          </a:prstGeom>
        </p:spPr>
      </p:pic>
    </p:spTree>
    <p:extLst>
      <p:ext uri="{BB962C8B-B14F-4D97-AF65-F5344CB8AC3E}">
        <p14:creationId xmlns:p14="http://schemas.microsoft.com/office/powerpoint/2010/main" val="707253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7AF42-69D7-4C0E-9773-89D6C77E7890}"/>
              </a:ext>
            </a:extLst>
          </p:cNvPr>
          <p:cNvSpPr>
            <a:spLocks noGrp="1"/>
          </p:cNvSpPr>
          <p:nvPr>
            <p:ph type="title"/>
          </p:nvPr>
        </p:nvSpPr>
        <p:spPr/>
        <p:txBody>
          <a:bodyPr/>
          <a:lstStyle/>
          <a:p>
            <a:r>
              <a:rPr lang="en-US" dirty="0"/>
              <a:t>WTO</a:t>
            </a:r>
            <a:r>
              <a:rPr lang="ja-JP" altLang="en-US" sz="4000" dirty="0" err="1">
                <a:latin typeface="游明朝" panose="02020400000000000000" pitchFamily="18" charset="-128"/>
                <a:ea typeface="游明朝" panose="02020400000000000000" pitchFamily="18" charset="-128"/>
              </a:rPr>
              <a:t>の未</a:t>
            </a:r>
            <a:r>
              <a:rPr lang="ja-JP" altLang="en-US" sz="4000" dirty="0">
                <a:latin typeface="游明朝" panose="02020400000000000000" pitchFamily="18" charset="-128"/>
                <a:ea typeface="游明朝" panose="02020400000000000000" pitchFamily="18" charset="-128"/>
              </a:rPr>
              <a:t>来は</a:t>
            </a:r>
            <a:r>
              <a:rPr lang="en-US" dirty="0"/>
              <a:t>?</a:t>
            </a:r>
          </a:p>
        </p:txBody>
      </p:sp>
      <p:sp>
        <p:nvSpPr>
          <p:cNvPr id="3" name="Content Placeholder 2">
            <a:extLst>
              <a:ext uri="{FF2B5EF4-FFF2-40B4-BE49-F238E27FC236}">
                <a16:creationId xmlns:a16="http://schemas.microsoft.com/office/drawing/2014/main" id="{1F168882-EE59-47E8-8CE2-9DFCFC500AA5}"/>
              </a:ext>
            </a:extLst>
          </p:cNvPr>
          <p:cNvSpPr>
            <a:spLocks noGrp="1"/>
          </p:cNvSpPr>
          <p:nvPr>
            <p:ph idx="1"/>
          </p:nvPr>
        </p:nvSpPr>
        <p:spPr>
          <a:xfrm>
            <a:off x="838200" y="1572126"/>
            <a:ext cx="10515600" cy="4604837"/>
          </a:xfrm>
        </p:spPr>
        <p:txBody>
          <a:bodyPr>
            <a:noAutofit/>
          </a:bodyPr>
          <a:lstStyle/>
          <a:p>
            <a:r>
              <a:rPr lang="en-US" altLang="ja-JP" sz="2400" dirty="0">
                <a:ea typeface="游明朝" panose="02020400000000000000" pitchFamily="18" charset="-128"/>
              </a:rPr>
              <a:t>WTO</a:t>
            </a:r>
            <a:r>
              <a:rPr lang="ja-JP" altLang="en-US" sz="2400" dirty="0">
                <a:latin typeface="游明朝" panose="02020400000000000000" pitchFamily="18" charset="-128"/>
                <a:ea typeface="游明朝" panose="02020400000000000000" pitchFamily="18" charset="-128"/>
              </a:rPr>
              <a:t>は、あまり大きな決断ができないでいる。</a:t>
            </a:r>
          </a:p>
          <a:p>
            <a:r>
              <a:rPr lang="ja-JP" altLang="en-US" sz="2400" dirty="0">
                <a:latin typeface="游明朝" panose="02020400000000000000" pitchFamily="18" charset="-128"/>
                <a:ea typeface="游明朝" panose="02020400000000000000" pitchFamily="18" charset="-128"/>
              </a:rPr>
              <a:t>新しい事務局長にンゴジ・オコンジョ・イウェアラ女史（初の女性、初のアフリカ出身者）が就任した。</a:t>
            </a:r>
          </a:p>
          <a:p>
            <a:r>
              <a:rPr lang="ja-JP" altLang="en-US" sz="2400" dirty="0">
                <a:latin typeface="游明朝" panose="02020400000000000000" pitchFamily="18" charset="-128"/>
                <a:ea typeface="游明朝" panose="02020400000000000000" pitchFamily="18" charset="-128"/>
              </a:rPr>
              <a:t>しかし、通常</a:t>
            </a:r>
            <a:r>
              <a:rPr lang="en-US" altLang="ja-JP" sz="2400" dirty="0">
                <a:latin typeface="游明朝" panose="02020400000000000000" pitchFamily="18" charset="-128"/>
                <a:ea typeface="游明朝" panose="02020400000000000000" pitchFamily="18" charset="-128"/>
              </a:rPr>
              <a:t>7</a:t>
            </a:r>
            <a:r>
              <a:rPr lang="ja-JP" altLang="en-US" sz="2400" dirty="0">
                <a:latin typeface="游明朝" panose="02020400000000000000" pitchFamily="18" charset="-128"/>
                <a:ea typeface="游明朝" panose="02020400000000000000" pitchFamily="18" charset="-128"/>
              </a:rPr>
              <a:t>人の「裁判官」で構成される「上訴機関」（紛争解決メカニズム、</a:t>
            </a:r>
            <a:r>
              <a:rPr lang="en-US" altLang="ja-JP" sz="2400" dirty="0">
                <a:ea typeface="游明朝" panose="02020400000000000000" pitchFamily="18" charset="-128"/>
              </a:rPr>
              <a:t>DSM</a:t>
            </a:r>
            <a:r>
              <a:rPr lang="ja-JP" altLang="en-US" sz="2400" dirty="0">
                <a:latin typeface="游明朝" panose="02020400000000000000" pitchFamily="18" charset="-128"/>
                <a:ea typeface="游明朝" panose="02020400000000000000" pitchFamily="18" charset="-128"/>
              </a:rPr>
              <a:t>の一部）は空席。</a:t>
            </a:r>
            <a:r>
              <a:rPr lang="en-US" altLang="ja-JP" sz="2400" dirty="0">
                <a:latin typeface="游明朝" panose="02020400000000000000" pitchFamily="18" charset="-128"/>
                <a:ea typeface="游明朝" panose="02020400000000000000" pitchFamily="18" charset="-128"/>
              </a:rPr>
              <a:t>0</a:t>
            </a:r>
            <a:r>
              <a:rPr lang="ja-JP" altLang="en-US" sz="2400" dirty="0">
                <a:latin typeface="游明朝" panose="02020400000000000000" pitchFamily="18" charset="-128"/>
                <a:ea typeface="游明朝" panose="02020400000000000000" pitchFamily="18" charset="-128"/>
              </a:rPr>
              <a:t>人の審査員。米国、</a:t>
            </a:r>
            <a:r>
              <a:rPr lang="en-US" altLang="ja-JP" sz="2400" dirty="0">
                <a:ea typeface="游明朝" panose="02020400000000000000" pitchFamily="18" charset="-128"/>
              </a:rPr>
              <a:t>EU</a:t>
            </a:r>
            <a:r>
              <a:rPr lang="ja-JP" altLang="en-US" sz="2400" dirty="0" err="1">
                <a:latin typeface="游明朝" panose="02020400000000000000" pitchFamily="18" charset="-128"/>
                <a:ea typeface="游明朝" panose="02020400000000000000" pitchFamily="18" charset="-128"/>
              </a:rPr>
              <a:t>、</a:t>
            </a:r>
            <a:r>
              <a:rPr lang="ja-JP" altLang="en-US" sz="2400" dirty="0">
                <a:latin typeface="游明朝" panose="02020400000000000000" pitchFamily="18" charset="-128"/>
                <a:ea typeface="游明朝" panose="02020400000000000000" pitchFamily="18" charset="-128"/>
              </a:rPr>
              <a:t>中国などが、誰を指名するかで合意できない。</a:t>
            </a:r>
          </a:p>
          <a:p>
            <a:r>
              <a:rPr lang="ja-JP" altLang="en-US" sz="2400" dirty="0">
                <a:latin typeface="游明朝" panose="02020400000000000000" pitchFamily="18" charset="-128"/>
                <a:ea typeface="游明朝" panose="02020400000000000000" pitchFamily="18" charset="-128"/>
              </a:rPr>
              <a:t>新たな貿易自由化ラウンド？可能性は低い。</a:t>
            </a:r>
            <a:r>
              <a:rPr lang="en-US" altLang="ja-JP" sz="2400" dirty="0">
                <a:ea typeface="游明朝" panose="02020400000000000000" pitchFamily="18" charset="-128"/>
              </a:rPr>
              <a:t>RCEP</a:t>
            </a:r>
            <a:r>
              <a:rPr lang="ja-JP" altLang="en-US" sz="2400" dirty="0">
                <a:latin typeface="游明朝" panose="02020400000000000000" pitchFamily="18" charset="-128"/>
                <a:ea typeface="游明朝" panose="02020400000000000000" pitchFamily="18" charset="-128"/>
              </a:rPr>
              <a:t>と</a:t>
            </a:r>
            <a:r>
              <a:rPr lang="en-US" altLang="ja-JP" sz="2400" dirty="0">
                <a:ea typeface="游明朝" panose="02020400000000000000" pitchFamily="18" charset="-128"/>
              </a:rPr>
              <a:t>CP-TPP</a:t>
            </a:r>
            <a:r>
              <a:rPr lang="ja-JP" altLang="en-US" sz="2400" dirty="0">
                <a:latin typeface="游明朝" panose="02020400000000000000" pitchFamily="18" charset="-128"/>
                <a:ea typeface="游明朝" panose="02020400000000000000" pitchFamily="18" charset="-128"/>
              </a:rPr>
              <a:t>の方が早く進んでいる。</a:t>
            </a:r>
          </a:p>
          <a:p>
            <a:r>
              <a:rPr lang="ja-JP" altLang="en-US" sz="2400" dirty="0">
                <a:latin typeface="游明朝" panose="02020400000000000000" pitchFamily="18" charset="-128"/>
                <a:ea typeface="游明朝" panose="02020400000000000000" pitchFamily="18" charset="-128"/>
              </a:rPr>
              <a:t>また、バイデン大統領は現在、さらなる貿易自由化には興味がないようだ。トランプ関税をすべて維持する。そして、米国の「ファストトラック」</a:t>
            </a:r>
            <a:r>
              <a:rPr lang="ja-JP" altLang="en-US" sz="2400" dirty="0">
                <a:solidFill>
                  <a:schemeClr val="accent6"/>
                </a:solidFill>
                <a:latin typeface="游明朝" panose="02020400000000000000" pitchFamily="18" charset="-128"/>
                <a:ea typeface="游明朝" panose="02020400000000000000" pitchFamily="18" charset="-128"/>
              </a:rPr>
              <a:t>貿易促進権限（</a:t>
            </a:r>
            <a:r>
              <a:rPr lang="en-US" altLang="ja-JP" sz="2400" dirty="0">
                <a:solidFill>
                  <a:schemeClr val="accent6"/>
                </a:solidFill>
                <a:ea typeface="游明朝" panose="02020400000000000000" pitchFamily="18" charset="-128"/>
              </a:rPr>
              <a:t>TPA</a:t>
            </a:r>
            <a:r>
              <a:rPr lang="ja-JP" altLang="en-US" sz="2400" dirty="0">
                <a:solidFill>
                  <a:schemeClr val="accent6"/>
                </a:solidFill>
                <a:latin typeface="游明朝" panose="02020400000000000000" pitchFamily="18" charset="-128"/>
                <a:ea typeface="游明朝" panose="02020400000000000000" pitchFamily="18" charset="-128"/>
              </a:rPr>
              <a:t>）</a:t>
            </a:r>
            <a:r>
              <a:rPr lang="ja-JP" altLang="en-US" sz="2400" dirty="0">
                <a:latin typeface="游明朝" panose="02020400000000000000" pitchFamily="18" charset="-128"/>
                <a:ea typeface="游明朝" panose="02020400000000000000" pitchFamily="18" charset="-128"/>
              </a:rPr>
              <a:t>を更新しない。米国は今、</a:t>
            </a:r>
            <a:r>
              <a:rPr lang="en-US" altLang="ja-JP" sz="2400" dirty="0">
                <a:ea typeface="游明朝" panose="02020400000000000000" pitchFamily="18" charset="-128"/>
              </a:rPr>
              <a:t>FTA</a:t>
            </a:r>
            <a:r>
              <a:rPr lang="ja-JP" altLang="en-US" sz="2400" dirty="0">
                <a:latin typeface="游明朝" panose="02020400000000000000" pitchFamily="18" charset="-128"/>
                <a:ea typeface="游明朝" panose="02020400000000000000" pitchFamily="18" charset="-128"/>
              </a:rPr>
              <a:t>の交渉を迅速に行うことができない</a:t>
            </a:r>
            <a:r>
              <a:rPr lang="en-US" altLang="ja-JP" sz="2400" dirty="0">
                <a:latin typeface="游明朝" panose="02020400000000000000" pitchFamily="18" charset="-128"/>
                <a:ea typeface="游明朝" panose="02020400000000000000" pitchFamily="18" charset="-128"/>
              </a:rPr>
              <a:t>...</a:t>
            </a:r>
            <a:endParaRPr lang="ja-JP" altLang="en-US" sz="2400" dirty="0">
              <a:latin typeface="游明朝" panose="02020400000000000000" pitchFamily="18" charset="-128"/>
              <a:ea typeface="游明朝" panose="02020400000000000000" pitchFamily="18" charset="-128"/>
            </a:endParaRPr>
          </a:p>
          <a:p>
            <a:endParaRPr lang="en-US" sz="2400" dirty="0"/>
          </a:p>
        </p:txBody>
      </p:sp>
      <p:sp>
        <p:nvSpPr>
          <p:cNvPr id="4" name="Footer Placeholder 3">
            <a:extLst>
              <a:ext uri="{FF2B5EF4-FFF2-40B4-BE49-F238E27FC236}">
                <a16:creationId xmlns:a16="http://schemas.microsoft.com/office/drawing/2014/main" id="{1B4FB4A0-A3ED-4F94-B069-3C042D551DC5}"/>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1CCFEA9-2BF4-473A-ACED-519A6F06924E}"/>
              </a:ext>
            </a:extLst>
          </p:cNvPr>
          <p:cNvSpPr>
            <a:spLocks noGrp="1"/>
          </p:cNvSpPr>
          <p:nvPr>
            <p:ph type="sldNum" sz="quarter" idx="12"/>
          </p:nvPr>
        </p:nvSpPr>
        <p:spPr/>
        <p:txBody>
          <a:bodyPr/>
          <a:lstStyle/>
          <a:p>
            <a:fld id="{94617843-2050-4D54-B75E-224AE92488D2}" type="slidenum">
              <a:rPr lang="en-US" smtClean="0"/>
              <a:t>16</a:t>
            </a:fld>
            <a:endParaRPr lang="en-US"/>
          </a:p>
        </p:txBody>
      </p:sp>
    </p:spTree>
    <p:extLst>
      <p:ext uri="{BB962C8B-B14F-4D97-AF65-F5344CB8AC3E}">
        <p14:creationId xmlns:p14="http://schemas.microsoft.com/office/powerpoint/2010/main" val="3846515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636CC-11F8-4625-BC6D-F95FF3D8F86C}"/>
              </a:ext>
            </a:extLst>
          </p:cNvPr>
          <p:cNvSpPr>
            <a:spLocks noGrp="1"/>
          </p:cNvSpPr>
          <p:nvPr>
            <p:ph type="title"/>
          </p:nvPr>
        </p:nvSpPr>
        <p:spPr/>
        <p:txBody>
          <a:bodyPr/>
          <a:lstStyle/>
          <a:p>
            <a:r>
              <a:rPr lang="ja-JP" altLang="en-US" sz="4000" dirty="0">
                <a:latin typeface="游明朝" panose="02020400000000000000" pitchFamily="18" charset="-128"/>
                <a:ea typeface="游明朝" panose="02020400000000000000" pitchFamily="18" charset="-128"/>
              </a:rPr>
              <a:t>ファストトラック 、</a:t>
            </a:r>
            <a:r>
              <a:rPr lang="ja-JP" altLang="en-US" sz="4000" dirty="0">
                <a:solidFill>
                  <a:srgbClr val="92D050"/>
                </a:solidFill>
                <a:latin typeface="游明朝" panose="02020400000000000000" pitchFamily="18" charset="-128"/>
                <a:ea typeface="游明朝" panose="02020400000000000000" pitchFamily="18" charset="-128"/>
              </a:rPr>
              <a:t>貿易促進権限 </a:t>
            </a:r>
            <a:r>
              <a:rPr lang="en-US" dirty="0"/>
              <a:t>(TPA)</a:t>
            </a:r>
          </a:p>
        </p:txBody>
      </p:sp>
      <p:sp>
        <p:nvSpPr>
          <p:cNvPr id="3" name="Content Placeholder 2">
            <a:extLst>
              <a:ext uri="{FF2B5EF4-FFF2-40B4-BE49-F238E27FC236}">
                <a16:creationId xmlns:a16="http://schemas.microsoft.com/office/drawing/2014/main" id="{C73FF520-629C-43F2-93CB-8958A18932A3}"/>
              </a:ext>
            </a:extLst>
          </p:cNvPr>
          <p:cNvSpPr>
            <a:spLocks noGrp="1"/>
          </p:cNvSpPr>
          <p:nvPr>
            <p:ph idx="1"/>
          </p:nvPr>
        </p:nvSpPr>
        <p:spPr>
          <a:xfrm>
            <a:off x="657726" y="1825625"/>
            <a:ext cx="11245516" cy="4351338"/>
          </a:xfrm>
        </p:spPr>
        <p:txBody>
          <a:bodyPr>
            <a:normAutofit/>
          </a:bodyPr>
          <a:lstStyle/>
          <a:p>
            <a:r>
              <a:rPr lang="ja-JP" altLang="en-US" dirty="0">
                <a:latin typeface="游明朝" panose="02020400000000000000" pitchFamily="18" charset="-128"/>
                <a:ea typeface="游明朝" panose="02020400000000000000" pitchFamily="18" charset="-128"/>
              </a:rPr>
              <a:t>ファストトラック（</a:t>
            </a:r>
            <a:r>
              <a:rPr lang="en-US" altLang="ja-JP" dirty="0">
                <a:latin typeface="游明朝" panose="02020400000000000000" pitchFamily="18" charset="-128"/>
                <a:ea typeface="游明朝" panose="02020400000000000000" pitchFamily="18" charset="-128"/>
              </a:rPr>
              <a:t>2000</a:t>
            </a:r>
            <a:r>
              <a:rPr lang="ja-JP" altLang="en-US" dirty="0">
                <a:latin typeface="游明朝" panose="02020400000000000000" pitchFamily="18" charset="-128"/>
                <a:ea typeface="游明朝" panose="02020400000000000000" pitchFamily="18" charset="-128"/>
              </a:rPr>
              <a:t>年以降は「貿易促進権限」とも呼ばれる）。</a:t>
            </a:r>
          </a:p>
          <a:p>
            <a:endParaRPr lang="ja-JP" altLang="en-US" dirty="0">
              <a:latin typeface="游明朝" panose="02020400000000000000" pitchFamily="18" charset="-128"/>
              <a:ea typeface="游明朝" panose="02020400000000000000" pitchFamily="18" charset="-128"/>
            </a:endParaRPr>
          </a:p>
          <a:p>
            <a:r>
              <a:rPr lang="ja-JP" altLang="en-US" dirty="0">
                <a:latin typeface="游明朝" panose="02020400000000000000" pitchFamily="18" charset="-128"/>
                <a:ea typeface="游明朝" panose="02020400000000000000" pitchFamily="18" charset="-128"/>
              </a:rPr>
              <a:t>大統領の要請を受けて、米国議会が採択した手続きで、貿易協定を修正なしに検討することを約束する。その見返りとして、大統領は特定のタイムテーブルやその他の手続きを遵守しなければならない。</a:t>
            </a:r>
            <a:r>
              <a:rPr lang="en-US" altLang="ja-JP" dirty="0">
                <a:latin typeface="游明朝" panose="02020400000000000000" pitchFamily="18" charset="-128"/>
                <a:ea typeface="游明朝" panose="02020400000000000000" pitchFamily="18" charset="-128"/>
              </a:rPr>
              <a:t>1974</a:t>
            </a:r>
            <a:r>
              <a:rPr lang="ja-JP" altLang="en-US" dirty="0">
                <a:latin typeface="游明朝" panose="02020400000000000000" pitchFamily="18" charset="-128"/>
                <a:ea typeface="游明朝" panose="02020400000000000000" pitchFamily="18" charset="-128"/>
              </a:rPr>
              <a:t>年の通商法で導入された。</a:t>
            </a:r>
          </a:p>
          <a:p>
            <a:endParaRPr lang="ja-JP" altLang="en-US" dirty="0"/>
          </a:p>
          <a:p>
            <a:r>
              <a:rPr lang="en-US" u="sng" dirty="0">
                <a:solidFill>
                  <a:schemeClr val="accent1"/>
                </a:solidFill>
                <a:hlinkClick r:id="rId2"/>
              </a:rPr>
              <a:t>http://www-personal.umich.edu/~alandear/glossary/f.html#FastTrack</a:t>
            </a:r>
            <a:r>
              <a:rPr lang="ja-JP" altLang="en-US" dirty="0"/>
              <a:t>より</a:t>
            </a:r>
            <a:endParaRPr lang="en-US" dirty="0"/>
          </a:p>
          <a:p>
            <a:pPr marL="0" indent="0">
              <a:buNone/>
            </a:pPr>
            <a:endParaRPr lang="en-US" dirty="0"/>
          </a:p>
        </p:txBody>
      </p:sp>
      <p:sp>
        <p:nvSpPr>
          <p:cNvPr id="4" name="Footer Placeholder 3">
            <a:extLst>
              <a:ext uri="{FF2B5EF4-FFF2-40B4-BE49-F238E27FC236}">
                <a16:creationId xmlns:a16="http://schemas.microsoft.com/office/drawing/2014/main" id="{842B565B-4B51-44F2-9806-DAF260B7E204}"/>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16B52EDA-BC86-4ECF-A0A4-1ECD3A83639D}"/>
              </a:ext>
            </a:extLst>
          </p:cNvPr>
          <p:cNvSpPr>
            <a:spLocks noGrp="1"/>
          </p:cNvSpPr>
          <p:nvPr>
            <p:ph type="sldNum" sz="quarter" idx="12"/>
          </p:nvPr>
        </p:nvSpPr>
        <p:spPr/>
        <p:txBody>
          <a:bodyPr/>
          <a:lstStyle/>
          <a:p>
            <a:fld id="{94617843-2050-4D54-B75E-224AE92488D2}" type="slidenum">
              <a:rPr lang="en-US" smtClean="0"/>
              <a:t>17</a:t>
            </a:fld>
            <a:endParaRPr lang="en-US"/>
          </a:p>
        </p:txBody>
      </p:sp>
    </p:spTree>
    <p:extLst>
      <p:ext uri="{BB962C8B-B14F-4D97-AF65-F5344CB8AC3E}">
        <p14:creationId xmlns:p14="http://schemas.microsoft.com/office/powerpoint/2010/main" val="1056397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3C1B2-0C34-4308-93B4-577F3D9EA560}"/>
              </a:ext>
            </a:extLst>
          </p:cNvPr>
          <p:cNvSpPr>
            <a:spLocks noGrp="1"/>
          </p:cNvSpPr>
          <p:nvPr>
            <p:ph type="title"/>
          </p:nvPr>
        </p:nvSpPr>
        <p:spPr/>
        <p:txBody>
          <a:bodyPr/>
          <a:lstStyle/>
          <a:p>
            <a:r>
              <a:rPr lang="en-US" dirty="0"/>
              <a:t>Fast Track Procedure  or TPA (Trade Promotion Authority)</a:t>
            </a:r>
          </a:p>
        </p:txBody>
      </p:sp>
      <p:sp>
        <p:nvSpPr>
          <p:cNvPr id="4" name="Footer Placeholder 3">
            <a:extLst>
              <a:ext uri="{FF2B5EF4-FFF2-40B4-BE49-F238E27FC236}">
                <a16:creationId xmlns:a16="http://schemas.microsoft.com/office/drawing/2014/main" id="{46D5616A-EA48-483A-9ED5-BBAD349B8DC5}"/>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DAC65E5-A570-4AF1-A762-5DE734E8F8F6}"/>
              </a:ext>
            </a:extLst>
          </p:cNvPr>
          <p:cNvSpPr>
            <a:spLocks noGrp="1"/>
          </p:cNvSpPr>
          <p:nvPr>
            <p:ph type="sldNum" sz="quarter" idx="12"/>
          </p:nvPr>
        </p:nvSpPr>
        <p:spPr/>
        <p:txBody>
          <a:bodyPr/>
          <a:lstStyle/>
          <a:p>
            <a:fld id="{94617843-2050-4D54-B75E-224AE92488D2}" type="slidenum">
              <a:rPr lang="en-US" smtClean="0"/>
              <a:t>18</a:t>
            </a:fld>
            <a:endParaRPr lang="en-US"/>
          </a:p>
        </p:txBody>
      </p:sp>
      <p:sp>
        <p:nvSpPr>
          <p:cNvPr id="3" name="コンテンツ プレースホルダー 2"/>
          <p:cNvSpPr>
            <a:spLocks noGrp="1"/>
          </p:cNvSpPr>
          <p:nvPr>
            <p:ph idx="1"/>
          </p:nvPr>
        </p:nvSpPr>
        <p:spPr/>
        <p:txBody>
          <a:bodyPr/>
          <a:lstStyle/>
          <a:p>
            <a:r>
              <a:rPr kumimoji="1" lang="ja-JP" altLang="en-US" dirty="0">
                <a:latin typeface="游明朝" panose="02020400000000000000" pitchFamily="18" charset="-128"/>
                <a:ea typeface="游明朝" panose="02020400000000000000" pitchFamily="18" charset="-128"/>
              </a:rPr>
              <a:t>ファストトラック手続き　</a:t>
            </a:r>
            <a:r>
              <a:rPr kumimoji="1" lang="en-US" altLang="ja-JP" dirty="0">
                <a:ea typeface="游明朝" panose="02020400000000000000" pitchFamily="18" charset="-128"/>
              </a:rPr>
              <a:t>fast track procedure</a:t>
            </a:r>
          </a:p>
          <a:p>
            <a:pPr marL="0" indent="0">
              <a:buNone/>
            </a:pPr>
            <a:endParaRPr kumimoji="1" lang="en-US" altLang="ja-JP" dirty="0">
              <a:ea typeface="游明朝" panose="02020400000000000000" pitchFamily="18" charset="-128"/>
            </a:endParaRPr>
          </a:p>
          <a:p>
            <a:pPr marL="0" indent="0">
              <a:buNone/>
            </a:pPr>
            <a:r>
              <a:rPr kumimoji="1" lang="ja-JP" altLang="en-US" dirty="0">
                <a:latin typeface="游明朝" panose="02020400000000000000" pitchFamily="18" charset="-128"/>
                <a:ea typeface="游明朝" panose="02020400000000000000" pitchFamily="18" charset="-128"/>
              </a:rPr>
              <a:t>アメリカにおいて、</a:t>
            </a:r>
            <a:r>
              <a:rPr kumimoji="1" lang="en-US" altLang="ja-JP" dirty="0">
                <a:ea typeface="游明朝" panose="02020400000000000000" pitchFamily="18" charset="-128"/>
              </a:rPr>
              <a:t>WTO</a:t>
            </a:r>
            <a:r>
              <a:rPr kumimoji="1" lang="ja-JP" altLang="en-US" dirty="0">
                <a:latin typeface="游明朝" panose="02020400000000000000" pitchFamily="18" charset="-128"/>
                <a:ea typeface="游明朝" panose="02020400000000000000" pitchFamily="18" charset="-128"/>
              </a:rPr>
              <a:t>協定や</a:t>
            </a:r>
            <a:r>
              <a:rPr kumimoji="1" lang="en-US" altLang="ja-JP" dirty="0">
                <a:ea typeface="游明朝" panose="02020400000000000000" pitchFamily="18" charset="-128"/>
              </a:rPr>
              <a:t>NAFTA</a:t>
            </a:r>
            <a:r>
              <a:rPr kumimoji="1" lang="ja-JP" altLang="en-US" dirty="0">
                <a:latin typeface="游明朝" panose="02020400000000000000" pitchFamily="18" charset="-128"/>
                <a:ea typeface="游明朝" panose="02020400000000000000" pitchFamily="18" charset="-128"/>
              </a:rPr>
              <a:t>協定等の通商協定に関する国内法案の議会審議に適用される特別手続。</a:t>
            </a:r>
            <a:r>
              <a:rPr kumimoji="1" lang="en-US" altLang="ja-JP" dirty="0">
                <a:latin typeface="游明朝" panose="02020400000000000000" pitchFamily="18" charset="-128"/>
                <a:ea typeface="游明朝" panose="02020400000000000000" pitchFamily="18" charset="-128"/>
              </a:rPr>
              <a:t>1974</a:t>
            </a:r>
            <a:r>
              <a:rPr kumimoji="1" lang="ja-JP" altLang="en-US" dirty="0">
                <a:latin typeface="游明朝" panose="02020400000000000000" pitchFamily="18" charset="-128"/>
                <a:ea typeface="游明朝" panose="02020400000000000000" pitchFamily="18" charset="-128"/>
              </a:rPr>
              <a:t>年通商法により、大統領に通商交渉権限を付与する際に初めて設けられた。この手続きでは、議会は法案修正をみとめておらず、法案提出から</a:t>
            </a:r>
            <a:r>
              <a:rPr kumimoji="1" lang="en-US" altLang="ja-JP" dirty="0">
                <a:latin typeface="游明朝" panose="02020400000000000000" pitchFamily="18" charset="-128"/>
                <a:ea typeface="游明朝" panose="02020400000000000000" pitchFamily="18" charset="-128"/>
              </a:rPr>
              <a:t>90</a:t>
            </a:r>
            <a:r>
              <a:rPr kumimoji="1" lang="ja-JP" altLang="en-US" dirty="0">
                <a:latin typeface="游明朝" panose="02020400000000000000" pitchFamily="18" charset="-128"/>
                <a:ea typeface="游明朝" panose="02020400000000000000" pitchFamily="18" charset="-128"/>
              </a:rPr>
              <a:t>日以内に、全体の採択かまたは拒否の選択を行うこととなる。</a:t>
            </a:r>
          </a:p>
        </p:txBody>
      </p:sp>
    </p:spTree>
    <p:extLst>
      <p:ext uri="{BB962C8B-B14F-4D97-AF65-F5344CB8AC3E}">
        <p14:creationId xmlns:p14="http://schemas.microsoft.com/office/powerpoint/2010/main" val="19872229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D6851-DF91-408B-B7E3-08270366BD97}"/>
              </a:ext>
            </a:extLst>
          </p:cNvPr>
          <p:cNvSpPr>
            <a:spLocks noGrp="1"/>
          </p:cNvSpPr>
          <p:nvPr>
            <p:ph type="title"/>
          </p:nvPr>
        </p:nvSpPr>
        <p:spPr/>
        <p:txBody>
          <a:bodyPr/>
          <a:lstStyle/>
          <a:p>
            <a:r>
              <a:rPr lang="en-US" dirty="0"/>
              <a:t>TPA </a:t>
            </a:r>
            <a:r>
              <a:rPr lang="ja-JP" altLang="en-US" sz="4000" dirty="0">
                <a:latin typeface="游明朝" panose="02020400000000000000" pitchFamily="18" charset="-128"/>
                <a:ea typeface="游明朝" panose="02020400000000000000" pitchFamily="18" charset="-128"/>
              </a:rPr>
              <a:t>は今年失効し、バイデン大統領は再更新に失敗した。</a:t>
            </a:r>
            <a:endParaRPr lang="en-US" sz="4000" dirty="0">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BA28C99E-10A9-4FCB-9AC1-DE2D552CB4C9}"/>
              </a:ext>
            </a:extLst>
          </p:cNvPr>
          <p:cNvSpPr>
            <a:spLocks noGrp="1"/>
          </p:cNvSpPr>
          <p:nvPr>
            <p:ph idx="1"/>
          </p:nvPr>
        </p:nvSpPr>
        <p:spPr/>
        <p:txBody>
          <a:bodyPr/>
          <a:lstStyle/>
          <a:p>
            <a:endParaRPr lang="en-US" dirty="0"/>
          </a:p>
        </p:txBody>
      </p:sp>
      <p:sp>
        <p:nvSpPr>
          <p:cNvPr id="4" name="Footer Placeholder 3">
            <a:extLst>
              <a:ext uri="{FF2B5EF4-FFF2-40B4-BE49-F238E27FC236}">
                <a16:creationId xmlns:a16="http://schemas.microsoft.com/office/drawing/2014/main" id="{60ED5844-1AC0-4D95-97C2-7ABFCBD8316F}"/>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0FA3D40B-A248-4AD2-9525-AB482660DD60}"/>
              </a:ext>
            </a:extLst>
          </p:cNvPr>
          <p:cNvSpPr>
            <a:spLocks noGrp="1"/>
          </p:cNvSpPr>
          <p:nvPr>
            <p:ph type="sldNum" sz="quarter" idx="12"/>
          </p:nvPr>
        </p:nvSpPr>
        <p:spPr/>
        <p:txBody>
          <a:bodyPr/>
          <a:lstStyle/>
          <a:p>
            <a:fld id="{94617843-2050-4D54-B75E-224AE92488D2}" type="slidenum">
              <a:rPr lang="en-US" smtClean="0"/>
              <a:t>19</a:t>
            </a:fld>
            <a:endParaRPr lang="en-US"/>
          </a:p>
        </p:txBody>
      </p:sp>
    </p:spTree>
    <p:extLst>
      <p:ext uri="{BB962C8B-B14F-4D97-AF65-F5344CB8AC3E}">
        <p14:creationId xmlns:p14="http://schemas.microsoft.com/office/powerpoint/2010/main" val="1179067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48CF7-107A-473E-8330-A46BEA55AC96}"/>
              </a:ext>
            </a:extLst>
          </p:cNvPr>
          <p:cNvSpPr>
            <a:spLocks noGrp="1"/>
          </p:cNvSpPr>
          <p:nvPr>
            <p:ph type="title"/>
          </p:nvPr>
        </p:nvSpPr>
        <p:spPr/>
        <p:txBody>
          <a:bodyPr/>
          <a:lstStyle/>
          <a:p>
            <a:r>
              <a:rPr lang="en-US" dirty="0">
                <a:latin typeface="+mn-lt"/>
              </a:rPr>
              <a:t>GATT</a:t>
            </a:r>
            <a:r>
              <a:rPr lang="en-US" dirty="0"/>
              <a:t> </a:t>
            </a:r>
            <a:r>
              <a:rPr lang="en-US" dirty="0">
                <a:latin typeface="游明朝" panose="02020400000000000000" pitchFamily="18" charset="-128"/>
                <a:ea typeface="游明朝" panose="02020400000000000000" pitchFamily="18" charset="-128"/>
              </a:rPr>
              <a:t>(</a:t>
            </a:r>
            <a:r>
              <a:rPr lang="ja-JP" altLang="en-US" sz="4000" dirty="0">
                <a:latin typeface="游明朝" panose="02020400000000000000" pitchFamily="18" charset="-128"/>
                <a:ea typeface="游明朝" panose="02020400000000000000" pitchFamily="18" charset="-128"/>
              </a:rPr>
              <a:t>関税と貿易に関する一般協定</a:t>
            </a:r>
            <a:r>
              <a:rPr lang="en-US" dirty="0">
                <a:latin typeface="游明朝" panose="02020400000000000000" pitchFamily="18" charset="-128"/>
                <a:ea typeface="游明朝" panose="02020400000000000000" pitchFamily="18" charset="-128"/>
              </a:rPr>
              <a:t>)</a:t>
            </a:r>
          </a:p>
        </p:txBody>
      </p:sp>
      <p:sp>
        <p:nvSpPr>
          <p:cNvPr id="3" name="Content Placeholder 2">
            <a:extLst>
              <a:ext uri="{FF2B5EF4-FFF2-40B4-BE49-F238E27FC236}">
                <a16:creationId xmlns:a16="http://schemas.microsoft.com/office/drawing/2014/main" id="{2B3A50F9-6627-4D49-BBB0-AA8E8DA2557C}"/>
              </a:ext>
            </a:extLst>
          </p:cNvPr>
          <p:cNvSpPr>
            <a:spLocks noGrp="1"/>
          </p:cNvSpPr>
          <p:nvPr>
            <p:ph idx="1"/>
          </p:nvPr>
        </p:nvSpPr>
        <p:spPr/>
        <p:txBody>
          <a:bodyPr>
            <a:normAutofit lnSpcReduction="10000"/>
          </a:bodyPr>
          <a:lstStyle/>
          <a:p>
            <a:r>
              <a:rPr lang="en-US" altLang="ja-JP" dirty="0">
                <a:latin typeface="游明朝" panose="02020400000000000000" pitchFamily="18" charset="-128"/>
                <a:ea typeface="游明朝" panose="02020400000000000000" pitchFamily="18" charset="-128"/>
              </a:rPr>
              <a:t>1947</a:t>
            </a:r>
            <a:r>
              <a:rPr lang="ja-JP" altLang="en-US" dirty="0">
                <a:latin typeface="游明朝" panose="02020400000000000000" pitchFamily="18" charset="-128"/>
                <a:ea typeface="游明朝" panose="02020400000000000000" pitchFamily="18" charset="-128"/>
              </a:rPr>
              <a:t>年結成、</a:t>
            </a:r>
            <a:r>
              <a:rPr lang="en-US" altLang="ja-JP" dirty="0">
                <a:latin typeface="游明朝" panose="02020400000000000000" pitchFamily="18" charset="-128"/>
                <a:ea typeface="游明朝" panose="02020400000000000000" pitchFamily="18" charset="-128"/>
              </a:rPr>
              <a:t>1948</a:t>
            </a:r>
            <a:r>
              <a:rPr lang="ja-JP" altLang="en-US" dirty="0">
                <a:latin typeface="游明朝" panose="02020400000000000000" pitchFamily="18" charset="-128"/>
                <a:ea typeface="游明朝" panose="02020400000000000000" pitchFamily="18" charset="-128"/>
              </a:rPr>
              <a:t>年</a:t>
            </a:r>
            <a:r>
              <a:rPr lang="en-US" altLang="ja-JP" dirty="0">
                <a:latin typeface="游明朝" panose="02020400000000000000" pitchFamily="18" charset="-128"/>
                <a:ea typeface="游明朝" panose="02020400000000000000" pitchFamily="18" charset="-128"/>
              </a:rPr>
              <a:t>1</a:t>
            </a:r>
            <a:r>
              <a:rPr lang="ja-JP" altLang="en-US" dirty="0">
                <a:latin typeface="游明朝" panose="02020400000000000000" pitchFamily="18" charset="-128"/>
                <a:ea typeface="游明朝" panose="02020400000000000000" pitchFamily="18" charset="-128"/>
              </a:rPr>
              <a:t>月</a:t>
            </a:r>
            <a:r>
              <a:rPr lang="en-US" altLang="ja-JP" dirty="0">
                <a:latin typeface="游明朝" panose="02020400000000000000" pitchFamily="18" charset="-128"/>
                <a:ea typeface="游明朝" panose="02020400000000000000" pitchFamily="18" charset="-128"/>
              </a:rPr>
              <a:t>1</a:t>
            </a:r>
            <a:r>
              <a:rPr lang="ja-JP" altLang="en-US" dirty="0">
                <a:latin typeface="游明朝" panose="02020400000000000000" pitchFamily="18" charset="-128"/>
                <a:ea typeface="游明朝" panose="02020400000000000000" pitchFamily="18" charset="-128"/>
              </a:rPr>
              <a:t>日発効</a:t>
            </a:r>
          </a:p>
          <a:p>
            <a:r>
              <a:rPr lang="ja-JP" altLang="en-US" dirty="0">
                <a:latin typeface="游明朝" panose="02020400000000000000" pitchFamily="18" charset="-128"/>
                <a:ea typeface="游明朝" panose="02020400000000000000" pitchFamily="18" charset="-128"/>
              </a:rPr>
              <a:t>当初の設立メンバー</a:t>
            </a:r>
            <a:r>
              <a:rPr lang="en-US" altLang="ja-JP" dirty="0">
                <a:latin typeface="游明朝" panose="02020400000000000000" pitchFamily="18" charset="-128"/>
                <a:ea typeface="游明朝" panose="02020400000000000000" pitchFamily="18" charset="-128"/>
              </a:rPr>
              <a:t>23</a:t>
            </a:r>
            <a:r>
              <a:rPr lang="ja-JP" altLang="en-US" dirty="0">
                <a:latin typeface="游明朝" panose="02020400000000000000" pitchFamily="18" charset="-128"/>
                <a:ea typeface="游明朝" panose="02020400000000000000" pitchFamily="18" charset="-128"/>
              </a:rPr>
              <a:t>カ国 ：オーストラリア、ベルギー、ブラジル、ビルマ、カナダ、セイロン、チリ、</a:t>
            </a:r>
            <a:r>
              <a:rPr lang="ja-JP" altLang="en-US" dirty="0">
                <a:solidFill>
                  <a:srgbClr val="FF0000"/>
                </a:solidFill>
                <a:latin typeface="游明朝" panose="02020400000000000000" pitchFamily="18" charset="-128"/>
                <a:ea typeface="游明朝" panose="02020400000000000000" pitchFamily="18" charset="-128"/>
              </a:rPr>
              <a:t>中国（当時は台湾）</a:t>
            </a:r>
            <a:r>
              <a:rPr lang="ja-JP" altLang="en-US" dirty="0">
                <a:latin typeface="游明朝" panose="02020400000000000000" pitchFamily="18" charset="-128"/>
                <a:ea typeface="游明朝" panose="02020400000000000000" pitchFamily="18" charset="-128"/>
              </a:rPr>
              <a:t>、キューバ、チェコスロバキア、フランス、インド、レバノン、ルクセンブルク、オランダ、ニュージーランド、ノルウェー、パキスタン、</a:t>
            </a:r>
            <a:r>
              <a:rPr lang="ja-JP" altLang="en-US" dirty="0">
                <a:solidFill>
                  <a:srgbClr val="FF0000"/>
                </a:solidFill>
                <a:latin typeface="游明朝" panose="02020400000000000000" pitchFamily="18" charset="-128"/>
                <a:ea typeface="游明朝" panose="02020400000000000000" pitchFamily="18" charset="-128"/>
              </a:rPr>
              <a:t>南ローデシア（現ジンバブエ）</a:t>
            </a:r>
            <a:r>
              <a:rPr lang="ja-JP" altLang="en-US" dirty="0">
                <a:latin typeface="游明朝" panose="02020400000000000000" pitchFamily="18" charset="-128"/>
                <a:ea typeface="游明朝" panose="02020400000000000000" pitchFamily="18" charset="-128"/>
              </a:rPr>
              <a:t>、シリア、南アフリカ、イギリス、アメリカ</a:t>
            </a:r>
          </a:p>
          <a:p>
            <a:r>
              <a:rPr lang="ja-JP" altLang="en-US" dirty="0">
                <a:solidFill>
                  <a:schemeClr val="accent6"/>
                </a:solidFill>
                <a:latin typeface="游明朝" panose="02020400000000000000" pitchFamily="18" charset="-128"/>
                <a:ea typeface="游明朝" panose="02020400000000000000" pitchFamily="18" charset="-128"/>
              </a:rPr>
              <a:t>日本は</a:t>
            </a:r>
            <a:r>
              <a:rPr lang="en-US" altLang="ja-JP" dirty="0">
                <a:solidFill>
                  <a:schemeClr val="accent6"/>
                </a:solidFill>
                <a:latin typeface="游明朝" panose="02020400000000000000" pitchFamily="18" charset="-128"/>
                <a:ea typeface="游明朝" panose="02020400000000000000" pitchFamily="18" charset="-128"/>
              </a:rPr>
              <a:t>1955</a:t>
            </a:r>
            <a:r>
              <a:rPr lang="ja-JP" altLang="en-US" dirty="0">
                <a:solidFill>
                  <a:schemeClr val="accent6"/>
                </a:solidFill>
                <a:latin typeface="游明朝" panose="02020400000000000000" pitchFamily="18" charset="-128"/>
                <a:ea typeface="游明朝" panose="02020400000000000000" pitchFamily="18" charset="-128"/>
              </a:rPr>
              <a:t>年</a:t>
            </a:r>
            <a:r>
              <a:rPr lang="ja-JP" altLang="en-US" dirty="0">
                <a:latin typeface="游明朝" panose="02020400000000000000" pitchFamily="18" charset="-128"/>
                <a:ea typeface="游明朝" panose="02020400000000000000" pitchFamily="18" charset="-128"/>
              </a:rPr>
              <a:t>、中国（本土）は</a:t>
            </a:r>
            <a:r>
              <a:rPr lang="en-US" altLang="ja-JP" dirty="0">
                <a:latin typeface="游明朝" panose="02020400000000000000" pitchFamily="18" charset="-128"/>
                <a:ea typeface="游明朝" panose="02020400000000000000" pitchFamily="18" charset="-128"/>
              </a:rPr>
              <a:t>2001</a:t>
            </a:r>
            <a:r>
              <a:rPr lang="ja-JP" altLang="en-US" dirty="0">
                <a:latin typeface="游明朝" panose="02020400000000000000" pitchFamily="18" charset="-128"/>
                <a:ea typeface="游明朝" panose="02020400000000000000" pitchFamily="18" charset="-128"/>
              </a:rPr>
              <a:t>年、チャイニーズ・タイペイ（台湾は</a:t>
            </a:r>
            <a:r>
              <a:rPr lang="en-US" altLang="ja-JP" dirty="0">
                <a:latin typeface="游明朝" panose="02020400000000000000" pitchFamily="18" charset="-128"/>
                <a:ea typeface="游明朝" panose="02020400000000000000" pitchFamily="18" charset="-128"/>
              </a:rPr>
              <a:t>2002</a:t>
            </a:r>
            <a:r>
              <a:rPr lang="ja-JP" altLang="en-US" dirty="0">
                <a:latin typeface="游明朝" panose="02020400000000000000" pitchFamily="18" charset="-128"/>
                <a:ea typeface="游明朝" panose="02020400000000000000" pitchFamily="18" charset="-128"/>
              </a:rPr>
              <a:t>年）、ロシアは</a:t>
            </a:r>
            <a:r>
              <a:rPr lang="en-US" altLang="ja-JP" dirty="0">
                <a:latin typeface="游明朝" panose="02020400000000000000" pitchFamily="18" charset="-128"/>
                <a:ea typeface="游明朝" panose="02020400000000000000" pitchFamily="18" charset="-128"/>
              </a:rPr>
              <a:t>2012</a:t>
            </a:r>
            <a:r>
              <a:rPr lang="ja-JP" altLang="en-US" dirty="0">
                <a:latin typeface="游明朝" panose="02020400000000000000" pitchFamily="18" charset="-128"/>
                <a:ea typeface="游明朝" panose="02020400000000000000" pitchFamily="18" charset="-128"/>
              </a:rPr>
              <a:t>年、ベトナムは</a:t>
            </a:r>
            <a:r>
              <a:rPr lang="en-US" altLang="ja-JP" dirty="0">
                <a:latin typeface="游明朝" panose="02020400000000000000" pitchFamily="18" charset="-128"/>
                <a:ea typeface="游明朝" panose="02020400000000000000" pitchFamily="18" charset="-128"/>
              </a:rPr>
              <a:t>2007</a:t>
            </a:r>
            <a:r>
              <a:rPr lang="ja-JP" altLang="en-US" dirty="0">
                <a:latin typeface="游明朝" panose="02020400000000000000" pitchFamily="18" charset="-128"/>
                <a:ea typeface="游明朝" panose="02020400000000000000" pitchFamily="18" charset="-128"/>
              </a:rPr>
              <a:t>年に</a:t>
            </a:r>
            <a:r>
              <a:rPr lang="en-US" altLang="ja-JP" dirty="0">
                <a:solidFill>
                  <a:schemeClr val="accent6"/>
                </a:solidFill>
                <a:ea typeface="+mj-ea"/>
              </a:rPr>
              <a:t>GATT</a:t>
            </a:r>
            <a:r>
              <a:rPr lang="ja-JP" altLang="en-US" dirty="0">
                <a:solidFill>
                  <a:schemeClr val="accent6"/>
                </a:solidFill>
                <a:latin typeface="游明朝" panose="02020400000000000000" pitchFamily="18" charset="-128"/>
                <a:ea typeface="游明朝" panose="02020400000000000000" pitchFamily="18" charset="-128"/>
              </a:rPr>
              <a:t>に加盟</a:t>
            </a:r>
            <a:r>
              <a:rPr lang="ja-JP" altLang="en-US" dirty="0">
                <a:latin typeface="游明朝" panose="02020400000000000000" pitchFamily="18" charset="-128"/>
                <a:ea typeface="游明朝" panose="02020400000000000000" pitchFamily="18" charset="-128"/>
              </a:rPr>
              <a:t>している。</a:t>
            </a:r>
            <a:r>
              <a:rPr lang="ja-JP" altLang="en-US" dirty="0">
                <a:solidFill>
                  <a:schemeClr val="accent5"/>
                </a:solidFill>
                <a:latin typeface="游明朝" panose="02020400000000000000" pitchFamily="18" charset="-128"/>
                <a:ea typeface="游明朝" panose="02020400000000000000" pitchFamily="18" charset="-128"/>
              </a:rPr>
              <a:t>非加盟国。北朝鮮、イラン、アルジェリアなど（約</a:t>
            </a:r>
            <a:r>
              <a:rPr lang="en-US" altLang="ja-JP" dirty="0">
                <a:solidFill>
                  <a:schemeClr val="accent5"/>
                </a:solidFill>
                <a:latin typeface="游明朝" panose="02020400000000000000" pitchFamily="18" charset="-128"/>
                <a:ea typeface="游明朝" panose="02020400000000000000" pitchFamily="18" charset="-128"/>
              </a:rPr>
              <a:t>14</a:t>
            </a:r>
            <a:r>
              <a:rPr lang="ja-JP" altLang="en-US" dirty="0">
                <a:solidFill>
                  <a:schemeClr val="accent5"/>
                </a:solidFill>
                <a:latin typeface="游明朝" panose="02020400000000000000" pitchFamily="18" charset="-128"/>
                <a:ea typeface="游明朝" panose="02020400000000000000" pitchFamily="18" charset="-128"/>
              </a:rPr>
              <a:t>カ国）。</a:t>
            </a:r>
          </a:p>
          <a:p>
            <a:pPr marL="0" indent="0">
              <a:buNone/>
            </a:pPr>
            <a:endParaRPr lang="en-US" dirty="0"/>
          </a:p>
        </p:txBody>
      </p:sp>
      <p:sp>
        <p:nvSpPr>
          <p:cNvPr id="4" name="Footer Placeholder 3">
            <a:extLst>
              <a:ext uri="{FF2B5EF4-FFF2-40B4-BE49-F238E27FC236}">
                <a16:creationId xmlns:a16="http://schemas.microsoft.com/office/drawing/2014/main" id="{D1A37B4B-7DC9-4B13-9BF8-DDA87AAE2F73}"/>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8F2BC45A-F4DB-425B-9DF1-A2E8B59F35FF}"/>
              </a:ext>
            </a:extLst>
          </p:cNvPr>
          <p:cNvSpPr>
            <a:spLocks noGrp="1"/>
          </p:cNvSpPr>
          <p:nvPr>
            <p:ph type="sldNum" sz="quarter" idx="12"/>
          </p:nvPr>
        </p:nvSpPr>
        <p:spPr/>
        <p:txBody>
          <a:bodyPr/>
          <a:lstStyle/>
          <a:p>
            <a:fld id="{94617843-2050-4D54-B75E-224AE92488D2}" type="slidenum">
              <a:rPr lang="en-US" smtClean="0"/>
              <a:t>2</a:t>
            </a:fld>
            <a:endParaRPr lang="en-US" dirty="0"/>
          </a:p>
        </p:txBody>
      </p:sp>
    </p:spTree>
    <p:extLst>
      <p:ext uri="{BB962C8B-B14F-4D97-AF65-F5344CB8AC3E}">
        <p14:creationId xmlns:p14="http://schemas.microsoft.com/office/powerpoint/2010/main" val="25921562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EE39D-C49C-47F9-A789-B8284260ECBD}"/>
              </a:ext>
            </a:extLst>
          </p:cNvPr>
          <p:cNvSpPr>
            <a:spLocks noGrp="1"/>
          </p:cNvSpPr>
          <p:nvPr>
            <p:ph type="title"/>
          </p:nvPr>
        </p:nvSpPr>
        <p:spPr/>
        <p:txBody>
          <a:bodyPr/>
          <a:lstStyle/>
          <a:p>
            <a:r>
              <a:rPr lang="ja-JP" altLang="en-US" dirty="0">
                <a:latin typeface="游明朝" panose="02020400000000000000" pitchFamily="18" charset="-128"/>
                <a:ea typeface="游明朝" panose="02020400000000000000" pitchFamily="18" charset="-128"/>
              </a:rPr>
              <a:t>参考文献</a:t>
            </a:r>
            <a:endParaRPr lang="en-US" dirty="0">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ED4B1429-EFF3-4B4A-80F0-1E5105563987}"/>
              </a:ext>
            </a:extLst>
          </p:cNvPr>
          <p:cNvSpPr>
            <a:spLocks noGrp="1"/>
          </p:cNvSpPr>
          <p:nvPr>
            <p:ph idx="1"/>
          </p:nvPr>
        </p:nvSpPr>
        <p:spPr/>
        <p:txBody>
          <a:bodyPr/>
          <a:lstStyle/>
          <a:p>
            <a:r>
              <a:rPr lang="en-US" dirty="0"/>
              <a:t>GATT</a:t>
            </a:r>
            <a:r>
              <a:rPr lang="ja-JP" altLang="en-US" dirty="0">
                <a:latin typeface="游明朝" panose="02020400000000000000" pitchFamily="18" charset="-128"/>
                <a:ea typeface="游明朝" panose="02020400000000000000" pitchFamily="18" charset="-128"/>
              </a:rPr>
              <a:t>ラウンドの表は、</a:t>
            </a:r>
            <a:r>
              <a:rPr lang="en-US" dirty="0"/>
              <a:t>D. Salvatore, 9th edition</a:t>
            </a:r>
            <a:r>
              <a:rPr lang="ja-JP" altLang="en-US" dirty="0">
                <a:latin typeface="游明朝" panose="02020400000000000000" pitchFamily="18" charset="-128"/>
                <a:ea typeface="游明朝" panose="02020400000000000000" pitchFamily="18" charset="-128"/>
              </a:rPr>
              <a:t>と</a:t>
            </a:r>
            <a:r>
              <a:rPr lang="en-US" dirty="0"/>
              <a:t>Ishikawa, </a:t>
            </a:r>
            <a:r>
              <a:rPr lang="en-US" dirty="0" err="1"/>
              <a:t>Mukunoki</a:t>
            </a:r>
            <a:r>
              <a:rPr lang="en-US" dirty="0"/>
              <a:t> and Kikuchi, 2nd edition</a:t>
            </a:r>
            <a:r>
              <a:rPr lang="ja-JP" altLang="en-US" dirty="0">
                <a:latin typeface="游明朝" panose="02020400000000000000" pitchFamily="18" charset="-128"/>
                <a:ea typeface="游明朝" panose="02020400000000000000" pitchFamily="18" charset="-128"/>
              </a:rPr>
              <a:t>による。</a:t>
            </a:r>
          </a:p>
          <a:p>
            <a:endParaRPr lang="en-US" dirty="0"/>
          </a:p>
        </p:txBody>
      </p:sp>
      <p:sp>
        <p:nvSpPr>
          <p:cNvPr id="4" name="Footer Placeholder 3">
            <a:extLst>
              <a:ext uri="{FF2B5EF4-FFF2-40B4-BE49-F238E27FC236}">
                <a16:creationId xmlns:a16="http://schemas.microsoft.com/office/drawing/2014/main" id="{84949137-E06D-4718-9E17-0ED4485B3505}"/>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4D5DA573-251C-42D8-B6C7-91B99AAA54C2}"/>
              </a:ext>
            </a:extLst>
          </p:cNvPr>
          <p:cNvSpPr>
            <a:spLocks noGrp="1"/>
          </p:cNvSpPr>
          <p:nvPr>
            <p:ph type="sldNum" sz="quarter" idx="12"/>
          </p:nvPr>
        </p:nvSpPr>
        <p:spPr/>
        <p:txBody>
          <a:bodyPr/>
          <a:lstStyle/>
          <a:p>
            <a:fld id="{94617843-2050-4D54-B75E-224AE92488D2}" type="slidenum">
              <a:rPr lang="en-US" smtClean="0"/>
              <a:t>20</a:t>
            </a:fld>
            <a:endParaRPr lang="en-US"/>
          </a:p>
        </p:txBody>
      </p:sp>
    </p:spTree>
    <p:extLst>
      <p:ext uri="{BB962C8B-B14F-4D97-AF65-F5344CB8AC3E}">
        <p14:creationId xmlns:p14="http://schemas.microsoft.com/office/powerpoint/2010/main" val="3847491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E0371-6F22-4787-8602-96C441FCC9CA}"/>
              </a:ext>
            </a:extLst>
          </p:cNvPr>
          <p:cNvSpPr>
            <a:spLocks noGrp="1"/>
          </p:cNvSpPr>
          <p:nvPr>
            <p:ph type="title"/>
          </p:nvPr>
        </p:nvSpPr>
        <p:spPr/>
        <p:txBody>
          <a:bodyPr/>
          <a:lstStyle/>
          <a:p>
            <a:r>
              <a:rPr lang="ja-JP" altLang="en-US" dirty="0">
                <a:latin typeface="+mn-lt"/>
              </a:rPr>
              <a:t> </a:t>
            </a:r>
            <a:r>
              <a:rPr lang="en-US" altLang="ja-JP" dirty="0">
                <a:latin typeface="+mn-lt"/>
              </a:rPr>
              <a:t>GATT/WTO</a:t>
            </a:r>
            <a:r>
              <a:rPr lang="ja-JP" altLang="en-US" sz="4000" dirty="0">
                <a:latin typeface="游明朝" panose="02020400000000000000" pitchFamily="18" charset="-128"/>
                <a:ea typeface="游明朝" panose="02020400000000000000" pitchFamily="18" charset="-128"/>
              </a:rPr>
              <a:t>加盟国は何を約束するのか？</a:t>
            </a:r>
            <a:endParaRPr lang="en-US" sz="4000" dirty="0">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031B2934-CC00-4EF5-B8DC-4F65777B64AF}"/>
              </a:ext>
            </a:extLst>
          </p:cNvPr>
          <p:cNvSpPr>
            <a:spLocks noGrp="1"/>
          </p:cNvSpPr>
          <p:nvPr>
            <p:ph idx="1"/>
          </p:nvPr>
        </p:nvSpPr>
        <p:spPr/>
        <p:txBody>
          <a:bodyPr>
            <a:normAutofit/>
          </a:bodyPr>
          <a:lstStyle/>
          <a:p>
            <a:r>
              <a:rPr lang="ja-JP" altLang="en-US" dirty="0">
                <a:latin typeface="游明朝" panose="02020400000000000000" pitchFamily="18" charset="-128"/>
                <a:ea typeface="游明朝" panose="02020400000000000000" pitchFamily="18" charset="-128"/>
              </a:rPr>
              <a:t>基本的には</a:t>
            </a:r>
            <a:r>
              <a:rPr lang="en-US" altLang="ja-JP" dirty="0">
                <a:latin typeface="游明朝" panose="02020400000000000000" pitchFamily="18" charset="-128"/>
                <a:ea typeface="游明朝" panose="02020400000000000000" pitchFamily="18" charset="-128"/>
              </a:rPr>
              <a:t>...</a:t>
            </a:r>
            <a:r>
              <a:rPr lang="ja-JP" altLang="en-US" dirty="0">
                <a:solidFill>
                  <a:schemeClr val="accent6"/>
                </a:solidFill>
                <a:latin typeface="游明朝" panose="02020400000000000000" pitchFamily="18" charset="-128"/>
                <a:ea typeface="游明朝" panose="02020400000000000000" pitchFamily="18" charset="-128"/>
              </a:rPr>
              <a:t>大きく</a:t>
            </a:r>
            <a:r>
              <a:rPr lang="en-US" altLang="ja-JP" dirty="0">
                <a:solidFill>
                  <a:schemeClr val="accent6"/>
                </a:solidFill>
                <a:latin typeface="游明朝" panose="02020400000000000000" pitchFamily="18" charset="-128"/>
                <a:ea typeface="游明朝" panose="02020400000000000000" pitchFamily="18" charset="-128"/>
              </a:rPr>
              <a:t>2</a:t>
            </a:r>
            <a:r>
              <a:rPr lang="ja-JP" altLang="en-US" dirty="0">
                <a:solidFill>
                  <a:schemeClr val="accent6"/>
                </a:solidFill>
                <a:latin typeface="游明朝" panose="02020400000000000000" pitchFamily="18" charset="-128"/>
                <a:ea typeface="游明朝" panose="02020400000000000000" pitchFamily="18" charset="-128"/>
              </a:rPr>
              <a:t>つ。</a:t>
            </a:r>
            <a:r>
              <a:rPr lang="en-US" dirty="0">
                <a:solidFill>
                  <a:schemeClr val="accent6"/>
                </a:solidFill>
                <a:latin typeface="游明朝" panose="02020400000000000000" pitchFamily="18" charset="-128"/>
                <a:ea typeface="游明朝" panose="02020400000000000000" pitchFamily="18" charset="-128"/>
              </a:rPr>
              <a:t>.</a:t>
            </a:r>
          </a:p>
          <a:p>
            <a:r>
              <a:rPr lang="ja-JP" altLang="en-US" dirty="0">
                <a:latin typeface="游明朝" panose="02020400000000000000" pitchFamily="18" charset="-128"/>
                <a:ea typeface="游明朝" panose="02020400000000000000" pitchFamily="18" charset="-128"/>
              </a:rPr>
              <a:t>関税を引き上げたり、既存のものより厳しい関税を課したりしないこと。（「バウンド」タリフライン）例えば、日本（</a:t>
            </a:r>
            <a:r>
              <a:rPr lang="en-US" altLang="ja-JP" dirty="0">
                <a:ea typeface="游明朝" panose="02020400000000000000" pitchFamily="18" charset="-128"/>
              </a:rPr>
              <a:t>WTO</a:t>
            </a:r>
            <a:r>
              <a:rPr lang="ja-JP" altLang="en-US" dirty="0">
                <a:latin typeface="游明朝" panose="02020400000000000000" pitchFamily="18" charset="-128"/>
                <a:ea typeface="游明朝" panose="02020400000000000000" pitchFamily="18" charset="-128"/>
              </a:rPr>
              <a:t>）の「ミネラルウォーター」に対する関税は</a:t>
            </a:r>
            <a:r>
              <a:rPr lang="en-US" altLang="ja-JP" dirty="0">
                <a:latin typeface="游明朝" panose="02020400000000000000" pitchFamily="18" charset="-128"/>
                <a:ea typeface="游明朝" panose="02020400000000000000" pitchFamily="18" charset="-128"/>
              </a:rPr>
              <a:t>3</a:t>
            </a:r>
            <a:r>
              <a:rPr lang="ja-JP" altLang="en-US" dirty="0">
                <a:latin typeface="游明朝" panose="02020400000000000000" pitchFamily="18" charset="-128"/>
                <a:ea typeface="游明朝" panose="02020400000000000000" pitchFamily="18" charset="-128"/>
              </a:rPr>
              <a:t>％である。これを</a:t>
            </a:r>
            <a:r>
              <a:rPr lang="en-US" altLang="ja-JP" dirty="0">
                <a:latin typeface="游明朝" panose="02020400000000000000" pitchFamily="18" charset="-128"/>
                <a:ea typeface="游明朝" panose="02020400000000000000" pitchFamily="18" charset="-128"/>
              </a:rPr>
              <a:t>5</a:t>
            </a:r>
            <a:r>
              <a:rPr lang="ja-JP" altLang="en-US" dirty="0">
                <a:latin typeface="游明朝" panose="02020400000000000000" pitchFamily="18" charset="-128"/>
                <a:ea typeface="游明朝" panose="02020400000000000000" pitchFamily="18" charset="-128"/>
              </a:rPr>
              <a:t>％に上げることはできない。もし上げれば、他の国は日本の輸出品に関税をかけて報復する権利がある。</a:t>
            </a:r>
            <a:endParaRPr lang="en-US" dirty="0">
              <a:latin typeface="游明朝" panose="02020400000000000000" pitchFamily="18" charset="-128"/>
              <a:ea typeface="游明朝" panose="02020400000000000000" pitchFamily="18" charset="-128"/>
            </a:endParaRPr>
          </a:p>
          <a:p>
            <a:r>
              <a:rPr lang="ja-JP" altLang="en-US" dirty="0">
                <a:latin typeface="游明朝" panose="02020400000000000000" pitchFamily="18" charset="-128"/>
                <a:ea typeface="游明朝" panose="02020400000000000000" pitchFamily="18" charset="-128"/>
              </a:rPr>
              <a:t>すべての加盟国に対して同一の関税を適用する。（無差別の原則。または </a:t>
            </a:r>
            <a:r>
              <a:rPr lang="ja-JP" altLang="en-US" dirty="0">
                <a:solidFill>
                  <a:schemeClr val="accent6"/>
                </a:solidFill>
                <a:latin typeface="游明朝" panose="02020400000000000000" pitchFamily="18" charset="-128"/>
                <a:ea typeface="游明朝" panose="02020400000000000000" pitchFamily="18" charset="-128"/>
              </a:rPr>
              <a:t>「無差別原則」第</a:t>
            </a:r>
            <a:r>
              <a:rPr lang="en-US" altLang="ja-JP" dirty="0">
                <a:solidFill>
                  <a:schemeClr val="accent6"/>
                </a:solidFill>
                <a:latin typeface="游明朝" panose="02020400000000000000" pitchFamily="18" charset="-128"/>
                <a:ea typeface="游明朝" panose="02020400000000000000" pitchFamily="18" charset="-128"/>
              </a:rPr>
              <a:t>1</a:t>
            </a:r>
            <a:r>
              <a:rPr lang="ja-JP" altLang="en-US" dirty="0">
                <a:solidFill>
                  <a:schemeClr val="accent6"/>
                </a:solidFill>
                <a:latin typeface="游明朝" panose="02020400000000000000" pitchFamily="18" charset="-128"/>
                <a:ea typeface="游明朝" panose="02020400000000000000" pitchFamily="18" charset="-128"/>
              </a:rPr>
              <a:t>条）</a:t>
            </a:r>
            <a:endParaRPr lang="en-US" altLang="ja-JP" dirty="0">
              <a:solidFill>
                <a:schemeClr val="accent6"/>
              </a:solidFill>
              <a:latin typeface="游明朝" panose="02020400000000000000" pitchFamily="18" charset="-128"/>
              <a:ea typeface="游明朝" panose="02020400000000000000" pitchFamily="18" charset="-128"/>
            </a:endParaRPr>
          </a:p>
          <a:p>
            <a:r>
              <a:rPr lang="en-US" altLang="ja-JP" sz="1900" i="1" dirty="0">
                <a:latin typeface="+mj-lt"/>
                <a:ea typeface="游明朝" panose="02020400000000000000" pitchFamily="18" charset="-128"/>
              </a:rPr>
              <a:t>GATT/WTO </a:t>
            </a:r>
            <a:r>
              <a:rPr lang="ja-JP" altLang="en-US" sz="1900" i="1" dirty="0">
                <a:latin typeface="游明朝" panose="02020400000000000000" pitchFamily="18" charset="-128"/>
                <a:ea typeface="游明朝" panose="02020400000000000000" pitchFamily="18" charset="-128"/>
              </a:rPr>
              <a:t>「締約国が他国を原産地とする又は他国を仕向地とする製品に与える便宜、恩恵、特権又は免除は、他のすべての締約国の領域を原産地とする又は仕向地とする同様の製品に即時かつ無条件に与えるものとする」から引用。</a:t>
            </a:r>
          </a:p>
          <a:p>
            <a:endParaRPr lang="en-US" dirty="0">
              <a:solidFill>
                <a:schemeClr val="accent6"/>
              </a:solidFill>
            </a:endParaRPr>
          </a:p>
        </p:txBody>
      </p:sp>
      <p:sp>
        <p:nvSpPr>
          <p:cNvPr id="4" name="Footer Placeholder 3">
            <a:extLst>
              <a:ext uri="{FF2B5EF4-FFF2-40B4-BE49-F238E27FC236}">
                <a16:creationId xmlns:a16="http://schemas.microsoft.com/office/drawing/2014/main" id="{63DA0865-38E9-474B-A55E-4F2FAB7E7ED9}"/>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2BE364B-78F3-4B17-803C-B50D52C419CA}"/>
              </a:ext>
            </a:extLst>
          </p:cNvPr>
          <p:cNvSpPr>
            <a:spLocks noGrp="1"/>
          </p:cNvSpPr>
          <p:nvPr>
            <p:ph type="sldNum" sz="quarter" idx="12"/>
          </p:nvPr>
        </p:nvSpPr>
        <p:spPr/>
        <p:txBody>
          <a:bodyPr/>
          <a:lstStyle/>
          <a:p>
            <a:fld id="{94617843-2050-4D54-B75E-224AE92488D2}" type="slidenum">
              <a:rPr lang="en-US" smtClean="0"/>
              <a:t>3</a:t>
            </a:fld>
            <a:endParaRPr lang="en-US"/>
          </a:p>
        </p:txBody>
      </p:sp>
    </p:spTree>
    <p:extLst>
      <p:ext uri="{BB962C8B-B14F-4D97-AF65-F5344CB8AC3E}">
        <p14:creationId xmlns:p14="http://schemas.microsoft.com/office/powerpoint/2010/main" val="1743333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0418B-30D5-4D0D-8FE1-38A53212EFBC}"/>
              </a:ext>
            </a:extLst>
          </p:cNvPr>
          <p:cNvSpPr>
            <a:spLocks noGrp="1"/>
          </p:cNvSpPr>
          <p:nvPr>
            <p:ph type="title"/>
          </p:nvPr>
        </p:nvSpPr>
        <p:spPr/>
        <p:txBody>
          <a:bodyPr>
            <a:normAutofit/>
          </a:bodyPr>
          <a:lstStyle/>
          <a:p>
            <a:r>
              <a:rPr lang="ja-JP" altLang="en-US" sz="4000" dirty="0">
                <a:latin typeface="游明朝" panose="02020400000000000000" pitchFamily="18" charset="-128"/>
                <a:ea typeface="游明朝" panose="02020400000000000000" pitchFamily="18" charset="-128"/>
              </a:rPr>
              <a:t>また、加盟国は他の方法で貿易を歪めないことを約束する。</a:t>
            </a:r>
            <a:endParaRPr lang="en-US" sz="4000" dirty="0">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619B3F35-EB4B-4752-B3DD-4C8B18AC7DDC}"/>
              </a:ext>
            </a:extLst>
          </p:cNvPr>
          <p:cNvSpPr>
            <a:spLocks noGrp="1"/>
          </p:cNvSpPr>
          <p:nvPr>
            <p:ph idx="1"/>
          </p:nvPr>
        </p:nvSpPr>
        <p:spPr/>
        <p:txBody>
          <a:bodyPr/>
          <a:lstStyle/>
          <a:p>
            <a:r>
              <a:rPr lang="ja-JP" altLang="en-US" dirty="0">
                <a:latin typeface="游明朝" panose="02020400000000000000" pitchFamily="18" charset="-128"/>
                <a:ea typeface="游明朝" panose="02020400000000000000" pitchFamily="18" charset="-128"/>
              </a:rPr>
              <a:t>加盟国は、原則として</a:t>
            </a:r>
            <a:r>
              <a:rPr lang="ja-JP" altLang="en-US" dirty="0">
                <a:solidFill>
                  <a:schemeClr val="accent6"/>
                </a:solidFill>
                <a:latin typeface="游明朝" panose="02020400000000000000" pitchFamily="18" charset="-128"/>
                <a:ea typeface="游明朝" panose="02020400000000000000" pitchFamily="18" charset="-128"/>
              </a:rPr>
              <a:t>輸出税、輸出補助金、あるいは輸入補助金</a:t>
            </a:r>
            <a:r>
              <a:rPr lang="ja-JP" altLang="en-US" dirty="0">
                <a:latin typeface="游明朝" panose="02020400000000000000" pitchFamily="18" charset="-128"/>
                <a:ea typeface="游明朝" panose="02020400000000000000" pitchFamily="18" charset="-128"/>
              </a:rPr>
              <a:t>を使って貿易を歪めることはできない。</a:t>
            </a:r>
          </a:p>
          <a:p>
            <a:pPr marL="0" indent="0">
              <a:buNone/>
            </a:pPr>
            <a:endParaRPr lang="en-US" dirty="0"/>
          </a:p>
        </p:txBody>
      </p:sp>
      <p:sp>
        <p:nvSpPr>
          <p:cNvPr id="4" name="Footer Placeholder 3">
            <a:extLst>
              <a:ext uri="{FF2B5EF4-FFF2-40B4-BE49-F238E27FC236}">
                <a16:creationId xmlns:a16="http://schemas.microsoft.com/office/drawing/2014/main" id="{798079E7-A7C6-4BC6-AD36-459560667954}"/>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15598EBD-B817-4419-ACC1-0C4A8D3F76B0}"/>
              </a:ext>
            </a:extLst>
          </p:cNvPr>
          <p:cNvSpPr>
            <a:spLocks noGrp="1"/>
          </p:cNvSpPr>
          <p:nvPr>
            <p:ph type="sldNum" sz="quarter" idx="12"/>
          </p:nvPr>
        </p:nvSpPr>
        <p:spPr/>
        <p:txBody>
          <a:bodyPr/>
          <a:lstStyle/>
          <a:p>
            <a:fld id="{94617843-2050-4D54-B75E-224AE92488D2}" type="slidenum">
              <a:rPr lang="en-US" smtClean="0"/>
              <a:t>4</a:t>
            </a:fld>
            <a:endParaRPr lang="en-US"/>
          </a:p>
        </p:txBody>
      </p:sp>
    </p:spTree>
    <p:extLst>
      <p:ext uri="{BB962C8B-B14F-4D97-AF65-F5344CB8AC3E}">
        <p14:creationId xmlns:p14="http://schemas.microsoft.com/office/powerpoint/2010/main" val="119668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A6ECE-62A2-42D9-9B08-DDC8B7C5148F}"/>
              </a:ext>
            </a:extLst>
          </p:cNvPr>
          <p:cNvSpPr>
            <a:spLocks noGrp="1"/>
          </p:cNvSpPr>
          <p:nvPr>
            <p:ph type="title"/>
          </p:nvPr>
        </p:nvSpPr>
        <p:spPr/>
        <p:txBody>
          <a:bodyPr/>
          <a:lstStyle/>
          <a:p>
            <a:r>
              <a:rPr lang="en-US" altLang="ja-JP" dirty="0">
                <a:latin typeface="+mn-lt"/>
                <a:ea typeface="游明朝" panose="02020400000000000000" pitchFamily="18" charset="-128"/>
              </a:rPr>
              <a:t>GATT</a:t>
            </a:r>
            <a:r>
              <a:rPr lang="ja-JP" altLang="en-US" sz="4000" dirty="0">
                <a:latin typeface="游明朝" panose="02020400000000000000" pitchFamily="18" charset="-128"/>
                <a:ea typeface="游明朝" panose="02020400000000000000" pitchFamily="18" charset="-128"/>
              </a:rPr>
              <a:t>はいつから</a:t>
            </a:r>
            <a:r>
              <a:rPr lang="en-US" altLang="ja-JP" dirty="0">
                <a:latin typeface="+mn-lt"/>
                <a:ea typeface="游明朝" panose="02020400000000000000" pitchFamily="18" charset="-128"/>
              </a:rPr>
              <a:t>WTO</a:t>
            </a:r>
            <a:r>
              <a:rPr lang="ja-JP" altLang="en-US" sz="4000" dirty="0">
                <a:latin typeface="游明朝" panose="02020400000000000000" pitchFamily="18" charset="-128"/>
                <a:ea typeface="游明朝" panose="02020400000000000000" pitchFamily="18" charset="-128"/>
              </a:rPr>
              <a:t>になったのか？</a:t>
            </a:r>
            <a:endParaRPr lang="en-US" sz="4000" dirty="0">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DCACF073-31C3-49FC-8E5D-170E128AE90B}"/>
              </a:ext>
            </a:extLst>
          </p:cNvPr>
          <p:cNvSpPr>
            <a:spLocks noGrp="1"/>
          </p:cNvSpPr>
          <p:nvPr>
            <p:ph idx="1"/>
          </p:nvPr>
        </p:nvSpPr>
        <p:spPr>
          <a:xfrm>
            <a:off x="838200" y="1852258"/>
            <a:ext cx="10515600" cy="4351338"/>
          </a:xfrm>
        </p:spPr>
        <p:txBody>
          <a:bodyPr/>
          <a:lstStyle/>
          <a:p>
            <a:r>
              <a:rPr lang="en-US" dirty="0">
                <a:solidFill>
                  <a:srgbClr val="92D050"/>
                </a:solidFill>
                <a:latin typeface="游明朝" panose="02020400000000000000" pitchFamily="18" charset="-128"/>
                <a:ea typeface="游明朝" panose="02020400000000000000" pitchFamily="18" charset="-128"/>
              </a:rPr>
              <a:t>1995</a:t>
            </a:r>
            <a:r>
              <a:rPr lang="ja-JP" altLang="en-US" dirty="0">
                <a:solidFill>
                  <a:srgbClr val="92D050"/>
                </a:solidFill>
                <a:latin typeface="游明朝" panose="02020400000000000000" pitchFamily="18" charset="-128"/>
                <a:ea typeface="游明朝" panose="02020400000000000000" pitchFamily="18" charset="-128"/>
              </a:rPr>
              <a:t>年</a:t>
            </a:r>
            <a:endParaRPr lang="en-US" dirty="0">
              <a:latin typeface="游明朝" panose="02020400000000000000" pitchFamily="18" charset="-128"/>
              <a:ea typeface="游明朝" panose="02020400000000000000" pitchFamily="18" charset="-128"/>
            </a:endParaRPr>
          </a:p>
          <a:p>
            <a:r>
              <a:rPr lang="en-US" altLang="ja-JP" dirty="0">
                <a:latin typeface="游明朝" panose="02020400000000000000" pitchFamily="18" charset="-128"/>
                <a:ea typeface="游明朝" panose="02020400000000000000" pitchFamily="18" charset="-128"/>
              </a:rPr>
              <a:t>1994</a:t>
            </a:r>
            <a:r>
              <a:rPr lang="ja-JP" altLang="en-US" dirty="0">
                <a:latin typeface="游明朝" panose="02020400000000000000" pitchFamily="18" charset="-128"/>
                <a:ea typeface="游明朝" panose="02020400000000000000" pitchFamily="18" charset="-128"/>
              </a:rPr>
              <a:t>年に締結された最終ラウンド「ウルグアイ・ラウンド」で、</a:t>
            </a:r>
            <a:r>
              <a:rPr lang="en-US" altLang="ja-JP" dirty="0">
                <a:ea typeface="游明朝" panose="02020400000000000000" pitchFamily="18" charset="-128"/>
              </a:rPr>
              <a:t>GATT</a:t>
            </a:r>
            <a:r>
              <a:rPr lang="ja-JP" altLang="en-US" dirty="0">
                <a:latin typeface="游明朝" panose="02020400000000000000" pitchFamily="18" charset="-128"/>
                <a:ea typeface="游明朝" panose="02020400000000000000" pitchFamily="18" charset="-128"/>
              </a:rPr>
              <a:t>加盟国は</a:t>
            </a:r>
            <a:r>
              <a:rPr lang="en-US" altLang="ja-JP" dirty="0">
                <a:ea typeface="游明朝" panose="02020400000000000000" pitchFamily="18" charset="-128"/>
              </a:rPr>
              <a:t>WTO</a:t>
            </a:r>
            <a:r>
              <a:rPr lang="ja-JP" altLang="en-US" dirty="0">
                <a:latin typeface="游明朝" panose="02020400000000000000" pitchFamily="18" charset="-128"/>
                <a:ea typeface="游明朝" panose="02020400000000000000" pitchFamily="18" charset="-128"/>
              </a:rPr>
              <a:t>という常設機関を設置するためのルールを決定した。</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本部はスイスのジュネーブにある）。</a:t>
            </a:r>
          </a:p>
          <a:p>
            <a:endParaRPr lang="en-US" dirty="0"/>
          </a:p>
          <a:p>
            <a:endParaRPr lang="en-US" dirty="0"/>
          </a:p>
        </p:txBody>
      </p:sp>
      <p:sp>
        <p:nvSpPr>
          <p:cNvPr id="4" name="Footer Placeholder 3">
            <a:extLst>
              <a:ext uri="{FF2B5EF4-FFF2-40B4-BE49-F238E27FC236}">
                <a16:creationId xmlns:a16="http://schemas.microsoft.com/office/drawing/2014/main" id="{C82CA1CF-E576-49CF-AF7D-7F3235C6EDBC}"/>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6E0C4DE7-39BD-4918-8672-141FAB2C6877}"/>
              </a:ext>
            </a:extLst>
          </p:cNvPr>
          <p:cNvSpPr>
            <a:spLocks noGrp="1"/>
          </p:cNvSpPr>
          <p:nvPr>
            <p:ph type="sldNum" sz="quarter" idx="12"/>
          </p:nvPr>
        </p:nvSpPr>
        <p:spPr/>
        <p:txBody>
          <a:bodyPr/>
          <a:lstStyle/>
          <a:p>
            <a:fld id="{94617843-2050-4D54-B75E-224AE92488D2}" type="slidenum">
              <a:rPr lang="en-US" smtClean="0"/>
              <a:t>5</a:t>
            </a:fld>
            <a:endParaRPr lang="en-US"/>
          </a:p>
        </p:txBody>
      </p:sp>
    </p:spTree>
    <p:extLst>
      <p:ext uri="{BB962C8B-B14F-4D97-AF65-F5344CB8AC3E}">
        <p14:creationId xmlns:p14="http://schemas.microsoft.com/office/powerpoint/2010/main" val="3072686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EAA19-88F3-4F03-9319-F63C2AD81CE6}"/>
              </a:ext>
            </a:extLst>
          </p:cNvPr>
          <p:cNvSpPr>
            <a:spLocks noGrp="1"/>
          </p:cNvSpPr>
          <p:nvPr>
            <p:ph type="title"/>
          </p:nvPr>
        </p:nvSpPr>
        <p:spPr/>
        <p:txBody>
          <a:bodyPr/>
          <a:lstStyle/>
          <a:p>
            <a:r>
              <a:rPr lang="en-US" altLang="ja-JP" dirty="0"/>
              <a:t>GATT</a:t>
            </a:r>
            <a:r>
              <a:rPr lang="ja-JP" altLang="en-US" sz="4000" dirty="0">
                <a:latin typeface="游明朝" panose="02020400000000000000" pitchFamily="18" charset="-128"/>
                <a:ea typeface="游明朝" panose="02020400000000000000" pitchFamily="18" charset="-128"/>
              </a:rPr>
              <a:t>と</a:t>
            </a:r>
            <a:r>
              <a:rPr lang="en-US" altLang="ja-JP" dirty="0"/>
              <a:t>WTO</a:t>
            </a:r>
            <a:r>
              <a:rPr lang="ja-JP" altLang="en-US" sz="4000" dirty="0">
                <a:latin typeface="游明朝" panose="02020400000000000000" pitchFamily="18" charset="-128"/>
                <a:ea typeface="游明朝" panose="02020400000000000000" pitchFamily="18" charset="-128"/>
              </a:rPr>
              <a:t>は違うのか？</a:t>
            </a:r>
            <a:r>
              <a:rPr lang="ja-JP" altLang="en-US" dirty="0"/>
              <a:t>	</a:t>
            </a:r>
            <a:endParaRPr lang="en-US" dirty="0"/>
          </a:p>
        </p:txBody>
      </p:sp>
      <p:sp>
        <p:nvSpPr>
          <p:cNvPr id="3" name="Content Placeholder 2">
            <a:extLst>
              <a:ext uri="{FF2B5EF4-FFF2-40B4-BE49-F238E27FC236}">
                <a16:creationId xmlns:a16="http://schemas.microsoft.com/office/drawing/2014/main" id="{C36CB496-DD6D-4BFD-BD42-76C10B78CCFD}"/>
              </a:ext>
            </a:extLst>
          </p:cNvPr>
          <p:cNvSpPr>
            <a:spLocks noGrp="1"/>
          </p:cNvSpPr>
          <p:nvPr>
            <p:ph idx="1"/>
          </p:nvPr>
        </p:nvSpPr>
        <p:spPr>
          <a:xfrm>
            <a:off x="838199" y="1825625"/>
            <a:ext cx="10696075" cy="4414754"/>
          </a:xfrm>
        </p:spPr>
        <p:txBody>
          <a:bodyPr>
            <a:normAutofit fontScale="92500" lnSpcReduction="10000"/>
          </a:bodyPr>
          <a:lstStyle/>
          <a:p>
            <a:r>
              <a:rPr lang="ja-JP" altLang="en-US" sz="2600" dirty="0">
                <a:latin typeface="游明朝" panose="02020400000000000000" pitchFamily="18" charset="-128"/>
                <a:ea typeface="游明朝" panose="02020400000000000000" pitchFamily="18" charset="-128"/>
              </a:rPr>
              <a:t>基本的な働きは同じ。しかし、いくつかの重要な違いがある。</a:t>
            </a:r>
            <a:r>
              <a:rPr lang="en-US" altLang="ja-JP" sz="2600" dirty="0">
                <a:latin typeface="游明朝" panose="02020400000000000000" pitchFamily="18" charset="-128"/>
                <a:ea typeface="游明朝" panose="02020400000000000000" pitchFamily="18" charset="-128"/>
              </a:rPr>
              <a:t>(</a:t>
            </a:r>
            <a:r>
              <a:rPr lang="ja-JP" altLang="en-US" sz="2600" dirty="0">
                <a:latin typeface="游明朝" panose="02020400000000000000" pitchFamily="18" charset="-128"/>
                <a:ea typeface="游明朝" panose="02020400000000000000" pitchFamily="18" charset="-128"/>
              </a:rPr>
              <a:t>日本語では小田テキスト、英語では</a:t>
            </a:r>
            <a:r>
              <a:rPr lang="en-US" altLang="ja-JP" sz="2600" dirty="0">
                <a:ea typeface="游明朝" panose="02020400000000000000" pitchFamily="18" charset="-128"/>
              </a:rPr>
              <a:t>Salvatore, Chap.9</a:t>
            </a:r>
            <a:r>
              <a:rPr lang="ja-JP" altLang="en-US" sz="2600" dirty="0">
                <a:latin typeface="游明朝" panose="02020400000000000000" pitchFamily="18" charset="-128"/>
                <a:ea typeface="游明朝" panose="02020400000000000000" pitchFamily="18" charset="-128"/>
              </a:rPr>
              <a:t>を参照）。</a:t>
            </a:r>
            <a:endParaRPr lang="en-US" altLang="ja-JP" sz="2600" dirty="0">
              <a:latin typeface="游明朝" panose="02020400000000000000" pitchFamily="18" charset="-128"/>
              <a:ea typeface="游明朝" panose="02020400000000000000" pitchFamily="18" charset="-128"/>
            </a:endParaRPr>
          </a:p>
          <a:p>
            <a:r>
              <a:rPr lang="ja-JP" altLang="en-US" sz="2600" dirty="0">
                <a:latin typeface="游明朝" panose="02020400000000000000" pitchFamily="18" charset="-128"/>
                <a:ea typeface="游明朝" panose="02020400000000000000" pitchFamily="18" charset="-128"/>
              </a:rPr>
              <a:t>新</a:t>
            </a:r>
            <a:r>
              <a:rPr lang="en-US" altLang="ja-JP" sz="2600" dirty="0">
                <a:ea typeface="游明朝" panose="02020400000000000000" pitchFamily="18" charset="-128"/>
              </a:rPr>
              <a:t>WTO</a:t>
            </a:r>
            <a:r>
              <a:rPr lang="ja-JP" altLang="en-US" sz="2600" dirty="0">
                <a:latin typeface="游明朝" panose="02020400000000000000" pitchFamily="18" charset="-128"/>
                <a:ea typeface="游明朝" panose="02020400000000000000" pitchFamily="18" charset="-128"/>
              </a:rPr>
              <a:t>の要点の一部（小田、</a:t>
            </a:r>
            <a:r>
              <a:rPr lang="en-US" altLang="ja-JP" sz="2600" dirty="0">
                <a:latin typeface="+mj-lt"/>
                <a:ea typeface="游明朝" panose="02020400000000000000" pitchFamily="18" charset="-128"/>
              </a:rPr>
              <a:t>p.214</a:t>
            </a:r>
            <a:r>
              <a:rPr lang="ja-JP" altLang="en-US" sz="2600" dirty="0">
                <a:latin typeface="游明朝" panose="02020400000000000000" pitchFamily="18" charset="-128"/>
                <a:ea typeface="游明朝" panose="02020400000000000000" pitchFamily="18" charset="-128"/>
              </a:rPr>
              <a:t>より）</a:t>
            </a:r>
          </a:p>
          <a:p>
            <a:pPr marL="457200" lvl="1" indent="0">
              <a:buNone/>
            </a:pPr>
            <a:r>
              <a:rPr lang="en-US" altLang="ja-JP" dirty="0">
                <a:ea typeface="游明朝" panose="02020400000000000000" pitchFamily="18" charset="-128"/>
              </a:rPr>
              <a:t>A) WTO</a:t>
            </a:r>
            <a:r>
              <a:rPr lang="ja-JP" altLang="en-US" dirty="0">
                <a:latin typeface="游明朝" panose="02020400000000000000" pitchFamily="18" charset="-128"/>
                <a:ea typeface="游明朝" panose="02020400000000000000" pitchFamily="18" charset="-128"/>
              </a:rPr>
              <a:t>は現在、加盟国間の単なる契約の束ではなく、（</a:t>
            </a:r>
            <a:r>
              <a:rPr lang="en-US" altLang="ja-JP" dirty="0">
                <a:ea typeface="游明朝" panose="02020400000000000000" pitchFamily="18" charset="-128"/>
              </a:rPr>
              <a:t>IMF</a:t>
            </a:r>
            <a:r>
              <a:rPr lang="ja-JP" altLang="en-US" dirty="0">
                <a:latin typeface="游明朝" panose="02020400000000000000" pitchFamily="18" charset="-128"/>
                <a:ea typeface="游明朝" panose="02020400000000000000" pitchFamily="18" charset="-128"/>
              </a:rPr>
              <a:t>や世界銀行のような）</a:t>
            </a:r>
            <a:r>
              <a:rPr lang="ja-JP" altLang="en-US" dirty="0">
                <a:solidFill>
                  <a:schemeClr val="accent6"/>
                </a:solidFill>
                <a:latin typeface="游明朝" panose="02020400000000000000" pitchFamily="18" charset="-128"/>
                <a:ea typeface="游明朝" panose="02020400000000000000" pitchFamily="18" charset="-128"/>
              </a:rPr>
              <a:t>正式な機関</a:t>
            </a:r>
            <a:r>
              <a:rPr lang="ja-JP" altLang="en-US" dirty="0">
                <a:latin typeface="游明朝" panose="02020400000000000000" pitchFamily="18" charset="-128"/>
                <a:ea typeface="游明朝" panose="02020400000000000000" pitchFamily="18" charset="-128"/>
              </a:rPr>
              <a:t>になっている。それでもスタッフは少ない。</a:t>
            </a:r>
            <a:r>
              <a:rPr lang="en-US" altLang="ja-JP" dirty="0">
                <a:ea typeface="游明朝" panose="02020400000000000000" pitchFamily="18" charset="-128"/>
              </a:rPr>
              <a:t>WTO</a:t>
            </a:r>
            <a:r>
              <a:rPr lang="ja-JP" altLang="en-US" dirty="0">
                <a:latin typeface="游明朝" panose="02020400000000000000" pitchFamily="18" charset="-128"/>
                <a:ea typeface="游明朝" panose="02020400000000000000" pitchFamily="18" charset="-128"/>
              </a:rPr>
              <a:t>では何人が働いているのか？世界に</a:t>
            </a:r>
            <a:r>
              <a:rPr lang="en-US" altLang="ja-JP" dirty="0">
                <a:latin typeface="游明朝" panose="02020400000000000000" pitchFamily="18" charset="-128"/>
                <a:ea typeface="游明朝" panose="02020400000000000000" pitchFamily="18" charset="-128"/>
              </a:rPr>
              <a:t>500</a:t>
            </a:r>
            <a:r>
              <a:rPr lang="ja-JP" altLang="en-US" dirty="0">
                <a:latin typeface="游明朝" panose="02020400000000000000" pitchFamily="18" charset="-128"/>
                <a:ea typeface="游明朝" panose="02020400000000000000" pitchFamily="18" charset="-128"/>
              </a:rPr>
              <a:t>人以上（現在は約</a:t>
            </a:r>
            <a:r>
              <a:rPr lang="en-US" altLang="ja-JP" dirty="0">
                <a:latin typeface="游明朝" panose="02020400000000000000" pitchFamily="18" charset="-128"/>
                <a:ea typeface="游明朝" panose="02020400000000000000" pitchFamily="18" charset="-128"/>
              </a:rPr>
              <a:t>600</a:t>
            </a:r>
            <a:r>
              <a:rPr lang="ja-JP" altLang="en-US" dirty="0">
                <a:latin typeface="游明朝" panose="02020400000000000000" pitchFamily="18" charset="-128"/>
                <a:ea typeface="游明朝" panose="02020400000000000000" pitchFamily="18" charset="-128"/>
              </a:rPr>
              <a:t>人）の従業員</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スタッフがいる。一方、世界銀行は</a:t>
            </a:r>
            <a:r>
              <a:rPr lang="en-US" altLang="ja-JP" dirty="0">
                <a:latin typeface="游明朝" panose="02020400000000000000" pitchFamily="18" charset="-128"/>
                <a:ea typeface="游明朝" panose="02020400000000000000" pitchFamily="18" charset="-128"/>
              </a:rPr>
              <a:t>12,000</a:t>
            </a:r>
            <a:r>
              <a:rPr lang="ja-JP" altLang="en-US" dirty="0">
                <a:latin typeface="游明朝" panose="02020400000000000000" pitchFamily="18" charset="-128"/>
                <a:ea typeface="游明朝" panose="02020400000000000000" pitchFamily="18" charset="-128"/>
              </a:rPr>
              <a:t>人以上を雇用し、膨大な予算（融資など）を持っている。</a:t>
            </a:r>
          </a:p>
          <a:p>
            <a:pPr marL="457200" lvl="1" indent="0">
              <a:buNone/>
            </a:pPr>
            <a:r>
              <a:rPr lang="en-US" altLang="ja-JP" dirty="0">
                <a:ea typeface="游明朝" panose="02020400000000000000" pitchFamily="18" charset="-128"/>
              </a:rPr>
              <a:t>B) WTO</a:t>
            </a:r>
            <a:r>
              <a:rPr lang="ja-JP" altLang="en-US" dirty="0">
                <a:latin typeface="游明朝" panose="02020400000000000000" pitchFamily="18" charset="-128"/>
                <a:ea typeface="游明朝" panose="02020400000000000000" pitchFamily="18" charset="-128"/>
              </a:rPr>
              <a:t>のルールは、</a:t>
            </a:r>
            <a:r>
              <a:rPr lang="ja-JP" altLang="en-US" dirty="0">
                <a:solidFill>
                  <a:schemeClr val="accent6"/>
                </a:solidFill>
                <a:latin typeface="游明朝" panose="02020400000000000000" pitchFamily="18" charset="-128"/>
                <a:ea typeface="游明朝" panose="02020400000000000000" pitchFamily="18" charset="-128"/>
              </a:rPr>
              <a:t>サービス貿易</a:t>
            </a:r>
            <a:r>
              <a:rPr lang="ja-JP" altLang="en-US" dirty="0">
                <a:latin typeface="游明朝" panose="02020400000000000000" pitchFamily="18" charset="-128"/>
                <a:ea typeface="游明朝" panose="02020400000000000000" pitchFamily="18" charset="-128"/>
              </a:rPr>
              <a:t>と</a:t>
            </a:r>
            <a:r>
              <a:rPr lang="ja-JP" altLang="en-US" dirty="0">
                <a:solidFill>
                  <a:schemeClr val="accent6"/>
                </a:solidFill>
                <a:latin typeface="游明朝" panose="02020400000000000000" pitchFamily="18" charset="-128"/>
                <a:ea typeface="游明朝" panose="02020400000000000000" pitchFamily="18" charset="-128"/>
              </a:rPr>
              <a:t>知的財産権</a:t>
            </a:r>
            <a:r>
              <a:rPr lang="ja-JP" altLang="en-US" dirty="0">
                <a:latin typeface="游明朝" panose="02020400000000000000" pitchFamily="18" charset="-128"/>
                <a:ea typeface="游明朝" panose="02020400000000000000" pitchFamily="18" charset="-128"/>
              </a:rPr>
              <a:t>をカバーするために拡大された。</a:t>
            </a:r>
          </a:p>
          <a:p>
            <a:pPr marL="457200" lvl="1" indent="0">
              <a:buNone/>
            </a:pPr>
            <a:r>
              <a:rPr lang="en-US" altLang="ja-JP" dirty="0">
                <a:ea typeface="游明朝" panose="02020400000000000000" pitchFamily="18" charset="-128"/>
              </a:rPr>
              <a:t>C) ADD</a:t>
            </a:r>
            <a:r>
              <a:rPr lang="ja-JP" altLang="en-US" dirty="0">
                <a:latin typeface="游明朝" panose="02020400000000000000" pitchFamily="18" charset="-128"/>
                <a:ea typeface="游明朝" panose="02020400000000000000" pitchFamily="18" charset="-128"/>
              </a:rPr>
              <a:t>協定やセーフガード装置など、既存の貿易ルールの</a:t>
            </a:r>
            <a:r>
              <a:rPr lang="ja-JP" altLang="en-US" dirty="0">
                <a:solidFill>
                  <a:schemeClr val="accent6"/>
                </a:solidFill>
                <a:latin typeface="游明朝" panose="02020400000000000000" pitchFamily="18" charset="-128"/>
                <a:ea typeface="游明朝" panose="02020400000000000000" pitchFamily="18" charset="-128"/>
              </a:rPr>
              <a:t>恣意性</a:t>
            </a:r>
            <a:r>
              <a:rPr lang="en-US" altLang="ja-JP" dirty="0">
                <a:solidFill>
                  <a:schemeClr val="accent6"/>
                </a:solidFill>
                <a:ea typeface="游明朝" panose="02020400000000000000" pitchFamily="18" charset="-128"/>
              </a:rPr>
              <a:t>(arbitrariness</a:t>
            </a:r>
            <a:r>
              <a:rPr lang="en-US" altLang="ja-JP" dirty="0">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が是正された。</a:t>
            </a:r>
          </a:p>
          <a:p>
            <a:pPr marL="457200" lvl="1" indent="0">
              <a:buNone/>
            </a:pPr>
            <a:r>
              <a:rPr lang="en-US" altLang="ja-JP" dirty="0">
                <a:ea typeface="游明朝" panose="02020400000000000000" pitchFamily="18" charset="-128"/>
              </a:rPr>
              <a:t>D)</a:t>
            </a:r>
            <a:r>
              <a:rPr lang="en-US" altLang="ja-JP" dirty="0">
                <a:latin typeface="+mj-lt"/>
                <a:ea typeface="游明朝" panose="02020400000000000000" pitchFamily="18" charset="-128"/>
              </a:rPr>
              <a:t> </a:t>
            </a:r>
            <a:r>
              <a:rPr lang="ja-JP" altLang="en-US" dirty="0">
                <a:solidFill>
                  <a:schemeClr val="accent6"/>
                </a:solidFill>
                <a:latin typeface="游明朝" panose="02020400000000000000" pitchFamily="18" charset="-128"/>
                <a:ea typeface="游明朝" panose="02020400000000000000" pitchFamily="18" charset="-128"/>
              </a:rPr>
              <a:t>農産物や繊維の分野：</a:t>
            </a:r>
            <a:r>
              <a:rPr lang="ja-JP" altLang="en-US" dirty="0">
                <a:latin typeface="游明朝" panose="02020400000000000000" pitchFamily="18" charset="-128"/>
                <a:ea typeface="游明朝" panose="02020400000000000000" pitchFamily="18" charset="-128"/>
              </a:rPr>
              <a:t>農業や繊維製品など、これまでルールが十分にカバーされていなかった分野にも</a:t>
            </a:r>
            <a:r>
              <a:rPr lang="en-US" altLang="ja-JP" dirty="0">
                <a:ea typeface="游明朝" panose="02020400000000000000" pitchFamily="18" charset="-128"/>
              </a:rPr>
              <a:t>WTO</a:t>
            </a:r>
            <a:r>
              <a:rPr lang="ja-JP" altLang="en-US" dirty="0">
                <a:latin typeface="游明朝" panose="02020400000000000000" pitchFamily="18" charset="-128"/>
                <a:ea typeface="游明朝" panose="02020400000000000000" pitchFamily="18" charset="-128"/>
              </a:rPr>
              <a:t>ルールが適用される。</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ただし、まだ多くの例外がある</a:t>
            </a:r>
            <a:r>
              <a:rPr lang="en-US" altLang="ja-JP" dirty="0">
                <a:latin typeface="游明朝" panose="02020400000000000000" pitchFamily="18" charset="-128"/>
                <a:ea typeface="游明朝" panose="02020400000000000000" pitchFamily="18" charset="-128"/>
              </a:rPr>
              <a:t>)</a:t>
            </a:r>
            <a:endParaRPr lang="ja-JP" altLang="en-US" dirty="0">
              <a:latin typeface="游明朝" panose="02020400000000000000" pitchFamily="18" charset="-128"/>
              <a:ea typeface="游明朝" panose="02020400000000000000" pitchFamily="18" charset="-128"/>
            </a:endParaRPr>
          </a:p>
          <a:p>
            <a:pPr marL="457200" lvl="1" indent="0">
              <a:buNone/>
            </a:pPr>
            <a:endParaRPr lang="en-US" dirty="0"/>
          </a:p>
        </p:txBody>
      </p:sp>
      <p:sp>
        <p:nvSpPr>
          <p:cNvPr id="5" name="Footer Placeholder 4">
            <a:extLst>
              <a:ext uri="{FF2B5EF4-FFF2-40B4-BE49-F238E27FC236}">
                <a16:creationId xmlns:a16="http://schemas.microsoft.com/office/drawing/2014/main" id="{0F30D706-2163-4DB0-ACBF-BAAEEF870F5D}"/>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FD5F68D2-323C-4F68-826D-FFB355CA3E05}"/>
              </a:ext>
            </a:extLst>
          </p:cNvPr>
          <p:cNvSpPr>
            <a:spLocks noGrp="1"/>
          </p:cNvSpPr>
          <p:nvPr>
            <p:ph type="sldNum" sz="quarter" idx="12"/>
          </p:nvPr>
        </p:nvSpPr>
        <p:spPr/>
        <p:txBody>
          <a:bodyPr/>
          <a:lstStyle/>
          <a:p>
            <a:fld id="{94617843-2050-4D54-B75E-224AE92488D2}" type="slidenum">
              <a:rPr lang="en-US" smtClean="0"/>
              <a:t>6</a:t>
            </a:fld>
            <a:endParaRPr lang="en-US"/>
          </a:p>
        </p:txBody>
      </p:sp>
    </p:spTree>
    <p:extLst>
      <p:ext uri="{BB962C8B-B14F-4D97-AF65-F5344CB8AC3E}">
        <p14:creationId xmlns:p14="http://schemas.microsoft.com/office/powerpoint/2010/main" val="552521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8A6F8-599F-459D-BE6C-62C237FF134A}"/>
              </a:ext>
            </a:extLst>
          </p:cNvPr>
          <p:cNvSpPr>
            <a:spLocks noGrp="1"/>
          </p:cNvSpPr>
          <p:nvPr>
            <p:ph type="title"/>
          </p:nvPr>
        </p:nvSpPr>
        <p:spPr/>
        <p:txBody>
          <a:bodyPr/>
          <a:lstStyle/>
          <a:p>
            <a:r>
              <a:rPr lang="en-US" altLang="ja-JP" dirty="0">
                <a:latin typeface="+mn-lt"/>
              </a:rPr>
              <a:t>WTO</a:t>
            </a:r>
            <a:r>
              <a:rPr lang="ja-JP" altLang="en-US" sz="4000" dirty="0">
                <a:latin typeface="游明朝" panose="02020400000000000000" pitchFamily="18" charset="-128"/>
                <a:ea typeface="游明朝" panose="02020400000000000000" pitchFamily="18" charset="-128"/>
              </a:rPr>
              <a:t>におけるいくつかの</a:t>
            </a:r>
            <a:r>
              <a:rPr lang="ja-JP" altLang="en-US" sz="4000" dirty="0">
                <a:solidFill>
                  <a:schemeClr val="accent6"/>
                </a:solidFill>
                <a:latin typeface="游明朝" panose="02020400000000000000" pitchFamily="18" charset="-128"/>
                <a:ea typeface="游明朝" panose="02020400000000000000" pitchFamily="18" charset="-128"/>
              </a:rPr>
              <a:t>「特徴」</a:t>
            </a:r>
            <a:br>
              <a:rPr lang="en-US" altLang="ja-JP" sz="4000" dirty="0">
                <a:solidFill>
                  <a:schemeClr val="accent6"/>
                </a:solidFill>
                <a:latin typeface="游明朝" panose="02020400000000000000" pitchFamily="18" charset="-128"/>
                <a:ea typeface="游明朝" panose="02020400000000000000" pitchFamily="18" charset="-128"/>
              </a:rPr>
            </a:br>
            <a:r>
              <a:rPr lang="ja-JP" altLang="en-US" sz="4000" dirty="0">
                <a:latin typeface="游明朝" panose="02020400000000000000" pitchFamily="18" charset="-128"/>
                <a:ea typeface="游明朝" panose="02020400000000000000" pitchFamily="18" charset="-128"/>
              </a:rPr>
              <a:t>（小田、</a:t>
            </a:r>
            <a:r>
              <a:rPr lang="en-US" altLang="ja-JP" sz="4000" dirty="0">
                <a:ea typeface="游明朝" panose="02020400000000000000" pitchFamily="18" charset="-128"/>
              </a:rPr>
              <a:t>p.215</a:t>
            </a:r>
            <a:r>
              <a:rPr lang="ja-JP" altLang="en-US" sz="4000" dirty="0">
                <a:latin typeface="游明朝" panose="02020400000000000000" pitchFamily="18" charset="-128"/>
                <a:ea typeface="游明朝" panose="02020400000000000000" pitchFamily="18" charset="-128"/>
              </a:rPr>
              <a:t>より）</a:t>
            </a:r>
            <a:endParaRPr lang="en-US" sz="4000" dirty="0">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5E801928-0486-41B8-B9A6-8741A8F6F0E3}"/>
              </a:ext>
            </a:extLst>
          </p:cNvPr>
          <p:cNvSpPr>
            <a:spLocks noGrp="1"/>
          </p:cNvSpPr>
          <p:nvPr>
            <p:ph idx="1"/>
          </p:nvPr>
        </p:nvSpPr>
        <p:spPr/>
        <p:txBody>
          <a:bodyPr/>
          <a:lstStyle/>
          <a:p>
            <a:r>
              <a:rPr lang="en-US" altLang="ja-JP" dirty="0"/>
              <a:t>A) </a:t>
            </a:r>
            <a:r>
              <a:rPr lang="ja-JP" altLang="en-US" dirty="0">
                <a:latin typeface="游明朝" panose="02020400000000000000" pitchFamily="18" charset="-128"/>
                <a:ea typeface="游明朝" panose="02020400000000000000" pitchFamily="18" charset="-128"/>
              </a:rPr>
              <a:t>ミニマムアクセス</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市場アクセス</a:t>
            </a:r>
          </a:p>
          <a:p>
            <a:r>
              <a:rPr lang="en-US" altLang="ja-JP" dirty="0"/>
              <a:t>B) </a:t>
            </a:r>
            <a:r>
              <a:rPr lang="ja-JP" altLang="en-US" dirty="0">
                <a:latin typeface="游明朝" panose="02020400000000000000" pitchFamily="18" charset="-128"/>
                <a:ea typeface="游明朝" panose="02020400000000000000" pitchFamily="18" charset="-128"/>
              </a:rPr>
              <a:t>コンセンサス方式の代わりにネガティブコンセンサス</a:t>
            </a:r>
          </a:p>
          <a:p>
            <a:r>
              <a:rPr lang="en-US" altLang="ja-JP" dirty="0"/>
              <a:t>C) </a:t>
            </a:r>
            <a:r>
              <a:rPr lang="ja-JP" altLang="en-US" dirty="0">
                <a:latin typeface="游明朝" panose="02020400000000000000" pitchFamily="18" charset="-128"/>
                <a:ea typeface="游明朝" panose="02020400000000000000" pitchFamily="18" charset="-128"/>
              </a:rPr>
              <a:t>シングルアンダーテイキング</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旧来のオプトイン、オプトアウトではなく</a:t>
            </a:r>
            <a:r>
              <a:rPr lang="en-US" altLang="ja-JP" dirty="0">
                <a:latin typeface="游明朝" panose="02020400000000000000" pitchFamily="18" charset="-128"/>
                <a:ea typeface="游明朝" panose="02020400000000000000" pitchFamily="18" charset="-128"/>
              </a:rPr>
              <a:t>)</a:t>
            </a:r>
          </a:p>
          <a:p>
            <a:r>
              <a:rPr lang="ja-JP" altLang="en-US" dirty="0">
                <a:latin typeface="游明朝" panose="02020400000000000000" pitchFamily="18" charset="-128"/>
                <a:ea typeface="游明朝" panose="02020400000000000000" pitchFamily="18" charset="-128"/>
              </a:rPr>
              <a:t>それぞれについて順を追って説明しよう。</a:t>
            </a:r>
            <a:endParaRPr lang="en-US" dirty="0">
              <a:latin typeface="游明朝" panose="02020400000000000000" pitchFamily="18" charset="-128"/>
              <a:ea typeface="游明朝" panose="02020400000000000000" pitchFamily="18" charset="-128"/>
            </a:endParaRPr>
          </a:p>
        </p:txBody>
      </p:sp>
      <p:sp>
        <p:nvSpPr>
          <p:cNvPr id="4" name="Footer Placeholder 3">
            <a:extLst>
              <a:ext uri="{FF2B5EF4-FFF2-40B4-BE49-F238E27FC236}">
                <a16:creationId xmlns:a16="http://schemas.microsoft.com/office/drawing/2014/main" id="{27543B01-22EC-4DDA-90BF-2CB331340A56}"/>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018F9DCD-481C-4ABF-91EF-A80217BDE83A}"/>
              </a:ext>
            </a:extLst>
          </p:cNvPr>
          <p:cNvSpPr>
            <a:spLocks noGrp="1"/>
          </p:cNvSpPr>
          <p:nvPr>
            <p:ph type="sldNum" sz="quarter" idx="12"/>
          </p:nvPr>
        </p:nvSpPr>
        <p:spPr/>
        <p:txBody>
          <a:bodyPr/>
          <a:lstStyle/>
          <a:p>
            <a:fld id="{94617843-2050-4D54-B75E-224AE92488D2}" type="slidenum">
              <a:rPr lang="en-US" smtClean="0"/>
              <a:t>7</a:t>
            </a:fld>
            <a:endParaRPr lang="en-US"/>
          </a:p>
        </p:txBody>
      </p:sp>
    </p:spTree>
    <p:extLst>
      <p:ext uri="{BB962C8B-B14F-4D97-AF65-F5344CB8AC3E}">
        <p14:creationId xmlns:p14="http://schemas.microsoft.com/office/powerpoint/2010/main" val="281942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4D97B-D375-4326-8C0A-4CEB6D516A52}"/>
              </a:ext>
            </a:extLst>
          </p:cNvPr>
          <p:cNvSpPr>
            <a:spLocks noGrp="1"/>
          </p:cNvSpPr>
          <p:nvPr>
            <p:ph type="title"/>
          </p:nvPr>
        </p:nvSpPr>
        <p:spPr/>
        <p:txBody>
          <a:bodyPr/>
          <a:lstStyle/>
          <a:p>
            <a:r>
              <a:rPr lang="en-US" dirty="0"/>
              <a:t>A.)</a:t>
            </a:r>
            <a:r>
              <a:rPr lang="ja-JP" altLang="en-US" sz="4000" dirty="0">
                <a:solidFill>
                  <a:schemeClr val="accent6"/>
                </a:solidFill>
                <a:latin typeface="游明朝" panose="02020400000000000000" pitchFamily="18" charset="-128"/>
                <a:ea typeface="游明朝" panose="02020400000000000000" pitchFamily="18" charset="-128"/>
              </a:rPr>
              <a:t>ミニマムアクセス（最低輸入機会）</a:t>
            </a:r>
            <a:endParaRPr lang="en-US" sz="4000" dirty="0">
              <a:solidFill>
                <a:schemeClr val="accent6"/>
              </a:solidFill>
              <a:latin typeface="游明朝" panose="02020400000000000000" pitchFamily="18" charset="-128"/>
              <a:ea typeface="游明朝" panose="02020400000000000000" pitchFamily="18" charset="-128"/>
            </a:endParaRPr>
          </a:p>
        </p:txBody>
      </p:sp>
      <p:sp>
        <p:nvSpPr>
          <p:cNvPr id="3" name="Content Placeholder 2">
            <a:extLst>
              <a:ext uri="{FF2B5EF4-FFF2-40B4-BE49-F238E27FC236}">
                <a16:creationId xmlns:a16="http://schemas.microsoft.com/office/drawing/2014/main" id="{3D613AE3-E6F4-4166-98D2-13C5A0E88AFA}"/>
              </a:ext>
            </a:extLst>
          </p:cNvPr>
          <p:cNvSpPr>
            <a:spLocks noGrp="1"/>
          </p:cNvSpPr>
          <p:nvPr>
            <p:ph idx="1"/>
          </p:nvPr>
        </p:nvSpPr>
        <p:spPr/>
        <p:txBody>
          <a:bodyPr/>
          <a:lstStyle/>
          <a:p>
            <a:r>
              <a:rPr lang="ja-JP" altLang="en-US" dirty="0">
                <a:latin typeface="游明朝" panose="02020400000000000000" pitchFamily="18" charset="-128"/>
                <a:ea typeface="游明朝" panose="02020400000000000000" pitchFamily="18" charset="-128"/>
              </a:rPr>
              <a:t>「ミニマムアクセス」「マーケットアクセス」という概念が導入された。</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特に農業において</a:t>
            </a:r>
            <a:r>
              <a:rPr lang="en-US" altLang="ja-JP" dirty="0">
                <a:latin typeface="游明朝" panose="02020400000000000000" pitchFamily="18" charset="-128"/>
                <a:ea typeface="游明朝" panose="02020400000000000000" pitchFamily="18" charset="-128"/>
              </a:rPr>
              <a:t>)</a:t>
            </a:r>
            <a:endParaRPr lang="ja-JP" altLang="en-US" dirty="0">
              <a:latin typeface="游明朝" panose="02020400000000000000" pitchFamily="18" charset="-128"/>
              <a:ea typeface="游明朝" panose="02020400000000000000" pitchFamily="18" charset="-128"/>
            </a:endParaRPr>
          </a:p>
          <a:p>
            <a:r>
              <a:rPr lang="ja-JP" altLang="en-US" dirty="0">
                <a:latin typeface="游明朝" panose="02020400000000000000" pitchFamily="18" charset="-128"/>
                <a:ea typeface="游明朝" panose="02020400000000000000" pitchFamily="18" charset="-128"/>
              </a:rPr>
              <a:t>関連して、柔軟性に欠け、透明性のない輸入割当を関税に置き換える取り組みが行われている。いわゆる </a:t>
            </a:r>
            <a:r>
              <a:rPr lang="en-US" altLang="ja-JP" dirty="0">
                <a:ea typeface="游明朝" panose="02020400000000000000" pitchFamily="18" charset="-128"/>
              </a:rPr>
              <a:t>"</a:t>
            </a:r>
            <a:r>
              <a:rPr lang="en-US" altLang="ja-JP" dirty="0" err="1">
                <a:ea typeface="游明朝" panose="02020400000000000000" pitchFamily="18" charset="-128"/>
              </a:rPr>
              <a:t>tariffication</a:t>
            </a:r>
            <a:r>
              <a:rPr lang="en-US" altLang="ja-JP" dirty="0">
                <a:ea typeface="游明朝" panose="02020400000000000000" pitchFamily="18" charset="-128"/>
              </a:rPr>
              <a:t> "</a:t>
            </a:r>
            <a:r>
              <a:rPr lang="ja-JP" altLang="en-US" dirty="0">
                <a:latin typeface="游明朝" panose="02020400000000000000" pitchFamily="18" charset="-128"/>
                <a:ea typeface="游明朝" panose="02020400000000000000" pitchFamily="18" charset="-128"/>
              </a:rPr>
              <a:t>と呼ばれるプロセスである。</a:t>
            </a:r>
          </a:p>
          <a:p>
            <a:endParaRPr lang="en-US" dirty="0"/>
          </a:p>
        </p:txBody>
      </p:sp>
      <p:sp>
        <p:nvSpPr>
          <p:cNvPr id="4" name="Footer Placeholder 3">
            <a:extLst>
              <a:ext uri="{FF2B5EF4-FFF2-40B4-BE49-F238E27FC236}">
                <a16:creationId xmlns:a16="http://schemas.microsoft.com/office/drawing/2014/main" id="{6083CBD2-2BDD-4F40-AA1C-651C5192B151}"/>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63F5F160-A6A5-4BDB-B6AB-831BB3AA41C6}"/>
              </a:ext>
            </a:extLst>
          </p:cNvPr>
          <p:cNvSpPr>
            <a:spLocks noGrp="1"/>
          </p:cNvSpPr>
          <p:nvPr>
            <p:ph type="sldNum" sz="quarter" idx="12"/>
          </p:nvPr>
        </p:nvSpPr>
        <p:spPr/>
        <p:txBody>
          <a:bodyPr/>
          <a:lstStyle/>
          <a:p>
            <a:fld id="{94617843-2050-4D54-B75E-224AE92488D2}" type="slidenum">
              <a:rPr lang="en-US" smtClean="0"/>
              <a:t>8</a:t>
            </a:fld>
            <a:endParaRPr lang="en-US"/>
          </a:p>
        </p:txBody>
      </p:sp>
    </p:spTree>
    <p:extLst>
      <p:ext uri="{BB962C8B-B14F-4D97-AF65-F5344CB8AC3E}">
        <p14:creationId xmlns:p14="http://schemas.microsoft.com/office/powerpoint/2010/main" val="4258700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AFEAD-E334-4B96-A3F5-96805173131F}"/>
              </a:ext>
            </a:extLst>
          </p:cNvPr>
          <p:cNvSpPr>
            <a:spLocks noGrp="1"/>
          </p:cNvSpPr>
          <p:nvPr>
            <p:ph type="title"/>
          </p:nvPr>
        </p:nvSpPr>
        <p:spPr/>
        <p:txBody>
          <a:bodyPr>
            <a:normAutofit fontScale="90000"/>
          </a:bodyPr>
          <a:lstStyle/>
          <a:p>
            <a:r>
              <a:rPr lang="en-US" dirty="0"/>
              <a:t>B.)</a:t>
            </a:r>
            <a:r>
              <a:rPr lang="ja-JP" altLang="en-US" sz="4000" dirty="0">
                <a:solidFill>
                  <a:schemeClr val="accent6"/>
                </a:solidFill>
                <a:latin typeface="游明朝" panose="02020400000000000000" pitchFamily="18" charset="-128"/>
                <a:ea typeface="游明朝" panose="02020400000000000000" pitchFamily="18" charset="-128"/>
              </a:rPr>
              <a:t>ネガティブコンセンサス</a:t>
            </a:r>
            <a:r>
              <a:rPr lang="en-US" altLang="ja-JP" sz="4000" dirty="0">
                <a:solidFill>
                  <a:schemeClr val="accent6"/>
                </a:solidFill>
                <a:latin typeface="游明朝" panose="02020400000000000000" pitchFamily="18" charset="-128"/>
                <a:ea typeface="游明朝" panose="02020400000000000000" pitchFamily="18" charset="-128"/>
              </a:rPr>
              <a:t>(Negative Consensus)</a:t>
            </a:r>
            <a:br>
              <a:rPr lang="ja-JP" altLang="en-US" dirty="0">
                <a:latin typeface="游明朝" panose="02020400000000000000" pitchFamily="18" charset="-128"/>
                <a:ea typeface="游明朝" panose="02020400000000000000" pitchFamily="18" charset="-128"/>
              </a:rPr>
            </a:br>
            <a:endParaRPr lang="en-US" dirty="0">
              <a:solidFill>
                <a:srgbClr val="92D050"/>
              </a:solidFill>
            </a:endParaRPr>
          </a:p>
        </p:txBody>
      </p:sp>
      <p:sp>
        <p:nvSpPr>
          <p:cNvPr id="3" name="Content Placeholder 2">
            <a:extLst>
              <a:ext uri="{FF2B5EF4-FFF2-40B4-BE49-F238E27FC236}">
                <a16:creationId xmlns:a16="http://schemas.microsoft.com/office/drawing/2014/main" id="{5F441BA0-9299-45FE-A760-2EEFCBA9DF02}"/>
              </a:ext>
            </a:extLst>
          </p:cNvPr>
          <p:cNvSpPr>
            <a:spLocks noGrp="1"/>
          </p:cNvSpPr>
          <p:nvPr>
            <p:ph idx="1"/>
          </p:nvPr>
        </p:nvSpPr>
        <p:spPr>
          <a:xfrm>
            <a:off x="962526" y="1825625"/>
            <a:ext cx="9914021" cy="4351338"/>
          </a:xfrm>
        </p:spPr>
        <p:txBody>
          <a:bodyPr>
            <a:normAutofit fontScale="92500" lnSpcReduction="10000"/>
          </a:bodyPr>
          <a:lstStyle/>
          <a:p>
            <a:r>
              <a:rPr lang="en-US" altLang="ja-JP" b="1" dirty="0">
                <a:solidFill>
                  <a:schemeClr val="accent1"/>
                </a:solidFill>
                <a:latin typeface="+mj-lt"/>
              </a:rPr>
              <a:t>www.wto.org </a:t>
            </a:r>
            <a:r>
              <a:rPr lang="ja-JP" altLang="en-US" dirty="0">
                <a:latin typeface="游明朝" panose="02020400000000000000" pitchFamily="18" charset="-128"/>
                <a:ea typeface="游明朝" panose="02020400000000000000" pitchFamily="18" charset="-128"/>
              </a:rPr>
              <a:t>より 「この特別な意思決定手続きは、一般に</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ネガティブ</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または</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リバース</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コンセンサスと呼ばれている。</a:t>
            </a:r>
            <a:r>
              <a:rPr lang="en-US" altLang="ja-JP" dirty="0">
                <a:latin typeface="游明朝" panose="02020400000000000000" pitchFamily="18" charset="-128"/>
                <a:ea typeface="游明朝" panose="02020400000000000000" pitchFamily="18" charset="-128"/>
              </a:rPr>
              <a:t>... </a:t>
            </a:r>
            <a:r>
              <a:rPr lang="ja-JP" altLang="en-US" dirty="0">
                <a:latin typeface="游明朝" panose="02020400000000000000" pitchFamily="18" charset="-128"/>
                <a:ea typeface="游明朝" panose="02020400000000000000" pitchFamily="18" charset="-128"/>
              </a:rPr>
              <a:t>言い換えれば、報告書の採択決定を阻止しようとする加盟国は、他のすべての</a:t>
            </a:r>
            <a:r>
              <a:rPr lang="en-US" altLang="ja-JP" dirty="0">
                <a:ea typeface="游明朝" panose="02020400000000000000" pitchFamily="18" charset="-128"/>
              </a:rPr>
              <a:t>WTO</a:t>
            </a:r>
            <a:r>
              <a:rPr lang="ja-JP" altLang="en-US" dirty="0">
                <a:latin typeface="游明朝" panose="02020400000000000000" pitchFamily="18" charset="-128"/>
                <a:ea typeface="游明朝" panose="02020400000000000000" pitchFamily="18" charset="-128"/>
              </a:rPr>
              <a:t>加盟国（当該案件の敵対国を含む）に対して、反対を表明するか、少なくとも受身を保つよう説得しなければならない。」</a:t>
            </a:r>
            <a:endParaRPr lang="en-US" altLang="ja-JP" dirty="0">
              <a:latin typeface="游明朝" panose="02020400000000000000" pitchFamily="18" charset="-128"/>
              <a:ea typeface="游明朝" panose="02020400000000000000" pitchFamily="18" charset="-128"/>
            </a:endParaRPr>
          </a:p>
          <a:p>
            <a:endParaRPr lang="en-US" altLang="ja-JP" dirty="0">
              <a:latin typeface="游明朝" panose="02020400000000000000" pitchFamily="18" charset="-128"/>
              <a:ea typeface="游明朝" panose="02020400000000000000" pitchFamily="18" charset="-128"/>
            </a:endParaRPr>
          </a:p>
          <a:p>
            <a:r>
              <a:rPr lang="ja-JP" altLang="en-US" dirty="0">
                <a:latin typeface="游明朝" panose="02020400000000000000" pitchFamily="18" charset="-128"/>
                <a:ea typeface="游明朝" panose="02020400000000000000" pitchFamily="18" charset="-128"/>
              </a:rPr>
              <a:t>例えば、米国が中国の輸出補助金について</a:t>
            </a:r>
            <a:r>
              <a:rPr lang="en-US" altLang="ja-JP" dirty="0">
                <a:ea typeface="游明朝" panose="02020400000000000000" pitchFamily="18" charset="-128"/>
              </a:rPr>
              <a:t>WTO</a:t>
            </a:r>
            <a:r>
              <a:rPr lang="ja-JP" altLang="en-US" dirty="0">
                <a:latin typeface="游明朝" panose="02020400000000000000" pitchFamily="18" charset="-128"/>
                <a:ea typeface="游明朝" panose="02020400000000000000" pitchFamily="18" charset="-128"/>
              </a:rPr>
              <a:t>に訴えた場合</a:t>
            </a:r>
            <a:r>
              <a:rPr lang="en-US" altLang="ja-JP" dirty="0">
                <a:latin typeface="游明朝" panose="02020400000000000000" pitchFamily="18" charset="-128"/>
                <a:ea typeface="游明朝" panose="02020400000000000000" pitchFamily="18" charset="-128"/>
              </a:rPr>
              <a:t>…</a:t>
            </a:r>
            <a:r>
              <a:rPr lang="ja-JP" altLang="en-US" dirty="0">
                <a:latin typeface="游明朝" panose="02020400000000000000" pitchFamily="18" charset="-128"/>
                <a:ea typeface="游明朝" panose="02020400000000000000" pitchFamily="18" charset="-128"/>
              </a:rPr>
              <a:t>そして、もし中国が負けた場合（つまり、</a:t>
            </a:r>
            <a:r>
              <a:rPr lang="en-US" altLang="ja-JP" dirty="0">
                <a:ea typeface="游明朝" panose="02020400000000000000" pitchFamily="18" charset="-128"/>
              </a:rPr>
              <a:t>WTO</a:t>
            </a:r>
            <a:r>
              <a:rPr lang="ja-JP" altLang="en-US" dirty="0">
                <a:latin typeface="游明朝" panose="02020400000000000000" pitchFamily="18" charset="-128"/>
                <a:ea typeface="游明朝" panose="02020400000000000000" pitchFamily="18" charset="-128"/>
              </a:rPr>
              <a:t>は中国が確かに補助金を出していると裁定した）、中国はその</a:t>
            </a:r>
            <a:r>
              <a:rPr lang="ja-JP" altLang="en-US" dirty="0">
                <a:solidFill>
                  <a:schemeClr val="accent6"/>
                </a:solidFill>
                <a:latin typeface="游明朝" panose="02020400000000000000" pitchFamily="18" charset="-128"/>
                <a:ea typeface="游明朝" panose="02020400000000000000" pitchFamily="18" charset="-128"/>
              </a:rPr>
              <a:t>決定を覆す</a:t>
            </a:r>
            <a:r>
              <a:rPr lang="ja-JP" altLang="en-US" dirty="0">
                <a:latin typeface="游明朝" panose="02020400000000000000" pitchFamily="18" charset="-128"/>
                <a:ea typeface="游明朝" panose="02020400000000000000" pitchFamily="18" charset="-128"/>
              </a:rPr>
              <a:t>ことができる</a:t>
            </a:r>
            <a:r>
              <a:rPr lang="en-US" altLang="ja-JP" dirty="0">
                <a:latin typeface="游明朝" panose="02020400000000000000" pitchFamily="18" charset="-128"/>
                <a:ea typeface="游明朝" panose="02020400000000000000" pitchFamily="18" charset="-128"/>
              </a:rPr>
              <a:t>…</a:t>
            </a:r>
            <a:r>
              <a:rPr lang="ja-JP" altLang="en-US" b="1" dirty="0">
                <a:latin typeface="游明朝" panose="02020400000000000000" pitchFamily="18" charset="-128"/>
                <a:ea typeface="游明朝" panose="02020400000000000000" pitchFamily="18" charset="-128"/>
              </a:rPr>
              <a:t>ただし、</a:t>
            </a:r>
            <a:r>
              <a:rPr lang="ja-JP" altLang="en-US" dirty="0">
                <a:solidFill>
                  <a:schemeClr val="accent6"/>
                </a:solidFill>
                <a:latin typeface="游明朝" panose="02020400000000000000" pitchFamily="18" charset="-128"/>
                <a:ea typeface="游明朝" panose="02020400000000000000" pitchFamily="18" charset="-128"/>
              </a:rPr>
              <a:t>米国（訴えた側）を含む</a:t>
            </a:r>
            <a:r>
              <a:rPr lang="ja-JP" altLang="en-US" b="1" dirty="0">
                <a:latin typeface="游明朝" panose="02020400000000000000" pitchFamily="18" charset="-128"/>
                <a:ea typeface="游明朝" panose="02020400000000000000" pitchFamily="18" charset="-128"/>
              </a:rPr>
              <a:t>すべての加盟国が</a:t>
            </a:r>
            <a:r>
              <a:rPr lang="ja-JP" altLang="en-US" dirty="0">
                <a:latin typeface="游明朝" panose="02020400000000000000" pitchFamily="18" charset="-128"/>
                <a:ea typeface="游明朝" panose="02020400000000000000" pitchFamily="18" charset="-128"/>
              </a:rPr>
              <a:t>中国と同意した場合のみ（！）である。</a:t>
            </a:r>
          </a:p>
          <a:p>
            <a:endParaRPr lang="en-US" altLang="ja-JP" dirty="0">
              <a:latin typeface="游明朝" panose="02020400000000000000" pitchFamily="18" charset="-128"/>
              <a:ea typeface="游明朝" panose="02020400000000000000" pitchFamily="18" charset="-128"/>
            </a:endParaRPr>
          </a:p>
        </p:txBody>
      </p:sp>
      <p:sp>
        <p:nvSpPr>
          <p:cNvPr id="4" name="Footer Placeholder 3">
            <a:extLst>
              <a:ext uri="{FF2B5EF4-FFF2-40B4-BE49-F238E27FC236}">
                <a16:creationId xmlns:a16="http://schemas.microsoft.com/office/drawing/2014/main" id="{90FF772B-5B3A-435E-BE8D-F628593DA4FE}"/>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4541232-7294-43B5-8A6B-AEFB83C3FF56}"/>
              </a:ext>
            </a:extLst>
          </p:cNvPr>
          <p:cNvSpPr>
            <a:spLocks noGrp="1"/>
          </p:cNvSpPr>
          <p:nvPr>
            <p:ph type="sldNum" sz="quarter" idx="12"/>
          </p:nvPr>
        </p:nvSpPr>
        <p:spPr/>
        <p:txBody>
          <a:bodyPr/>
          <a:lstStyle/>
          <a:p>
            <a:fld id="{94617843-2050-4D54-B75E-224AE92488D2}" type="slidenum">
              <a:rPr lang="en-US" smtClean="0"/>
              <a:t>9</a:t>
            </a:fld>
            <a:endParaRPr lang="en-US"/>
          </a:p>
        </p:txBody>
      </p:sp>
    </p:spTree>
    <p:extLst>
      <p:ext uri="{BB962C8B-B14F-4D97-AF65-F5344CB8AC3E}">
        <p14:creationId xmlns:p14="http://schemas.microsoft.com/office/powerpoint/2010/main" val="970891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TotalTime>
  <Words>3105</Words>
  <Application>Microsoft Office PowerPoint</Application>
  <PresentationFormat>Widescreen</PresentationFormat>
  <Paragraphs>110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游明朝</vt:lpstr>
      <vt:lpstr>Arial</vt:lpstr>
      <vt:lpstr>Calibri</vt:lpstr>
      <vt:lpstr>Calibri Light</vt:lpstr>
      <vt:lpstr>Office Theme</vt:lpstr>
      <vt:lpstr>GATT/WTO/FTA/TPA: K&amp;O, Oda, IMK, Salvatoreの リーディングを補完するためのノート</vt:lpstr>
      <vt:lpstr>GATT (関税と貿易に関する一般協定)</vt:lpstr>
      <vt:lpstr> GATT/WTO加盟国は何を約束するのか？</vt:lpstr>
      <vt:lpstr>また、加盟国は他の方法で貿易を歪めないことを約束する。</vt:lpstr>
      <vt:lpstr>GATTはいつからWTOになったのか？</vt:lpstr>
      <vt:lpstr>GATTとWTOは違うのか？ </vt:lpstr>
      <vt:lpstr>WTOにおけるいくつかの「特徴」 （小田、p.215より）</vt:lpstr>
      <vt:lpstr>A.)ミニマムアクセス（最低輸入機会）</vt:lpstr>
      <vt:lpstr>B.)ネガティブコンセンサス(Negative Consensus) </vt:lpstr>
      <vt:lpstr>“ネガティブコンセンサス”続き</vt:lpstr>
      <vt:lpstr>C.) シングルアンダーテイキング (Single Undertaking)</vt:lpstr>
      <vt:lpstr>GATT（とWTO）には貿易自由化の「ラウンド」があった</vt:lpstr>
      <vt:lpstr>PowerPoint Presentation</vt:lpstr>
      <vt:lpstr>PowerPoint Presentation</vt:lpstr>
      <vt:lpstr>PowerPoint Presentation</vt:lpstr>
      <vt:lpstr>WTOの未来は?</vt:lpstr>
      <vt:lpstr>ファストトラック 、貿易促進権限 (TPA)</vt:lpstr>
      <vt:lpstr>Fast Track Procedure  or TPA (Trade Promotion Authority)</vt:lpstr>
      <vt:lpstr>TPA は今年失効し、バイデン大統領は再更新に失敗した。</vt:lpstr>
      <vt:lpstr>参考文献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GATT/WTO/FTA/TPA: notes to complement readings from K&amp;O, Oda, IMK, Salvatore</dc:title>
  <dc:creator>parsons-craig-gj@ynu.ac.jp</dc:creator>
  <cp:lastModifiedBy>parsons-craig-gj@ynu.ac.jp</cp:lastModifiedBy>
  <cp:revision>61</cp:revision>
  <dcterms:created xsi:type="dcterms:W3CDTF">2021-10-12T01:04:56Z</dcterms:created>
  <dcterms:modified xsi:type="dcterms:W3CDTF">2025-10-28T02:27:39Z</dcterms:modified>
</cp:coreProperties>
</file>