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8B3C89-7B2D-4A75-8679-96F4EFBC052F}" type="datetimeFigureOut">
              <a:rPr lang="en-US" smtClean="0"/>
              <a:t>4/19/2023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333E84-B75F-446E-876E-4246F3F16351}" type="slidenum">
              <a:rPr lang="en-US" smtClean="0"/>
              <a:t>‹#›</a:t>
            </a:fld>
            <a:endParaRPr lang="en-US"/>
          </a:p>
        </p:txBody>
      </p:sp>
    </p:spTree>
    <p:extLst>
      <p:ext uri="{BB962C8B-B14F-4D97-AF65-F5344CB8AC3E}">
        <p14:creationId xmlns:p14="http://schemas.microsoft.com/office/powerpoint/2010/main" val="1918548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333E84-B75F-446E-876E-4246F3F16351}" type="slidenum">
              <a:rPr lang="en-US" smtClean="0"/>
              <a:t>1</a:t>
            </a:fld>
            <a:endParaRPr lang="en-US"/>
          </a:p>
        </p:txBody>
      </p:sp>
    </p:spTree>
    <p:extLst>
      <p:ext uri="{BB962C8B-B14F-4D97-AF65-F5344CB8AC3E}">
        <p14:creationId xmlns:p14="http://schemas.microsoft.com/office/powerpoint/2010/main" val="1242509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333E84-B75F-446E-876E-4246F3F16351}" type="slidenum">
              <a:rPr lang="en-US" smtClean="0"/>
              <a:t>3</a:t>
            </a:fld>
            <a:endParaRPr lang="en-US"/>
          </a:p>
        </p:txBody>
      </p:sp>
    </p:spTree>
    <p:extLst>
      <p:ext uri="{BB962C8B-B14F-4D97-AF65-F5344CB8AC3E}">
        <p14:creationId xmlns:p14="http://schemas.microsoft.com/office/powerpoint/2010/main" val="9606459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D49AE74-BABB-4FE3-A22E-C1A011044006}" type="datetime1">
              <a:rPr lang="en-US" smtClean="0"/>
              <a:t>4/19/2023</a:t>
            </a:fld>
            <a:endParaRPr lang="en-US" dirty="0"/>
          </a:p>
        </p:txBody>
      </p:sp>
      <p:sp>
        <p:nvSpPr>
          <p:cNvPr id="5" name="Footer Placeholder 4"/>
          <p:cNvSpPr>
            <a:spLocks noGrp="1"/>
          </p:cNvSpPr>
          <p:nvPr>
            <p:ph type="ftr" sz="quarter" idx="11"/>
          </p:nvPr>
        </p:nvSpPr>
        <p:spPr/>
        <p:txBody>
          <a:bodyPr/>
          <a:lstStyle/>
          <a:p>
            <a:r>
              <a:rPr lang="en-US"/>
              <a:t>Craig R. Parsons, YNU</a:t>
            </a:r>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5E3855E-0A2B-4AF9-82C4-E222D1489197}" type="datetime1">
              <a:rPr lang="en-US" smtClean="0"/>
              <a:t>4/19/2023</a:t>
            </a:fld>
            <a:endParaRPr lang="en-US" dirty="0"/>
          </a:p>
        </p:txBody>
      </p:sp>
      <p:sp>
        <p:nvSpPr>
          <p:cNvPr id="6" name="Footer Placeholder 5"/>
          <p:cNvSpPr>
            <a:spLocks noGrp="1"/>
          </p:cNvSpPr>
          <p:nvPr>
            <p:ph type="ftr" sz="quarter" idx="11"/>
          </p:nvPr>
        </p:nvSpPr>
        <p:spPr/>
        <p:txBody>
          <a:bodyPr/>
          <a:lstStyle/>
          <a:p>
            <a:r>
              <a:rPr lang="en-US"/>
              <a:t>Craig R. Parsons, YNU</a:t>
            </a:r>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46AF3E-1B2F-40E9-A79A-AD504AE9F71D}" type="datetime1">
              <a:rPr lang="en-US" smtClean="0"/>
              <a:t>4/19/2023</a:t>
            </a:fld>
            <a:endParaRPr lang="en-US" dirty="0"/>
          </a:p>
        </p:txBody>
      </p:sp>
      <p:sp>
        <p:nvSpPr>
          <p:cNvPr id="6" name="Footer Placeholder 5"/>
          <p:cNvSpPr>
            <a:spLocks noGrp="1"/>
          </p:cNvSpPr>
          <p:nvPr>
            <p:ph type="ftr" sz="quarter" idx="11"/>
          </p:nvPr>
        </p:nvSpPr>
        <p:spPr/>
        <p:txBody>
          <a:bodyPr/>
          <a:lstStyle/>
          <a:p>
            <a:r>
              <a:rPr lang="en-US"/>
              <a:t>Craig R. Parsons, YNU</a:t>
            </a:r>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07481A-138F-482F-817D-0BD89A463294}" type="datetime1">
              <a:rPr lang="en-US" smtClean="0"/>
              <a:t>4/19/2023</a:t>
            </a:fld>
            <a:endParaRPr lang="en-US" dirty="0"/>
          </a:p>
        </p:txBody>
      </p:sp>
      <p:sp>
        <p:nvSpPr>
          <p:cNvPr id="6" name="Footer Placeholder 5"/>
          <p:cNvSpPr>
            <a:spLocks noGrp="1"/>
          </p:cNvSpPr>
          <p:nvPr>
            <p:ph type="ftr" sz="quarter" idx="11"/>
          </p:nvPr>
        </p:nvSpPr>
        <p:spPr/>
        <p:txBody>
          <a:bodyPr/>
          <a:lstStyle/>
          <a:p>
            <a:r>
              <a:rPr lang="en-US"/>
              <a:t>Craig R. Parsons, YNU</a:t>
            </a:r>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CD3DA1-223C-4E32-8041-79606134CD39}" type="datetime1">
              <a:rPr lang="en-US" smtClean="0"/>
              <a:t>4/19/2023</a:t>
            </a:fld>
            <a:endParaRPr lang="en-US" dirty="0"/>
          </a:p>
        </p:txBody>
      </p:sp>
      <p:sp>
        <p:nvSpPr>
          <p:cNvPr id="6" name="Footer Placeholder 5"/>
          <p:cNvSpPr>
            <a:spLocks noGrp="1"/>
          </p:cNvSpPr>
          <p:nvPr>
            <p:ph type="ftr" sz="quarter" idx="11"/>
          </p:nvPr>
        </p:nvSpPr>
        <p:spPr/>
        <p:txBody>
          <a:bodyPr/>
          <a:lstStyle/>
          <a:p>
            <a:r>
              <a:rPr lang="en-US"/>
              <a:t>Craig R. Parsons, YNU</a:t>
            </a:r>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9D94E9A-4DA3-45AA-B482-8DBA7971F939}" type="datetime1">
              <a:rPr lang="en-US" smtClean="0"/>
              <a:t>4/19/2023</a:t>
            </a:fld>
            <a:endParaRPr lang="en-US" dirty="0"/>
          </a:p>
        </p:txBody>
      </p:sp>
      <p:sp>
        <p:nvSpPr>
          <p:cNvPr id="4" name="Footer Placeholder 3"/>
          <p:cNvSpPr>
            <a:spLocks noGrp="1"/>
          </p:cNvSpPr>
          <p:nvPr>
            <p:ph type="ftr" sz="quarter" idx="11"/>
          </p:nvPr>
        </p:nvSpPr>
        <p:spPr/>
        <p:txBody>
          <a:bodyPr/>
          <a:lstStyle/>
          <a:p>
            <a:r>
              <a:rPr lang="en-US"/>
              <a:t>Craig R. Parsons, YNU</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BF0F3DB-55BC-4CCE-8D21-4D6772270307}" type="datetime1">
              <a:rPr lang="en-US" smtClean="0"/>
              <a:t>4/19/2023</a:t>
            </a:fld>
            <a:endParaRPr lang="en-US" dirty="0"/>
          </a:p>
        </p:txBody>
      </p:sp>
      <p:sp>
        <p:nvSpPr>
          <p:cNvPr id="4" name="Footer Placeholder 3"/>
          <p:cNvSpPr>
            <a:spLocks noGrp="1"/>
          </p:cNvSpPr>
          <p:nvPr>
            <p:ph type="ftr" sz="quarter" idx="11"/>
          </p:nvPr>
        </p:nvSpPr>
        <p:spPr/>
        <p:txBody>
          <a:bodyPr/>
          <a:lstStyle/>
          <a:p>
            <a:r>
              <a:rPr lang="en-US"/>
              <a:t>Craig R. Parsons, YNU</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BB7FC3-77A6-4A0E-92B7-99B5FC465AC7}" type="datetime1">
              <a:rPr lang="en-US" smtClean="0"/>
              <a:t>4/19/2023</a:t>
            </a:fld>
            <a:endParaRPr lang="en-US" dirty="0"/>
          </a:p>
        </p:txBody>
      </p:sp>
      <p:sp>
        <p:nvSpPr>
          <p:cNvPr id="5" name="Footer Placeholder 4"/>
          <p:cNvSpPr>
            <a:spLocks noGrp="1"/>
          </p:cNvSpPr>
          <p:nvPr>
            <p:ph type="ftr" sz="quarter" idx="11"/>
          </p:nvPr>
        </p:nvSpPr>
        <p:spPr/>
        <p:txBody>
          <a:bodyPr/>
          <a:lstStyle/>
          <a:p>
            <a:r>
              <a:rPr lang="en-US"/>
              <a:t>Craig R. Parsons, YNU</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E6FD0E6B-BB45-49B1-9706-387CD12D6294}" type="datetime1">
              <a:rPr lang="en-US" smtClean="0"/>
              <a:t>4/19/2023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r>
              <a:rPr lang="en-US"/>
              <a:t>Craig R. Parsons, YNU</a:t>
            </a:r>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0FFCB9-9410-45D5-B897-E3B088B057D3}" type="datetime1">
              <a:rPr lang="en-US" smtClean="0"/>
              <a:t>4/19/2023</a:t>
            </a:fld>
            <a:endParaRPr lang="en-US" dirty="0"/>
          </a:p>
        </p:txBody>
      </p:sp>
      <p:sp>
        <p:nvSpPr>
          <p:cNvPr id="5" name="Footer Placeholder 4"/>
          <p:cNvSpPr>
            <a:spLocks noGrp="1"/>
          </p:cNvSpPr>
          <p:nvPr>
            <p:ph type="ftr" sz="quarter" idx="11"/>
          </p:nvPr>
        </p:nvSpPr>
        <p:spPr/>
        <p:txBody>
          <a:bodyPr/>
          <a:lstStyle/>
          <a:p>
            <a:r>
              <a:rPr lang="en-US"/>
              <a:t>Craig R. Parsons, YNU</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B399-B409-46E5-A630-21AF07CD0F21}" type="datetime1">
              <a:rPr lang="en-US" smtClean="0"/>
              <a:t>4/19/2023</a:t>
            </a:fld>
            <a:endParaRPr lang="en-US" dirty="0"/>
          </a:p>
        </p:txBody>
      </p:sp>
      <p:sp>
        <p:nvSpPr>
          <p:cNvPr id="5" name="Footer Placeholder 4"/>
          <p:cNvSpPr>
            <a:spLocks noGrp="1"/>
          </p:cNvSpPr>
          <p:nvPr>
            <p:ph type="ftr" sz="quarter" idx="11"/>
          </p:nvPr>
        </p:nvSpPr>
        <p:spPr/>
        <p:txBody>
          <a:bodyPr/>
          <a:lstStyle/>
          <a:p>
            <a:r>
              <a:rPr lang="en-US"/>
              <a:t>Craig R. Parsons, YNU</a:t>
            </a:r>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78A1BA-0FD4-4E5D-B29F-35B1FA024CA9}" type="datetime1">
              <a:rPr lang="en-US" smtClean="0"/>
              <a:t>4/19/2023</a:t>
            </a:fld>
            <a:endParaRPr lang="en-US" dirty="0"/>
          </a:p>
        </p:txBody>
      </p:sp>
      <p:sp>
        <p:nvSpPr>
          <p:cNvPr id="6" name="Footer Placeholder 5"/>
          <p:cNvSpPr>
            <a:spLocks noGrp="1"/>
          </p:cNvSpPr>
          <p:nvPr>
            <p:ph type="ftr" sz="quarter" idx="11"/>
          </p:nvPr>
        </p:nvSpPr>
        <p:spPr/>
        <p:txBody>
          <a:bodyPr/>
          <a:lstStyle/>
          <a:p>
            <a:r>
              <a:rPr lang="en-US"/>
              <a:t>Craig R. Parsons, YNU</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BA2E20-5570-4026-B1FD-31281826A12F}" type="datetime1">
              <a:rPr lang="en-US" smtClean="0"/>
              <a:t>4/19/2023</a:t>
            </a:fld>
            <a:endParaRPr lang="en-US" dirty="0"/>
          </a:p>
        </p:txBody>
      </p:sp>
      <p:sp>
        <p:nvSpPr>
          <p:cNvPr id="8" name="Footer Placeholder 7"/>
          <p:cNvSpPr>
            <a:spLocks noGrp="1"/>
          </p:cNvSpPr>
          <p:nvPr>
            <p:ph type="ftr" sz="quarter" idx="11"/>
          </p:nvPr>
        </p:nvSpPr>
        <p:spPr/>
        <p:txBody>
          <a:bodyPr/>
          <a:lstStyle/>
          <a:p>
            <a:r>
              <a:rPr lang="en-US"/>
              <a:t>Craig R. Parsons, YNU</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46F6470-1CEA-4EA8-83E5-E185161F0E35}" type="datetime1">
              <a:rPr lang="en-US" smtClean="0"/>
              <a:t>4/19/2023</a:t>
            </a:fld>
            <a:endParaRPr lang="en-US" dirty="0"/>
          </a:p>
        </p:txBody>
      </p:sp>
      <p:sp>
        <p:nvSpPr>
          <p:cNvPr id="4" name="Footer Placeholder 3"/>
          <p:cNvSpPr>
            <a:spLocks noGrp="1"/>
          </p:cNvSpPr>
          <p:nvPr>
            <p:ph type="ftr" sz="quarter" idx="11"/>
          </p:nvPr>
        </p:nvSpPr>
        <p:spPr/>
        <p:txBody>
          <a:bodyPr/>
          <a:lstStyle/>
          <a:p>
            <a:r>
              <a:rPr lang="en-US"/>
              <a:t>Craig R. Parsons, YNU</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B682F8F9-5BCE-43FB-BDA9-F9D44D5A3D55}" type="datetime1">
              <a:rPr lang="en-US" smtClean="0"/>
              <a:t>4/19/2023</a:t>
            </a:fld>
            <a:endParaRPr lang="en-US" dirty="0"/>
          </a:p>
        </p:txBody>
      </p:sp>
      <p:sp>
        <p:nvSpPr>
          <p:cNvPr id="3" name="Footer Placeholder 2"/>
          <p:cNvSpPr>
            <a:spLocks noGrp="1"/>
          </p:cNvSpPr>
          <p:nvPr>
            <p:ph type="ftr" sz="quarter" idx="11"/>
          </p:nvPr>
        </p:nvSpPr>
        <p:spPr/>
        <p:txBody>
          <a:bodyPr/>
          <a:lstStyle/>
          <a:p>
            <a:r>
              <a:rPr lang="en-US"/>
              <a:t>Craig R. Parsons, YNU</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4318BA-7E8F-4A2B-80B4-005019410055}" type="datetime1">
              <a:rPr lang="en-US" smtClean="0"/>
              <a:t>4/19/2023</a:t>
            </a:fld>
            <a:endParaRPr lang="en-US" dirty="0"/>
          </a:p>
        </p:txBody>
      </p:sp>
      <p:sp>
        <p:nvSpPr>
          <p:cNvPr id="6" name="Footer Placeholder 5"/>
          <p:cNvSpPr>
            <a:spLocks noGrp="1"/>
          </p:cNvSpPr>
          <p:nvPr>
            <p:ph type="ftr" sz="quarter" idx="11"/>
          </p:nvPr>
        </p:nvSpPr>
        <p:spPr/>
        <p:txBody>
          <a:bodyPr/>
          <a:lstStyle/>
          <a:p>
            <a:r>
              <a:rPr lang="en-US"/>
              <a:t>Craig R. Parsons, YNU</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01EBC8-0316-45E2-9029-1B567984DD48}" type="datetime1">
              <a:rPr lang="en-US" smtClean="0"/>
              <a:t>4/19/2023</a:t>
            </a:fld>
            <a:endParaRPr lang="en-US" dirty="0"/>
          </a:p>
        </p:txBody>
      </p:sp>
      <p:sp>
        <p:nvSpPr>
          <p:cNvPr id="6" name="Footer Placeholder 5"/>
          <p:cNvSpPr>
            <a:spLocks noGrp="1"/>
          </p:cNvSpPr>
          <p:nvPr>
            <p:ph type="ftr" sz="quarter" idx="11"/>
          </p:nvPr>
        </p:nvSpPr>
        <p:spPr/>
        <p:txBody>
          <a:bodyPr/>
          <a:lstStyle/>
          <a:p>
            <a:r>
              <a:rPr lang="en-US"/>
              <a:t>Craig R. Parsons, YNU</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8DF7220-8B49-44EB-923A-D39BB51A6B3D}" type="datetime1">
              <a:rPr lang="en-US" smtClean="0"/>
              <a:t>4/19/2023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a:t>Craig R. Parsons, YNU</a:t>
            </a:r>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wiod.org/new_site/data.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Finding and Using Reliable Data</a:t>
            </a:r>
          </a:p>
        </p:txBody>
      </p:sp>
      <p:sp>
        <p:nvSpPr>
          <p:cNvPr id="3" name="Subtitle 2"/>
          <p:cNvSpPr>
            <a:spLocks noGrp="1"/>
          </p:cNvSpPr>
          <p:nvPr>
            <p:ph type="subTitle" idx="1"/>
          </p:nvPr>
        </p:nvSpPr>
        <p:spPr/>
        <p:txBody>
          <a:bodyPr/>
          <a:lstStyle/>
          <a:p>
            <a:r>
              <a:rPr lang="en-US" dirty="0"/>
              <a:t>April 14, 2023</a:t>
            </a:r>
          </a:p>
        </p:txBody>
      </p:sp>
      <p:sp>
        <p:nvSpPr>
          <p:cNvPr id="4" name="Slide Number Placeholder 3"/>
          <p:cNvSpPr>
            <a:spLocks noGrp="1"/>
          </p:cNvSpPr>
          <p:nvPr>
            <p:ph type="sldNum" sz="quarter" idx="12"/>
          </p:nvPr>
        </p:nvSpPr>
        <p:spPr/>
        <p:txBody>
          <a:bodyPr/>
          <a:lstStyle/>
          <a:p>
            <a:fld id="{6D22F896-40B5-4ADD-8801-0D06FADFA095}" type="slidenum">
              <a:rPr lang="en-US" smtClean="0"/>
              <a:t>1</a:t>
            </a:fld>
            <a:endParaRPr lang="en-US" dirty="0"/>
          </a:p>
        </p:txBody>
      </p:sp>
      <p:sp>
        <p:nvSpPr>
          <p:cNvPr id="5" name="Footer Placeholder 4"/>
          <p:cNvSpPr>
            <a:spLocks noGrp="1"/>
          </p:cNvSpPr>
          <p:nvPr>
            <p:ph type="ftr" sz="quarter" idx="11"/>
          </p:nvPr>
        </p:nvSpPr>
        <p:spPr/>
        <p:txBody>
          <a:bodyPr/>
          <a:lstStyle/>
          <a:p>
            <a:r>
              <a:rPr lang="en-US"/>
              <a:t>Craig R. Parsons, YNU</a:t>
            </a:r>
            <a:endParaRPr lang="en-US" dirty="0"/>
          </a:p>
        </p:txBody>
      </p:sp>
    </p:spTree>
    <p:extLst>
      <p:ext uri="{BB962C8B-B14F-4D97-AF65-F5344CB8AC3E}">
        <p14:creationId xmlns:p14="http://schemas.microsoft.com/office/powerpoint/2010/main" val="145915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Foreign Direct Investment (FDI) data</a:t>
            </a:r>
          </a:p>
        </p:txBody>
      </p:sp>
      <p:sp>
        <p:nvSpPr>
          <p:cNvPr id="3" name="Content Placeholder 2"/>
          <p:cNvSpPr>
            <a:spLocks noGrp="1"/>
          </p:cNvSpPr>
          <p:nvPr>
            <p:ph idx="1"/>
          </p:nvPr>
        </p:nvSpPr>
        <p:spPr/>
        <p:txBody>
          <a:bodyPr/>
          <a:lstStyle/>
          <a:p>
            <a:r>
              <a:rPr lang="en-US" dirty="0"/>
              <a:t>Beware of using FDI “flow or stock” data (from UNCATAD or anywhere else) rather than “activity by affiliates” for a measure of FDI activity.</a:t>
            </a:r>
          </a:p>
          <a:p>
            <a:endParaRPr lang="en-US" dirty="0"/>
          </a:p>
          <a:p>
            <a:r>
              <a:rPr lang="en-US" dirty="0"/>
              <a:t>Financial FDI flows data is exactly that, “financial” flows. Often not a very good indicator or real economic activity by MNCs.</a:t>
            </a:r>
          </a:p>
          <a:p>
            <a:r>
              <a:rPr lang="en-US" dirty="0"/>
              <a:t>Unfortunately “activity” data is much harder to come by.</a:t>
            </a:r>
          </a:p>
        </p:txBody>
      </p:sp>
      <p:sp>
        <p:nvSpPr>
          <p:cNvPr id="4" name="Slide Number Placeholder 3"/>
          <p:cNvSpPr>
            <a:spLocks noGrp="1"/>
          </p:cNvSpPr>
          <p:nvPr>
            <p:ph type="sldNum" sz="quarter" idx="12"/>
          </p:nvPr>
        </p:nvSpPr>
        <p:spPr/>
        <p:txBody>
          <a:bodyPr/>
          <a:lstStyle/>
          <a:p>
            <a:fld id="{6D22F896-40B5-4ADD-8801-0D06FADFA095}" type="slidenum">
              <a:rPr lang="en-US" smtClean="0"/>
              <a:t>10</a:t>
            </a:fld>
            <a:endParaRPr lang="en-US" dirty="0"/>
          </a:p>
        </p:txBody>
      </p:sp>
      <p:sp>
        <p:nvSpPr>
          <p:cNvPr id="5" name="Footer Placeholder 4"/>
          <p:cNvSpPr>
            <a:spLocks noGrp="1"/>
          </p:cNvSpPr>
          <p:nvPr>
            <p:ph type="ftr" sz="quarter" idx="11"/>
          </p:nvPr>
        </p:nvSpPr>
        <p:spPr/>
        <p:txBody>
          <a:bodyPr/>
          <a:lstStyle/>
          <a:p>
            <a:r>
              <a:rPr lang="en-US"/>
              <a:t>Craig R. Parsons, YNU</a:t>
            </a:r>
            <a:endParaRPr lang="en-US" dirty="0"/>
          </a:p>
        </p:txBody>
      </p:sp>
    </p:spTree>
    <p:extLst>
      <p:ext uri="{BB962C8B-B14F-4D97-AF65-F5344CB8AC3E}">
        <p14:creationId xmlns:p14="http://schemas.microsoft.com/office/powerpoint/2010/main" val="1752041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Gathering your own data</a:t>
            </a:r>
          </a:p>
        </p:txBody>
      </p:sp>
      <p:sp>
        <p:nvSpPr>
          <p:cNvPr id="3" name="Content Placeholder 2"/>
          <p:cNvSpPr>
            <a:spLocks noGrp="1"/>
          </p:cNvSpPr>
          <p:nvPr>
            <p:ph idx="1"/>
          </p:nvPr>
        </p:nvSpPr>
        <p:spPr/>
        <p:txBody>
          <a:bodyPr/>
          <a:lstStyle/>
          <a:p>
            <a:r>
              <a:rPr lang="en-US" dirty="0"/>
              <a:t>If you conduct your own survey, great! This is a great way to ADD knowledge to the world. </a:t>
            </a:r>
          </a:p>
          <a:p>
            <a:r>
              <a:rPr lang="en-US" dirty="0"/>
              <a:t>If you do, make sure you try to construct the survey in careful (clever) way. Pre-surveys…attaining HIGH response rate. Being aware of ‘sample selection’ bias…</a:t>
            </a:r>
          </a:p>
          <a:p>
            <a:r>
              <a:rPr lang="en-US" dirty="0" err="1"/>
              <a:t>E.e</a:t>
            </a:r>
            <a:r>
              <a:rPr lang="en-US" dirty="0"/>
              <a:t>. if you are interested in seeing how many people evade their taxes, maybe only the honest people answer your survey! Bias!</a:t>
            </a:r>
          </a:p>
          <a:p>
            <a:endParaRPr lang="en-US" dirty="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11</a:t>
            </a:fld>
            <a:endParaRPr lang="en-US" dirty="0"/>
          </a:p>
        </p:txBody>
      </p:sp>
      <p:sp>
        <p:nvSpPr>
          <p:cNvPr id="5" name="Footer Placeholder 4"/>
          <p:cNvSpPr>
            <a:spLocks noGrp="1"/>
          </p:cNvSpPr>
          <p:nvPr>
            <p:ph type="ftr" sz="quarter" idx="11"/>
          </p:nvPr>
        </p:nvSpPr>
        <p:spPr/>
        <p:txBody>
          <a:bodyPr/>
          <a:lstStyle/>
          <a:p>
            <a:r>
              <a:rPr lang="en-US"/>
              <a:t>Craig R. Parsons, YNU</a:t>
            </a:r>
            <a:endParaRPr lang="en-US" dirty="0"/>
          </a:p>
        </p:txBody>
      </p:sp>
    </p:spTree>
    <p:extLst>
      <p:ext uri="{BB962C8B-B14F-4D97-AF65-F5344CB8AC3E}">
        <p14:creationId xmlns:p14="http://schemas.microsoft.com/office/powerpoint/2010/main" val="3448200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Financial/Stock price data</a:t>
            </a:r>
          </a:p>
        </p:txBody>
      </p:sp>
      <p:sp>
        <p:nvSpPr>
          <p:cNvPr id="3" name="Content Placeholder 2"/>
          <p:cNvSpPr>
            <a:spLocks noGrp="1"/>
          </p:cNvSpPr>
          <p:nvPr>
            <p:ph idx="1"/>
          </p:nvPr>
        </p:nvSpPr>
        <p:spPr/>
        <p:txBody>
          <a:bodyPr>
            <a:normAutofit fontScale="92500" lnSpcReduction="10000"/>
          </a:bodyPr>
          <a:lstStyle/>
          <a:p>
            <a:r>
              <a:rPr lang="en-US" dirty="0"/>
              <a:t>For those interested in stock prices, daily returns, etc. some of the is data is available online for free. </a:t>
            </a:r>
          </a:p>
          <a:p>
            <a:r>
              <a:rPr lang="en-US" dirty="0"/>
              <a:t>But sometimes it is not. It may be available, by some data collection company, for a very high price.</a:t>
            </a:r>
          </a:p>
          <a:p>
            <a:r>
              <a:rPr lang="en-US" dirty="0"/>
              <a:t>If so, YNU may have it. But probably not.</a:t>
            </a:r>
          </a:p>
          <a:p>
            <a:r>
              <a:rPr lang="en-US" dirty="0"/>
              <a:t>You might want to change your topic a bit…Or…dig in newspapers.</a:t>
            </a:r>
          </a:p>
          <a:p>
            <a:r>
              <a:rPr lang="en-US" dirty="0"/>
              <a:t>Daily stock prices DO exist…it is just that people nowadays are too lazy to do digging and copying from old newspapers.</a:t>
            </a:r>
          </a:p>
          <a:p>
            <a:r>
              <a:rPr lang="en-US" dirty="0"/>
              <a:t>On that theme: much data IS out there…but not yet digital. This is here YOUR sweat can produce “new” data. (Especially firm data.)</a:t>
            </a:r>
          </a:p>
        </p:txBody>
      </p:sp>
      <p:sp>
        <p:nvSpPr>
          <p:cNvPr id="4" name="Slide Number Placeholder 3"/>
          <p:cNvSpPr>
            <a:spLocks noGrp="1"/>
          </p:cNvSpPr>
          <p:nvPr>
            <p:ph type="sldNum" sz="quarter" idx="12"/>
          </p:nvPr>
        </p:nvSpPr>
        <p:spPr/>
        <p:txBody>
          <a:bodyPr/>
          <a:lstStyle/>
          <a:p>
            <a:fld id="{6D22F896-40B5-4ADD-8801-0D06FADFA095}" type="slidenum">
              <a:rPr lang="en-US" smtClean="0"/>
              <a:t>12</a:t>
            </a:fld>
            <a:endParaRPr lang="en-US" dirty="0"/>
          </a:p>
        </p:txBody>
      </p:sp>
      <p:sp>
        <p:nvSpPr>
          <p:cNvPr id="5" name="Footer Placeholder 4"/>
          <p:cNvSpPr>
            <a:spLocks noGrp="1"/>
          </p:cNvSpPr>
          <p:nvPr>
            <p:ph type="ftr" sz="quarter" idx="11"/>
          </p:nvPr>
        </p:nvSpPr>
        <p:spPr/>
        <p:txBody>
          <a:bodyPr/>
          <a:lstStyle/>
          <a:p>
            <a:r>
              <a:rPr lang="en-US"/>
              <a:t>Craig R. Parsons, YNU</a:t>
            </a:r>
            <a:endParaRPr lang="en-US" dirty="0"/>
          </a:p>
        </p:txBody>
      </p:sp>
    </p:spTree>
    <p:extLst>
      <p:ext uri="{BB962C8B-B14F-4D97-AF65-F5344CB8AC3E}">
        <p14:creationId xmlns:p14="http://schemas.microsoft.com/office/powerpoint/2010/main" val="23476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“Look where the light is…”</a:t>
            </a:r>
          </a:p>
        </p:txBody>
      </p:sp>
      <p:sp>
        <p:nvSpPr>
          <p:cNvPr id="3" name="Content Placeholder 2"/>
          <p:cNvSpPr>
            <a:spLocks noGrp="1"/>
          </p:cNvSpPr>
          <p:nvPr>
            <p:ph idx="1"/>
          </p:nvPr>
        </p:nvSpPr>
        <p:spPr/>
        <p:txBody>
          <a:bodyPr>
            <a:normAutofit fontScale="92500"/>
          </a:bodyPr>
          <a:lstStyle/>
          <a:p>
            <a:r>
              <a:rPr lang="en-US" dirty="0"/>
              <a:t>Don’t “torture” the data and try to force it tell you something it really doesn’t know. </a:t>
            </a:r>
          </a:p>
          <a:p>
            <a:r>
              <a:rPr lang="en-US" dirty="0"/>
              <a:t>Don’t try to estimate a money demand function for a country which only has 10 years or annual data and three civil wars over that time.</a:t>
            </a:r>
          </a:p>
          <a:p>
            <a:r>
              <a:rPr lang="en-US" dirty="0"/>
              <a:t>Don’t try to replicate a study on FDI activity by Japanese firms for, say,  Sri Lanka firms, if you don’t have the data. (If you can do a survey and MAKE the data, great!)</a:t>
            </a:r>
          </a:p>
          <a:p>
            <a:r>
              <a:rPr lang="en-US" dirty="0"/>
              <a:t>To put it another way: a lot more data exists for high-income countries than for low-income countries. This is an unfortunate reality, which hopefully is changing.</a:t>
            </a:r>
          </a:p>
        </p:txBody>
      </p:sp>
      <p:sp>
        <p:nvSpPr>
          <p:cNvPr id="4" name="Slide Number Placeholder 3"/>
          <p:cNvSpPr>
            <a:spLocks noGrp="1"/>
          </p:cNvSpPr>
          <p:nvPr>
            <p:ph type="sldNum" sz="quarter" idx="12"/>
          </p:nvPr>
        </p:nvSpPr>
        <p:spPr/>
        <p:txBody>
          <a:bodyPr/>
          <a:lstStyle/>
          <a:p>
            <a:fld id="{6D22F896-40B5-4ADD-8801-0D06FADFA095}" type="slidenum">
              <a:rPr lang="en-US" smtClean="0"/>
              <a:t>13</a:t>
            </a:fld>
            <a:endParaRPr lang="en-US" dirty="0"/>
          </a:p>
        </p:txBody>
      </p:sp>
      <p:sp>
        <p:nvSpPr>
          <p:cNvPr id="5" name="Footer Placeholder 4"/>
          <p:cNvSpPr>
            <a:spLocks noGrp="1"/>
          </p:cNvSpPr>
          <p:nvPr>
            <p:ph type="ftr" sz="quarter" idx="11"/>
          </p:nvPr>
        </p:nvSpPr>
        <p:spPr/>
        <p:txBody>
          <a:bodyPr/>
          <a:lstStyle/>
          <a:p>
            <a:r>
              <a:rPr lang="en-US"/>
              <a:t>Craig R. Parsons, YNU</a:t>
            </a:r>
            <a:endParaRPr lang="en-US" dirty="0"/>
          </a:p>
        </p:txBody>
      </p:sp>
    </p:spTree>
    <p:extLst>
      <p:ext uri="{BB962C8B-B14F-4D97-AF65-F5344CB8AC3E}">
        <p14:creationId xmlns:p14="http://schemas.microsoft.com/office/powerpoint/2010/main" val="2799052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Don’t try to answer BIG questions for your thesis. Little questions are fine.</a:t>
            </a:r>
          </a:p>
        </p:txBody>
      </p:sp>
      <p:sp>
        <p:nvSpPr>
          <p:cNvPr id="3" name="Content Placeholder 2"/>
          <p:cNvSpPr>
            <a:spLocks noGrp="1"/>
          </p:cNvSpPr>
          <p:nvPr>
            <p:ph idx="1"/>
          </p:nvPr>
        </p:nvSpPr>
        <p:spPr/>
        <p:txBody>
          <a:bodyPr/>
          <a:lstStyle/>
          <a:p>
            <a:r>
              <a:rPr lang="en-US" dirty="0"/>
              <a:t>E.g. Don’t try to estimate an equation a “what makes my country grow faster?”</a:t>
            </a:r>
          </a:p>
          <a:p>
            <a:pPr marL="0" indent="0">
              <a:buNone/>
            </a:pPr>
            <a:r>
              <a:rPr lang="en-US" dirty="0"/>
              <a:t>Try to be more specific and narrow, where the data exists.</a:t>
            </a:r>
          </a:p>
        </p:txBody>
      </p:sp>
      <p:sp>
        <p:nvSpPr>
          <p:cNvPr id="4" name="Slide Number Placeholder 3"/>
          <p:cNvSpPr>
            <a:spLocks noGrp="1"/>
          </p:cNvSpPr>
          <p:nvPr>
            <p:ph type="sldNum" sz="quarter" idx="12"/>
          </p:nvPr>
        </p:nvSpPr>
        <p:spPr/>
        <p:txBody>
          <a:bodyPr/>
          <a:lstStyle/>
          <a:p>
            <a:fld id="{6D22F896-40B5-4ADD-8801-0D06FADFA095}" type="slidenum">
              <a:rPr lang="en-US" smtClean="0"/>
              <a:t>14</a:t>
            </a:fld>
            <a:endParaRPr lang="en-US" dirty="0"/>
          </a:p>
        </p:txBody>
      </p:sp>
      <p:sp>
        <p:nvSpPr>
          <p:cNvPr id="5" name="Footer Placeholder 4"/>
          <p:cNvSpPr>
            <a:spLocks noGrp="1"/>
          </p:cNvSpPr>
          <p:nvPr>
            <p:ph type="ftr" sz="quarter" idx="11"/>
          </p:nvPr>
        </p:nvSpPr>
        <p:spPr/>
        <p:txBody>
          <a:bodyPr/>
          <a:lstStyle/>
          <a:p>
            <a:r>
              <a:rPr lang="en-US"/>
              <a:t>Craig R. Parsons, YNU</a:t>
            </a:r>
            <a:endParaRPr lang="en-US" dirty="0"/>
          </a:p>
        </p:txBody>
      </p:sp>
    </p:spTree>
    <p:extLst>
      <p:ext uri="{BB962C8B-B14F-4D97-AF65-F5344CB8AC3E}">
        <p14:creationId xmlns:p14="http://schemas.microsoft.com/office/powerpoint/2010/main" val="707309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Quantitative and Qualitative Data</a:t>
            </a:r>
          </a:p>
        </p:txBody>
      </p:sp>
      <p:sp>
        <p:nvSpPr>
          <p:cNvPr id="3" name="Content Placeholder 2"/>
          <p:cNvSpPr>
            <a:spLocks noGrp="1"/>
          </p:cNvSpPr>
          <p:nvPr>
            <p:ph idx="1"/>
          </p:nvPr>
        </p:nvSpPr>
        <p:spPr/>
        <p:txBody>
          <a:bodyPr/>
          <a:lstStyle/>
          <a:p>
            <a:r>
              <a:rPr lang="en-US" dirty="0"/>
              <a:t>Today’s talk will be about Quantitative data (GDP, Prices, Trade figures)</a:t>
            </a:r>
          </a:p>
          <a:p>
            <a:r>
              <a:rPr lang="en-US" dirty="0"/>
              <a:t>But your paper might use “qualitative” data too.</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a:t>
            </a:fld>
            <a:endParaRPr lang="en-US" dirty="0"/>
          </a:p>
        </p:txBody>
      </p:sp>
      <p:sp>
        <p:nvSpPr>
          <p:cNvPr id="5" name="Footer Placeholder 4"/>
          <p:cNvSpPr>
            <a:spLocks noGrp="1"/>
          </p:cNvSpPr>
          <p:nvPr>
            <p:ph type="ftr" sz="quarter" idx="11"/>
          </p:nvPr>
        </p:nvSpPr>
        <p:spPr/>
        <p:txBody>
          <a:bodyPr/>
          <a:lstStyle/>
          <a:p>
            <a:r>
              <a:rPr lang="en-US"/>
              <a:t>Craig R. Parsons, YNU</a:t>
            </a:r>
            <a:endParaRPr lang="en-US" dirty="0"/>
          </a:p>
        </p:txBody>
      </p:sp>
    </p:spTree>
    <p:extLst>
      <p:ext uri="{BB962C8B-B14F-4D97-AF65-F5344CB8AC3E}">
        <p14:creationId xmlns:p14="http://schemas.microsoft.com/office/powerpoint/2010/main" val="717090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“Lies, Damned Lies and Statistics” (PM Disraeli)</a:t>
            </a:r>
          </a:p>
        </p:txBody>
      </p:sp>
      <p:sp>
        <p:nvSpPr>
          <p:cNvPr id="3" name="Content Placeholder 2"/>
          <p:cNvSpPr>
            <a:spLocks noGrp="1"/>
          </p:cNvSpPr>
          <p:nvPr>
            <p:ph idx="1"/>
          </p:nvPr>
        </p:nvSpPr>
        <p:spPr/>
        <p:txBody>
          <a:bodyPr>
            <a:normAutofit fontScale="85000" lnSpcReduction="10000"/>
          </a:bodyPr>
          <a:lstStyle/>
          <a:p>
            <a:r>
              <a:rPr lang="en-US" dirty="0"/>
              <a:t>Data can be very important to validate or refute theory.</a:t>
            </a:r>
          </a:p>
          <a:p>
            <a:r>
              <a:rPr lang="en-US" dirty="0"/>
              <a:t>But:</a:t>
            </a:r>
          </a:p>
          <a:p>
            <a:pPr lvl="1"/>
            <a:r>
              <a:rPr lang="en-US" dirty="0"/>
              <a:t>Have a healthy skepticism of any data; and</a:t>
            </a:r>
          </a:p>
          <a:p>
            <a:pPr lvl="1"/>
            <a:r>
              <a:rPr lang="en-US" dirty="0"/>
              <a:t>Remember data may be consistent with </a:t>
            </a:r>
            <a:r>
              <a:rPr lang="en-US" i="1" dirty="0"/>
              <a:t>more than one theory</a:t>
            </a:r>
            <a:r>
              <a:rPr lang="en-US" dirty="0"/>
              <a:t>. Just because your data seems to match with some theory does not GUARANTEE that theory is correct!</a:t>
            </a:r>
          </a:p>
          <a:p>
            <a:pPr lvl="1"/>
            <a:r>
              <a:rPr lang="en-US" dirty="0"/>
              <a:t>E.g. maybe you find a strong correlation between drinking red wine and lower heart attacks. So, Theory 1:  “drinking wine lowers chance of heart attack” might be correct.</a:t>
            </a:r>
          </a:p>
          <a:p>
            <a:pPr lvl="1"/>
            <a:r>
              <a:rPr lang="en-US" dirty="0"/>
              <a:t>But Theory 2: might be too: “</a:t>
            </a:r>
            <a:r>
              <a:rPr lang="en-US" i="1" dirty="0"/>
              <a:t>People who drink red wine </a:t>
            </a:r>
            <a:r>
              <a:rPr lang="en-US" dirty="0"/>
              <a:t>tend to have higher income than those who do not, and those with higher incomes can afford better health </a:t>
            </a:r>
            <a:r>
              <a:rPr lang="en-US" i="1" dirty="0"/>
              <a:t>care…and so have less heart attacks</a:t>
            </a:r>
            <a:r>
              <a:rPr lang="en-US" dirty="0"/>
              <a:t>.” (Omitted variable bias, and/or sample selection bias.)</a:t>
            </a:r>
          </a:p>
          <a:p>
            <a:pPr lvl="1"/>
            <a:r>
              <a:rPr lang="en-US" dirty="0"/>
              <a:t>Both would show positive correlation between drinking wine and lower heart attacks: If you believe Theory 1, you might (incorrectly) encourage people to go an drink more red wine! (rather than going to the doctors more often for check-ups, etc.)</a:t>
            </a:r>
          </a:p>
          <a:p>
            <a:pPr lvl="1"/>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3</a:t>
            </a:fld>
            <a:endParaRPr lang="en-US" dirty="0"/>
          </a:p>
        </p:txBody>
      </p:sp>
      <p:sp>
        <p:nvSpPr>
          <p:cNvPr id="5" name="Footer Placeholder 4"/>
          <p:cNvSpPr>
            <a:spLocks noGrp="1"/>
          </p:cNvSpPr>
          <p:nvPr>
            <p:ph type="ftr" sz="quarter" idx="11"/>
          </p:nvPr>
        </p:nvSpPr>
        <p:spPr/>
        <p:txBody>
          <a:bodyPr/>
          <a:lstStyle/>
          <a:p>
            <a:r>
              <a:rPr lang="en-US"/>
              <a:t>Craig R. Parsons, YNU</a:t>
            </a:r>
            <a:endParaRPr lang="en-US" dirty="0"/>
          </a:p>
        </p:txBody>
      </p:sp>
    </p:spTree>
    <p:extLst>
      <p:ext uri="{BB962C8B-B14F-4D97-AF65-F5344CB8AC3E}">
        <p14:creationId xmlns:p14="http://schemas.microsoft.com/office/powerpoint/2010/main" val="413478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Skepticism of Data</a:t>
            </a:r>
          </a:p>
        </p:txBody>
      </p:sp>
      <p:sp>
        <p:nvSpPr>
          <p:cNvPr id="3" name="Content Placeholder 2"/>
          <p:cNvSpPr>
            <a:spLocks noGrp="1"/>
          </p:cNvSpPr>
          <p:nvPr>
            <p:ph idx="1"/>
          </p:nvPr>
        </p:nvSpPr>
        <p:spPr/>
        <p:txBody>
          <a:bodyPr>
            <a:normAutofit/>
          </a:bodyPr>
          <a:lstStyle/>
          <a:p>
            <a:endParaRPr lang="en-US" dirty="0"/>
          </a:p>
          <a:p>
            <a:r>
              <a:rPr lang="en-US" dirty="0"/>
              <a:t>“The government are very keen on amassing statistics. They collect them, add them, raise them to the nth power, take the cube root and prepare wonderful diagrams. But you must never forget that every one of these figures comes in the first instance from the village watchman, who just puts down what he damn pleases.”  Josiah Stamp</a:t>
            </a:r>
          </a:p>
        </p:txBody>
      </p:sp>
      <p:sp>
        <p:nvSpPr>
          <p:cNvPr id="4" name="Slide Number Placeholder 3"/>
          <p:cNvSpPr>
            <a:spLocks noGrp="1"/>
          </p:cNvSpPr>
          <p:nvPr>
            <p:ph type="sldNum" sz="quarter" idx="12"/>
          </p:nvPr>
        </p:nvSpPr>
        <p:spPr/>
        <p:txBody>
          <a:bodyPr/>
          <a:lstStyle/>
          <a:p>
            <a:fld id="{6D22F896-40B5-4ADD-8801-0D06FADFA095}" type="slidenum">
              <a:rPr lang="en-US" smtClean="0"/>
              <a:t>4</a:t>
            </a:fld>
            <a:endParaRPr lang="en-US" dirty="0"/>
          </a:p>
        </p:txBody>
      </p:sp>
      <p:sp>
        <p:nvSpPr>
          <p:cNvPr id="5" name="Footer Placeholder 4"/>
          <p:cNvSpPr>
            <a:spLocks noGrp="1"/>
          </p:cNvSpPr>
          <p:nvPr>
            <p:ph type="ftr" sz="quarter" idx="11"/>
          </p:nvPr>
        </p:nvSpPr>
        <p:spPr/>
        <p:txBody>
          <a:bodyPr/>
          <a:lstStyle/>
          <a:p>
            <a:r>
              <a:rPr lang="en-US"/>
              <a:t>Craig R. Parsons, YNU</a:t>
            </a:r>
            <a:endParaRPr lang="en-US" dirty="0"/>
          </a:p>
        </p:txBody>
      </p:sp>
    </p:spTree>
    <p:extLst>
      <p:ext uri="{BB962C8B-B14F-4D97-AF65-F5344CB8AC3E}">
        <p14:creationId xmlns:p14="http://schemas.microsoft.com/office/powerpoint/2010/main" val="2700169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data available</a:t>
            </a:r>
          </a:p>
        </p:txBody>
      </p:sp>
      <p:sp>
        <p:nvSpPr>
          <p:cNvPr id="3" name="Content Placeholder 2"/>
          <p:cNvSpPr>
            <a:spLocks noGrp="1"/>
          </p:cNvSpPr>
          <p:nvPr>
            <p:ph idx="1"/>
          </p:nvPr>
        </p:nvSpPr>
        <p:spPr/>
        <p:txBody>
          <a:bodyPr>
            <a:normAutofit/>
          </a:bodyPr>
          <a:lstStyle/>
          <a:p>
            <a:r>
              <a:rPr lang="en-US" dirty="0"/>
              <a:t>No data is perfect. But data by WB, IMF (and US </a:t>
            </a:r>
            <a:r>
              <a:rPr lang="en-US" dirty="0" err="1"/>
              <a:t>govt</a:t>
            </a:r>
            <a:r>
              <a:rPr lang="en-US" dirty="0"/>
              <a:t>) are generally the best you will get. They have teams of professional statisticians gathering data in the best ways possible. But again. No data is perfect.</a:t>
            </a:r>
          </a:p>
          <a:p>
            <a:r>
              <a:rPr lang="en-US" dirty="0"/>
              <a:t>Other countries data, of course, can often be quite good. To the extent possible consult experts in that field to assess data reliability. (Alternatively, read lots of paper in that field to see what data the top researchers rely on most.)</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5</a:t>
            </a:fld>
            <a:endParaRPr lang="en-US" dirty="0"/>
          </a:p>
        </p:txBody>
      </p:sp>
      <p:sp>
        <p:nvSpPr>
          <p:cNvPr id="5" name="Footer Placeholder 4"/>
          <p:cNvSpPr>
            <a:spLocks noGrp="1"/>
          </p:cNvSpPr>
          <p:nvPr>
            <p:ph type="ftr" sz="quarter" idx="11"/>
          </p:nvPr>
        </p:nvSpPr>
        <p:spPr/>
        <p:txBody>
          <a:bodyPr/>
          <a:lstStyle/>
          <a:p>
            <a:r>
              <a:rPr lang="en-US"/>
              <a:t>Craig R. Parsons, YNU</a:t>
            </a:r>
            <a:endParaRPr lang="en-US" dirty="0"/>
          </a:p>
        </p:txBody>
      </p:sp>
    </p:spTree>
    <p:extLst>
      <p:ext uri="{BB962C8B-B14F-4D97-AF65-F5344CB8AC3E}">
        <p14:creationId xmlns:p14="http://schemas.microsoft.com/office/powerpoint/2010/main" val="693837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the same source for each series</a:t>
            </a:r>
          </a:p>
        </p:txBody>
      </p:sp>
      <p:sp>
        <p:nvSpPr>
          <p:cNvPr id="3" name="Content Placeholder 2"/>
          <p:cNvSpPr>
            <a:spLocks noGrp="1"/>
          </p:cNvSpPr>
          <p:nvPr>
            <p:ph idx="1"/>
          </p:nvPr>
        </p:nvSpPr>
        <p:spPr/>
        <p:txBody>
          <a:bodyPr/>
          <a:lstStyle/>
          <a:p>
            <a:r>
              <a:rPr lang="en-US" dirty="0"/>
              <a:t>Don’t splice data series.</a:t>
            </a:r>
          </a:p>
          <a:p>
            <a:r>
              <a:rPr lang="en-US" dirty="0"/>
              <a:t>E.g. you have data for car imports from 1995-2010 from UN </a:t>
            </a:r>
            <a:r>
              <a:rPr lang="en-US" dirty="0" err="1"/>
              <a:t>Comtrade</a:t>
            </a:r>
            <a:r>
              <a:rPr lang="en-US" dirty="0"/>
              <a:t>…but then the data does not go back further than 1995.</a:t>
            </a:r>
          </a:p>
          <a:p>
            <a:r>
              <a:rPr lang="en-US" dirty="0"/>
              <a:t>But, elsewhere (maybe US data), the “same” car import data exists from 1980-1998. </a:t>
            </a:r>
          </a:p>
          <a:p>
            <a:r>
              <a:rPr lang="en-US" dirty="0"/>
              <a:t>Don’t mix or “splice” this data. (Unless you have very convincing overlaps which matches exactly.</a:t>
            </a:r>
          </a:p>
          <a:p>
            <a:r>
              <a:rPr lang="en-US" dirty="0"/>
              <a:t>For different series, using different sources are fine.</a:t>
            </a:r>
          </a:p>
        </p:txBody>
      </p:sp>
      <p:sp>
        <p:nvSpPr>
          <p:cNvPr id="4" name="Slide Number Placeholder 3"/>
          <p:cNvSpPr>
            <a:spLocks noGrp="1"/>
          </p:cNvSpPr>
          <p:nvPr>
            <p:ph type="sldNum" sz="quarter" idx="12"/>
          </p:nvPr>
        </p:nvSpPr>
        <p:spPr/>
        <p:txBody>
          <a:bodyPr/>
          <a:lstStyle/>
          <a:p>
            <a:fld id="{6D22F896-40B5-4ADD-8801-0D06FADFA095}" type="slidenum">
              <a:rPr lang="en-US" smtClean="0"/>
              <a:t>6</a:t>
            </a:fld>
            <a:endParaRPr lang="en-US" dirty="0"/>
          </a:p>
        </p:txBody>
      </p:sp>
      <p:sp>
        <p:nvSpPr>
          <p:cNvPr id="5" name="Footer Placeholder 4"/>
          <p:cNvSpPr>
            <a:spLocks noGrp="1"/>
          </p:cNvSpPr>
          <p:nvPr>
            <p:ph type="ftr" sz="quarter" idx="11"/>
          </p:nvPr>
        </p:nvSpPr>
        <p:spPr/>
        <p:txBody>
          <a:bodyPr/>
          <a:lstStyle/>
          <a:p>
            <a:r>
              <a:rPr lang="en-US"/>
              <a:t>Craig R. Parsons, YNU</a:t>
            </a:r>
            <a:endParaRPr lang="en-US" dirty="0"/>
          </a:p>
        </p:txBody>
      </p:sp>
    </p:spTree>
    <p:extLst>
      <p:ext uri="{BB962C8B-B14F-4D97-AF65-F5344CB8AC3E}">
        <p14:creationId xmlns:p14="http://schemas.microsoft.com/office/powerpoint/2010/main" val="1603828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 vs. Nominal</a:t>
            </a:r>
          </a:p>
        </p:txBody>
      </p:sp>
      <p:sp>
        <p:nvSpPr>
          <p:cNvPr id="3" name="Content Placeholder 2"/>
          <p:cNvSpPr>
            <a:spLocks noGrp="1"/>
          </p:cNvSpPr>
          <p:nvPr>
            <p:ph idx="1"/>
          </p:nvPr>
        </p:nvSpPr>
        <p:spPr/>
        <p:txBody>
          <a:bodyPr/>
          <a:lstStyle/>
          <a:p>
            <a:r>
              <a:rPr lang="en-US" dirty="0"/>
              <a:t>If you have time series data (GDP, FDI, etc.) make the series are all either nominal, or all real (depending of what you are doing).</a:t>
            </a:r>
          </a:p>
          <a:p>
            <a:r>
              <a:rPr lang="en-US" dirty="0"/>
              <a:t>Don’t MIX nominal and real series. (</a:t>
            </a:r>
            <a:r>
              <a:rPr lang="en-US" dirty="0" err="1"/>
              <a:t>e.q</a:t>
            </a:r>
            <a:r>
              <a:rPr lang="en-US" dirty="0"/>
              <a:t>. real GDP, but nominal FDI.)</a:t>
            </a:r>
          </a:p>
          <a:p>
            <a:r>
              <a:rPr lang="en-US" dirty="0"/>
              <a:t>Remember: distance, number of people, etc. are “real variables.”</a:t>
            </a:r>
          </a:p>
          <a:p>
            <a:r>
              <a:rPr lang="en-US" dirty="0"/>
              <a:t>Also, when using data which is quarterly or monthly be aware if the data is or not seasonally adjusted. Don’t mix adjusted and unadjusted series.</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7</a:t>
            </a:fld>
            <a:endParaRPr lang="en-US" dirty="0"/>
          </a:p>
        </p:txBody>
      </p:sp>
      <p:sp>
        <p:nvSpPr>
          <p:cNvPr id="5" name="Footer Placeholder 4"/>
          <p:cNvSpPr>
            <a:spLocks noGrp="1"/>
          </p:cNvSpPr>
          <p:nvPr>
            <p:ph type="ftr" sz="quarter" idx="11"/>
          </p:nvPr>
        </p:nvSpPr>
        <p:spPr/>
        <p:txBody>
          <a:bodyPr/>
          <a:lstStyle/>
          <a:p>
            <a:r>
              <a:rPr lang="en-US"/>
              <a:t>Craig R. Parsons, YNU</a:t>
            </a:r>
            <a:endParaRPr lang="en-US" dirty="0"/>
          </a:p>
        </p:txBody>
      </p:sp>
    </p:spTree>
    <p:extLst>
      <p:ext uri="{BB962C8B-B14F-4D97-AF65-F5344CB8AC3E}">
        <p14:creationId xmlns:p14="http://schemas.microsoft.com/office/powerpoint/2010/main" val="629089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Input Output Data</a:t>
            </a:r>
          </a:p>
        </p:txBody>
      </p:sp>
      <p:sp>
        <p:nvSpPr>
          <p:cNvPr id="3" name="Content Placeholder 2"/>
          <p:cNvSpPr>
            <a:spLocks noGrp="1"/>
          </p:cNvSpPr>
          <p:nvPr>
            <p:ph idx="1"/>
          </p:nvPr>
        </p:nvSpPr>
        <p:spPr/>
        <p:txBody>
          <a:bodyPr>
            <a:normAutofit lnSpcReduction="10000"/>
          </a:bodyPr>
          <a:lstStyle/>
          <a:p>
            <a:r>
              <a:rPr lang="en-US" dirty="0"/>
              <a:t>Please consult Profs. </a:t>
            </a:r>
            <a:r>
              <a:rPr lang="en-US" dirty="0" err="1"/>
              <a:t>Uemura</a:t>
            </a:r>
            <a:r>
              <a:rPr lang="en-US" dirty="0"/>
              <a:t>, Shrestha, </a:t>
            </a:r>
            <a:r>
              <a:rPr lang="en-US" dirty="0" err="1"/>
              <a:t>Ujikawa</a:t>
            </a:r>
            <a:r>
              <a:rPr lang="en-US" dirty="0"/>
              <a:t>, or </a:t>
            </a:r>
            <a:r>
              <a:rPr lang="en-US" dirty="0" err="1"/>
              <a:t>Ishiro</a:t>
            </a:r>
            <a:r>
              <a:rPr lang="en-US" dirty="0"/>
              <a:t>.</a:t>
            </a:r>
          </a:p>
          <a:p>
            <a:r>
              <a:rPr lang="en-US" dirty="0"/>
              <a:t>Two major sources of I/O data are: WIOD and our (YNU’s GIO) international database.</a:t>
            </a:r>
          </a:p>
          <a:p>
            <a:r>
              <a:rPr lang="en-US" dirty="0"/>
              <a:t>WIOD is here:</a:t>
            </a:r>
          </a:p>
          <a:p>
            <a:r>
              <a:rPr lang="en-US" dirty="0">
                <a:hlinkClick r:id="rId2"/>
              </a:rPr>
              <a:t>http://www.wiod.org/new_site/data.htm</a:t>
            </a:r>
            <a:endParaRPr lang="en-US" dirty="0"/>
          </a:p>
          <a:p>
            <a:endParaRPr lang="en-US" dirty="0"/>
          </a:p>
          <a:p>
            <a:r>
              <a:rPr lang="en-US" dirty="0"/>
              <a:t>YNU’s GIO is here:</a:t>
            </a:r>
          </a:p>
          <a:p>
            <a:r>
              <a:rPr lang="en-US" dirty="0"/>
              <a:t>http://www.recessa.ynu.ac.jp/en/modules/ynugio/index.php?content_id=1</a:t>
            </a:r>
          </a:p>
        </p:txBody>
      </p:sp>
      <p:sp>
        <p:nvSpPr>
          <p:cNvPr id="4" name="Slide Number Placeholder 3"/>
          <p:cNvSpPr>
            <a:spLocks noGrp="1"/>
          </p:cNvSpPr>
          <p:nvPr>
            <p:ph type="sldNum" sz="quarter" idx="12"/>
          </p:nvPr>
        </p:nvSpPr>
        <p:spPr/>
        <p:txBody>
          <a:bodyPr/>
          <a:lstStyle/>
          <a:p>
            <a:fld id="{6D22F896-40B5-4ADD-8801-0D06FADFA095}" type="slidenum">
              <a:rPr lang="en-US" smtClean="0"/>
              <a:t>8</a:t>
            </a:fld>
            <a:endParaRPr lang="en-US" dirty="0"/>
          </a:p>
        </p:txBody>
      </p:sp>
      <p:sp>
        <p:nvSpPr>
          <p:cNvPr id="5" name="Footer Placeholder 4"/>
          <p:cNvSpPr>
            <a:spLocks noGrp="1"/>
          </p:cNvSpPr>
          <p:nvPr>
            <p:ph type="ftr" sz="quarter" idx="11"/>
          </p:nvPr>
        </p:nvSpPr>
        <p:spPr/>
        <p:txBody>
          <a:bodyPr/>
          <a:lstStyle/>
          <a:p>
            <a:r>
              <a:rPr lang="en-US"/>
              <a:t>Craig R. Parsons, YNU</a:t>
            </a:r>
            <a:endParaRPr lang="en-US" dirty="0"/>
          </a:p>
        </p:txBody>
      </p:sp>
    </p:spTree>
    <p:extLst>
      <p:ext uri="{BB962C8B-B14F-4D97-AF65-F5344CB8AC3E}">
        <p14:creationId xmlns:p14="http://schemas.microsoft.com/office/powerpoint/2010/main" val="2502062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world trade data</a:t>
            </a:r>
          </a:p>
        </p:txBody>
      </p:sp>
      <p:sp>
        <p:nvSpPr>
          <p:cNvPr id="3" name="Content Placeholder 2"/>
          <p:cNvSpPr>
            <a:spLocks noGrp="1"/>
          </p:cNvSpPr>
          <p:nvPr>
            <p:ph idx="1"/>
          </p:nvPr>
        </p:nvSpPr>
        <p:spPr/>
        <p:txBody>
          <a:bodyPr/>
          <a:lstStyle/>
          <a:p>
            <a:r>
              <a:rPr lang="en-US" dirty="0"/>
              <a:t>UN COMTRADE, UN TRAINS (tariff data too) and UNCTAD are very good. (Penn World tables, </a:t>
            </a:r>
            <a:r>
              <a:rPr lang="en-US" dirty="0" err="1"/>
              <a:t>Barro</a:t>
            </a:r>
            <a:r>
              <a:rPr lang="en-US" dirty="0"/>
              <a:t> and Lee also good; the latter for educational data.)</a:t>
            </a:r>
          </a:p>
          <a:p>
            <a:r>
              <a:rPr lang="en-US" dirty="0"/>
              <a:t>For individual countries, often the trade bureau has more detailed (9 digit) level. US, Japan and EU (Eurostat) are have high quality data. Other countries do too.</a:t>
            </a:r>
          </a:p>
          <a:p>
            <a:r>
              <a:rPr lang="en-US" dirty="0"/>
              <a:t>(Trick: if you don’t trust the Vietnamese export data to Japan, then use the Japanese import data FROM Vietnam, gathered by Japan Customs.)</a:t>
            </a:r>
          </a:p>
        </p:txBody>
      </p:sp>
      <p:sp>
        <p:nvSpPr>
          <p:cNvPr id="4" name="Slide Number Placeholder 3"/>
          <p:cNvSpPr>
            <a:spLocks noGrp="1"/>
          </p:cNvSpPr>
          <p:nvPr>
            <p:ph type="sldNum" sz="quarter" idx="12"/>
          </p:nvPr>
        </p:nvSpPr>
        <p:spPr/>
        <p:txBody>
          <a:bodyPr/>
          <a:lstStyle/>
          <a:p>
            <a:fld id="{6D22F896-40B5-4ADD-8801-0D06FADFA095}" type="slidenum">
              <a:rPr lang="en-US" smtClean="0"/>
              <a:t>9</a:t>
            </a:fld>
            <a:endParaRPr lang="en-US" dirty="0"/>
          </a:p>
        </p:txBody>
      </p:sp>
      <p:sp>
        <p:nvSpPr>
          <p:cNvPr id="5" name="Footer Placeholder 4"/>
          <p:cNvSpPr>
            <a:spLocks noGrp="1"/>
          </p:cNvSpPr>
          <p:nvPr>
            <p:ph type="ftr" sz="quarter" idx="11"/>
          </p:nvPr>
        </p:nvSpPr>
        <p:spPr/>
        <p:txBody>
          <a:bodyPr/>
          <a:lstStyle/>
          <a:p>
            <a:r>
              <a:rPr lang="en-US"/>
              <a:t>Craig R. Parsons, YNU</a:t>
            </a:r>
            <a:endParaRPr lang="en-US" dirty="0"/>
          </a:p>
        </p:txBody>
      </p:sp>
    </p:spTree>
    <p:extLst>
      <p:ext uri="{BB962C8B-B14F-4D97-AF65-F5344CB8AC3E}">
        <p14:creationId xmlns:p14="http://schemas.microsoft.com/office/powerpoint/2010/main" val="70768580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1816</TotalTime>
  <Words>1354</Words>
  <Application>Microsoft Office PowerPoint</Application>
  <PresentationFormat>Widescreen</PresentationFormat>
  <Paragraphs>96</Paragraphs>
  <Slides>14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Trebuchet MS</vt:lpstr>
      <vt:lpstr>Berlin</vt:lpstr>
      <vt:lpstr>Finding and Using Reliable Data</vt:lpstr>
      <vt:lpstr>Quantitative and Qualitative Data</vt:lpstr>
      <vt:lpstr>“Lies, Damned Lies and Statistics” (PM Disraeli)</vt:lpstr>
      <vt:lpstr>Skepticism of Data</vt:lpstr>
      <vt:lpstr>Best data available</vt:lpstr>
      <vt:lpstr>Use the same source for each series</vt:lpstr>
      <vt:lpstr>Real vs. Nominal</vt:lpstr>
      <vt:lpstr>On Input Output Data</vt:lpstr>
      <vt:lpstr>For world trade data</vt:lpstr>
      <vt:lpstr>On Foreign Direct Investment (FDI) data</vt:lpstr>
      <vt:lpstr>Gathering your own data</vt:lpstr>
      <vt:lpstr>Financial/Stock price data</vt:lpstr>
      <vt:lpstr>“Look where the light is…”</vt:lpstr>
      <vt:lpstr>Don’t try to answer BIG questions for your thesis. Little questions are fine.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Advising: Literature Review and Academic Writing</dc:title>
  <dc:creator>Parsons</dc:creator>
  <cp:lastModifiedBy>parsons-craig-gj@ynu.ac.jp</cp:lastModifiedBy>
  <cp:revision>16</cp:revision>
  <dcterms:created xsi:type="dcterms:W3CDTF">2015-12-09T18:55:17Z</dcterms:created>
  <dcterms:modified xsi:type="dcterms:W3CDTF">2023-04-19T09:24:29Z</dcterms:modified>
</cp:coreProperties>
</file>