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9" r:id="rId3"/>
    <p:sldId id="290" r:id="rId4"/>
    <p:sldId id="291" r:id="rId5"/>
    <p:sldId id="292" r:id="rId6"/>
    <p:sldId id="293" r:id="rId7"/>
    <p:sldId id="294" r:id="rId8"/>
    <p:sldId id="295" r:id="rId9"/>
    <p:sldId id="296" r:id="rId10"/>
    <p:sldId id="297" r:id="rId11"/>
    <p:sldId id="300" r:id="rId12"/>
    <p:sldId id="298" r:id="rId13"/>
    <p:sldId id="299" r:id="rId14"/>
    <p:sldId id="301" r:id="rId15"/>
    <p:sldId id="302" r:id="rId16"/>
    <p:sldId id="303" r:id="rId17"/>
    <p:sldId id="304" r:id="rId18"/>
    <p:sldId id="305" r:id="rId19"/>
    <p:sldId id="306" r:id="rId20"/>
    <p:sldId id="307" r:id="rId21"/>
    <p:sldId id="308" r:id="rId22"/>
    <p:sldId id="309" r:id="rId23"/>
    <p:sldId id="288" r:id="rId24"/>
    <p:sldId id="310" r:id="rId25"/>
    <p:sldId id="311" r:id="rId26"/>
    <p:sldId id="312" r:id="rId27"/>
    <p:sldId id="31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71" autoAdjust="0"/>
    <p:restoredTop sz="94660"/>
  </p:normalViewPr>
  <p:slideViewPr>
    <p:cSldViewPr snapToGrid="0">
      <p:cViewPr varScale="1">
        <p:scale>
          <a:sx n="83" d="100"/>
          <a:sy n="83" d="100"/>
        </p:scale>
        <p:origin x="76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6T00:56:54.0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0 110,'5'-1,"0"0,0 0,-1-1,1 1,0-1,-1 0,1 0,-1-1,8-5,20-9,-8 11,0 1,1 1,0 2,-1 0,1 1,44 5,1-1,9-4,-40-1,0 2,0 2,56 9,-32-1,1-3,0-3,100-6,-43-1,-99 3,14 1,-1-2,1-1,57-12,-53 8,0 1,1 2,-1 2,44 4,5-1,863-2,-933-1,1-1,-1-1,18-5,-16 3,-1 1,29-1,64-8,-77 7,53-2,1 7,165 4,-174 10,-52-8,46 3,501-6,-279-4,-269 1,1 2,-1 1,0 2,28 6,-25-4,1-1,32 1,36 4,-12 2,21 3,-78-10,0-1,0-2,47-2,-50-1,-5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88F4CB-8FB8-49A2-8D90-34BF2691B41F}" type="datetimeFigureOut">
              <a:rPr lang="en-US" smtClean="0"/>
              <a:t>6/30/2023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3A7C40-5C38-4C84-856E-EB423460F2E5}" type="slidenum">
              <a:rPr lang="en-US" smtClean="0"/>
              <a:t>‹#›</a:t>
            </a:fld>
            <a:endParaRPr lang="en-US"/>
          </a:p>
        </p:txBody>
      </p:sp>
    </p:spTree>
    <p:extLst>
      <p:ext uri="{BB962C8B-B14F-4D97-AF65-F5344CB8AC3E}">
        <p14:creationId xmlns:p14="http://schemas.microsoft.com/office/powerpoint/2010/main" val="2634254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11FF4-36A2-BB38-6714-99EBCE4C94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3458F4-DBCD-ABBA-2D4B-5A2B990237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124C04-3D08-AEE3-CB3F-B7C88BF55243}"/>
              </a:ext>
            </a:extLst>
          </p:cNvPr>
          <p:cNvSpPr>
            <a:spLocks noGrp="1"/>
          </p:cNvSpPr>
          <p:nvPr>
            <p:ph type="dt" sz="half" idx="10"/>
          </p:nvPr>
        </p:nvSpPr>
        <p:spPr/>
        <p:txBody>
          <a:bodyPr/>
          <a:lstStyle/>
          <a:p>
            <a:fld id="{D32A9C21-A134-438E-BF21-709D4CD9A41D}" type="datetime1">
              <a:rPr lang="en-US" smtClean="0"/>
              <a:t>6/30/2023</a:t>
            </a:fld>
            <a:endParaRPr lang="en-US"/>
          </a:p>
        </p:txBody>
      </p:sp>
      <p:sp>
        <p:nvSpPr>
          <p:cNvPr id="5" name="Footer Placeholder 4">
            <a:extLst>
              <a:ext uri="{FF2B5EF4-FFF2-40B4-BE49-F238E27FC236}">
                <a16:creationId xmlns:a16="http://schemas.microsoft.com/office/drawing/2014/main" id="{17934FDD-5404-FC86-805F-4CDD30FBA0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11A0C7-4986-FB20-9893-BE11520EF001}"/>
              </a:ext>
            </a:extLst>
          </p:cNvPr>
          <p:cNvSpPr>
            <a:spLocks noGrp="1"/>
          </p:cNvSpPr>
          <p:nvPr>
            <p:ph type="sldNum" sz="quarter" idx="12"/>
          </p:nvPr>
        </p:nvSpPr>
        <p:spPr/>
        <p:txBody>
          <a:bodyPr/>
          <a:lstStyle/>
          <a:p>
            <a:fld id="{D549473A-C3FF-4FBB-A553-C5CC92A3A114}" type="slidenum">
              <a:rPr lang="en-US" smtClean="0"/>
              <a:t>‹#›</a:t>
            </a:fld>
            <a:endParaRPr lang="en-US"/>
          </a:p>
        </p:txBody>
      </p:sp>
    </p:spTree>
    <p:extLst>
      <p:ext uri="{BB962C8B-B14F-4D97-AF65-F5344CB8AC3E}">
        <p14:creationId xmlns:p14="http://schemas.microsoft.com/office/powerpoint/2010/main" val="2443951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C58E0-1BF4-DD63-11E8-AC86C03EC0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8DEAAF-1EB2-DAE2-2139-1DFE159443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A021DE-9FD5-4653-C6D7-766539C0C1D4}"/>
              </a:ext>
            </a:extLst>
          </p:cNvPr>
          <p:cNvSpPr>
            <a:spLocks noGrp="1"/>
          </p:cNvSpPr>
          <p:nvPr>
            <p:ph type="dt" sz="half" idx="10"/>
          </p:nvPr>
        </p:nvSpPr>
        <p:spPr/>
        <p:txBody>
          <a:bodyPr/>
          <a:lstStyle/>
          <a:p>
            <a:fld id="{AE1BE494-1475-4E49-8A88-E28E9EA70E05}" type="datetime1">
              <a:rPr lang="en-US" smtClean="0"/>
              <a:t>6/30/2023</a:t>
            </a:fld>
            <a:endParaRPr lang="en-US"/>
          </a:p>
        </p:txBody>
      </p:sp>
      <p:sp>
        <p:nvSpPr>
          <p:cNvPr id="5" name="Footer Placeholder 4">
            <a:extLst>
              <a:ext uri="{FF2B5EF4-FFF2-40B4-BE49-F238E27FC236}">
                <a16:creationId xmlns:a16="http://schemas.microsoft.com/office/drawing/2014/main" id="{5EA34156-8CD8-6E4B-E198-3A079AABB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4C0B43-E2AB-2A6D-B1F5-C7FE9F908E86}"/>
              </a:ext>
            </a:extLst>
          </p:cNvPr>
          <p:cNvSpPr>
            <a:spLocks noGrp="1"/>
          </p:cNvSpPr>
          <p:nvPr>
            <p:ph type="sldNum" sz="quarter" idx="12"/>
          </p:nvPr>
        </p:nvSpPr>
        <p:spPr/>
        <p:txBody>
          <a:bodyPr/>
          <a:lstStyle/>
          <a:p>
            <a:fld id="{D549473A-C3FF-4FBB-A553-C5CC92A3A114}" type="slidenum">
              <a:rPr lang="en-US" smtClean="0"/>
              <a:t>‹#›</a:t>
            </a:fld>
            <a:endParaRPr lang="en-US"/>
          </a:p>
        </p:txBody>
      </p:sp>
    </p:spTree>
    <p:extLst>
      <p:ext uri="{BB962C8B-B14F-4D97-AF65-F5344CB8AC3E}">
        <p14:creationId xmlns:p14="http://schemas.microsoft.com/office/powerpoint/2010/main" val="3689080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742C28-3878-88E5-5150-685D34571B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B03C97-DE4D-7177-4ABC-B410D86B11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685DA9-C6F5-DAE3-9C03-DBC24CC09BF2}"/>
              </a:ext>
            </a:extLst>
          </p:cNvPr>
          <p:cNvSpPr>
            <a:spLocks noGrp="1"/>
          </p:cNvSpPr>
          <p:nvPr>
            <p:ph type="dt" sz="half" idx="10"/>
          </p:nvPr>
        </p:nvSpPr>
        <p:spPr/>
        <p:txBody>
          <a:bodyPr/>
          <a:lstStyle/>
          <a:p>
            <a:fld id="{DEB770D9-1BF8-4EBA-8E7C-66B741F8588B}" type="datetime1">
              <a:rPr lang="en-US" smtClean="0"/>
              <a:t>6/30/2023</a:t>
            </a:fld>
            <a:endParaRPr lang="en-US"/>
          </a:p>
        </p:txBody>
      </p:sp>
      <p:sp>
        <p:nvSpPr>
          <p:cNvPr id="5" name="Footer Placeholder 4">
            <a:extLst>
              <a:ext uri="{FF2B5EF4-FFF2-40B4-BE49-F238E27FC236}">
                <a16:creationId xmlns:a16="http://schemas.microsoft.com/office/drawing/2014/main" id="{4B58F3D7-AA65-72D4-FF0E-1279B7EFD5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BCDD99-AA22-95D1-CA50-44193E8E78E9}"/>
              </a:ext>
            </a:extLst>
          </p:cNvPr>
          <p:cNvSpPr>
            <a:spLocks noGrp="1"/>
          </p:cNvSpPr>
          <p:nvPr>
            <p:ph type="sldNum" sz="quarter" idx="12"/>
          </p:nvPr>
        </p:nvSpPr>
        <p:spPr/>
        <p:txBody>
          <a:bodyPr/>
          <a:lstStyle/>
          <a:p>
            <a:fld id="{D549473A-C3FF-4FBB-A553-C5CC92A3A114}" type="slidenum">
              <a:rPr lang="en-US" smtClean="0"/>
              <a:t>‹#›</a:t>
            </a:fld>
            <a:endParaRPr lang="en-US"/>
          </a:p>
        </p:txBody>
      </p:sp>
    </p:spTree>
    <p:extLst>
      <p:ext uri="{BB962C8B-B14F-4D97-AF65-F5344CB8AC3E}">
        <p14:creationId xmlns:p14="http://schemas.microsoft.com/office/powerpoint/2010/main" val="2448271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975D3-8C3E-5B7D-44B2-045EBE0692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1A7F9F-0C14-5AC1-3EE1-7A4900E91E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0AA6B4-7DCD-7247-B154-8FEDB1324FCF}"/>
              </a:ext>
            </a:extLst>
          </p:cNvPr>
          <p:cNvSpPr>
            <a:spLocks noGrp="1"/>
          </p:cNvSpPr>
          <p:nvPr>
            <p:ph type="dt" sz="half" idx="10"/>
          </p:nvPr>
        </p:nvSpPr>
        <p:spPr/>
        <p:txBody>
          <a:bodyPr/>
          <a:lstStyle/>
          <a:p>
            <a:fld id="{776A971C-8218-4749-9327-AFEE59738D31}" type="datetime1">
              <a:rPr lang="en-US" smtClean="0"/>
              <a:t>6/30/2023</a:t>
            </a:fld>
            <a:endParaRPr lang="en-US"/>
          </a:p>
        </p:txBody>
      </p:sp>
      <p:sp>
        <p:nvSpPr>
          <p:cNvPr id="5" name="Footer Placeholder 4">
            <a:extLst>
              <a:ext uri="{FF2B5EF4-FFF2-40B4-BE49-F238E27FC236}">
                <a16:creationId xmlns:a16="http://schemas.microsoft.com/office/drawing/2014/main" id="{A534480E-AE83-F2EE-17BC-C1DF4ECA7B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C6F6F1-3D34-21C0-DE06-C9BF2F461A1C}"/>
              </a:ext>
            </a:extLst>
          </p:cNvPr>
          <p:cNvSpPr>
            <a:spLocks noGrp="1"/>
          </p:cNvSpPr>
          <p:nvPr>
            <p:ph type="sldNum" sz="quarter" idx="12"/>
          </p:nvPr>
        </p:nvSpPr>
        <p:spPr/>
        <p:txBody>
          <a:bodyPr/>
          <a:lstStyle/>
          <a:p>
            <a:fld id="{D549473A-C3FF-4FBB-A553-C5CC92A3A114}" type="slidenum">
              <a:rPr lang="en-US" smtClean="0"/>
              <a:t>‹#›</a:t>
            </a:fld>
            <a:endParaRPr lang="en-US"/>
          </a:p>
        </p:txBody>
      </p:sp>
    </p:spTree>
    <p:extLst>
      <p:ext uri="{BB962C8B-B14F-4D97-AF65-F5344CB8AC3E}">
        <p14:creationId xmlns:p14="http://schemas.microsoft.com/office/powerpoint/2010/main" val="4215012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1285D-FC5F-04F2-F399-39E1110C44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634E6C-4F36-EF6B-32D8-86706386FF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E93A1C-AC16-2EEC-A986-79D0AD806F1C}"/>
              </a:ext>
            </a:extLst>
          </p:cNvPr>
          <p:cNvSpPr>
            <a:spLocks noGrp="1"/>
          </p:cNvSpPr>
          <p:nvPr>
            <p:ph type="dt" sz="half" idx="10"/>
          </p:nvPr>
        </p:nvSpPr>
        <p:spPr/>
        <p:txBody>
          <a:bodyPr/>
          <a:lstStyle/>
          <a:p>
            <a:fld id="{4D959D5F-BFAA-4679-9261-B7FB580EFED9}" type="datetime1">
              <a:rPr lang="en-US" smtClean="0"/>
              <a:t>6/30/2023</a:t>
            </a:fld>
            <a:endParaRPr lang="en-US"/>
          </a:p>
        </p:txBody>
      </p:sp>
      <p:sp>
        <p:nvSpPr>
          <p:cNvPr id="5" name="Footer Placeholder 4">
            <a:extLst>
              <a:ext uri="{FF2B5EF4-FFF2-40B4-BE49-F238E27FC236}">
                <a16:creationId xmlns:a16="http://schemas.microsoft.com/office/drawing/2014/main" id="{B65397C8-B56B-C46F-8636-FEC6FEFC5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BC7D2-A75B-93D3-716A-8DB06457674E}"/>
              </a:ext>
            </a:extLst>
          </p:cNvPr>
          <p:cNvSpPr>
            <a:spLocks noGrp="1"/>
          </p:cNvSpPr>
          <p:nvPr>
            <p:ph type="sldNum" sz="quarter" idx="12"/>
          </p:nvPr>
        </p:nvSpPr>
        <p:spPr/>
        <p:txBody>
          <a:bodyPr/>
          <a:lstStyle/>
          <a:p>
            <a:fld id="{D549473A-C3FF-4FBB-A553-C5CC92A3A114}" type="slidenum">
              <a:rPr lang="en-US" smtClean="0"/>
              <a:t>‹#›</a:t>
            </a:fld>
            <a:endParaRPr lang="en-US"/>
          </a:p>
        </p:txBody>
      </p:sp>
    </p:spTree>
    <p:extLst>
      <p:ext uri="{BB962C8B-B14F-4D97-AF65-F5344CB8AC3E}">
        <p14:creationId xmlns:p14="http://schemas.microsoft.com/office/powerpoint/2010/main" val="992336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B28F1-6738-A228-D308-D3CB1C2ECA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002C6C-EB20-B09E-B9BD-B664BB9A65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EBEF92-BAD1-B543-02A3-8B1E7FA548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1E37CB-2DF8-D245-2A9C-813502A0C457}"/>
              </a:ext>
            </a:extLst>
          </p:cNvPr>
          <p:cNvSpPr>
            <a:spLocks noGrp="1"/>
          </p:cNvSpPr>
          <p:nvPr>
            <p:ph type="dt" sz="half" idx="10"/>
          </p:nvPr>
        </p:nvSpPr>
        <p:spPr/>
        <p:txBody>
          <a:bodyPr/>
          <a:lstStyle/>
          <a:p>
            <a:fld id="{654A8FD0-DFD1-48E8-8D80-B5921FD63A1A}" type="datetime1">
              <a:rPr lang="en-US" smtClean="0"/>
              <a:t>6/30/2023</a:t>
            </a:fld>
            <a:endParaRPr lang="en-US"/>
          </a:p>
        </p:txBody>
      </p:sp>
      <p:sp>
        <p:nvSpPr>
          <p:cNvPr id="6" name="Footer Placeholder 5">
            <a:extLst>
              <a:ext uri="{FF2B5EF4-FFF2-40B4-BE49-F238E27FC236}">
                <a16:creationId xmlns:a16="http://schemas.microsoft.com/office/drawing/2014/main" id="{A6C8908B-1DAF-5F47-BE10-4B50297CC1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A76859-F9F9-DDA2-4099-782A4067FEF2}"/>
              </a:ext>
            </a:extLst>
          </p:cNvPr>
          <p:cNvSpPr>
            <a:spLocks noGrp="1"/>
          </p:cNvSpPr>
          <p:nvPr>
            <p:ph type="sldNum" sz="quarter" idx="12"/>
          </p:nvPr>
        </p:nvSpPr>
        <p:spPr/>
        <p:txBody>
          <a:bodyPr/>
          <a:lstStyle/>
          <a:p>
            <a:fld id="{D549473A-C3FF-4FBB-A553-C5CC92A3A114}" type="slidenum">
              <a:rPr lang="en-US" smtClean="0"/>
              <a:t>‹#›</a:t>
            </a:fld>
            <a:endParaRPr lang="en-US"/>
          </a:p>
        </p:txBody>
      </p:sp>
    </p:spTree>
    <p:extLst>
      <p:ext uri="{BB962C8B-B14F-4D97-AF65-F5344CB8AC3E}">
        <p14:creationId xmlns:p14="http://schemas.microsoft.com/office/powerpoint/2010/main" val="310076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E2343-40DF-BEBC-602C-4477AFABD9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CDA059-993D-D772-2BC3-58FFA13FF7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E0B136-4FB7-BD65-6B8D-314453B601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263123-D677-9DCA-9780-19B3055E24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63D657-9B44-E1C1-036D-37A66CB018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16EB06-A254-C055-38B1-387B005EFFF0}"/>
              </a:ext>
            </a:extLst>
          </p:cNvPr>
          <p:cNvSpPr>
            <a:spLocks noGrp="1"/>
          </p:cNvSpPr>
          <p:nvPr>
            <p:ph type="dt" sz="half" idx="10"/>
          </p:nvPr>
        </p:nvSpPr>
        <p:spPr/>
        <p:txBody>
          <a:bodyPr/>
          <a:lstStyle/>
          <a:p>
            <a:fld id="{73AA2F3F-DCED-48C2-A818-88D64E67B536}" type="datetime1">
              <a:rPr lang="en-US" smtClean="0"/>
              <a:t>6/30/2023</a:t>
            </a:fld>
            <a:endParaRPr lang="en-US"/>
          </a:p>
        </p:txBody>
      </p:sp>
      <p:sp>
        <p:nvSpPr>
          <p:cNvPr id="8" name="Footer Placeholder 7">
            <a:extLst>
              <a:ext uri="{FF2B5EF4-FFF2-40B4-BE49-F238E27FC236}">
                <a16:creationId xmlns:a16="http://schemas.microsoft.com/office/drawing/2014/main" id="{AC974D53-A5F7-2F6C-E920-D32B30401A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AA3111-4FEA-3E94-9F3A-1841C24311EE}"/>
              </a:ext>
            </a:extLst>
          </p:cNvPr>
          <p:cNvSpPr>
            <a:spLocks noGrp="1"/>
          </p:cNvSpPr>
          <p:nvPr>
            <p:ph type="sldNum" sz="quarter" idx="12"/>
          </p:nvPr>
        </p:nvSpPr>
        <p:spPr/>
        <p:txBody>
          <a:bodyPr/>
          <a:lstStyle/>
          <a:p>
            <a:fld id="{D549473A-C3FF-4FBB-A553-C5CC92A3A114}" type="slidenum">
              <a:rPr lang="en-US" smtClean="0"/>
              <a:t>‹#›</a:t>
            </a:fld>
            <a:endParaRPr lang="en-US"/>
          </a:p>
        </p:txBody>
      </p:sp>
    </p:spTree>
    <p:extLst>
      <p:ext uri="{BB962C8B-B14F-4D97-AF65-F5344CB8AC3E}">
        <p14:creationId xmlns:p14="http://schemas.microsoft.com/office/powerpoint/2010/main" val="264118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C4586-15AD-80E2-84C7-EBC8ED7AAB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0425BD-F656-21DC-0E1B-08279AEDF781}"/>
              </a:ext>
            </a:extLst>
          </p:cNvPr>
          <p:cNvSpPr>
            <a:spLocks noGrp="1"/>
          </p:cNvSpPr>
          <p:nvPr>
            <p:ph type="dt" sz="half" idx="10"/>
          </p:nvPr>
        </p:nvSpPr>
        <p:spPr/>
        <p:txBody>
          <a:bodyPr/>
          <a:lstStyle/>
          <a:p>
            <a:fld id="{AA590C46-7FD5-4D5A-AC8C-760875E145CD}" type="datetime1">
              <a:rPr lang="en-US" smtClean="0"/>
              <a:t>6/30/2023</a:t>
            </a:fld>
            <a:endParaRPr lang="en-US"/>
          </a:p>
        </p:txBody>
      </p:sp>
      <p:sp>
        <p:nvSpPr>
          <p:cNvPr id="4" name="Footer Placeholder 3">
            <a:extLst>
              <a:ext uri="{FF2B5EF4-FFF2-40B4-BE49-F238E27FC236}">
                <a16:creationId xmlns:a16="http://schemas.microsoft.com/office/drawing/2014/main" id="{2300F1B7-4932-900E-6E86-6FAF17670C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4B55D1-687B-A69F-E7F6-D496A34032E1}"/>
              </a:ext>
            </a:extLst>
          </p:cNvPr>
          <p:cNvSpPr>
            <a:spLocks noGrp="1"/>
          </p:cNvSpPr>
          <p:nvPr>
            <p:ph type="sldNum" sz="quarter" idx="12"/>
          </p:nvPr>
        </p:nvSpPr>
        <p:spPr/>
        <p:txBody>
          <a:bodyPr/>
          <a:lstStyle/>
          <a:p>
            <a:fld id="{D549473A-C3FF-4FBB-A553-C5CC92A3A114}" type="slidenum">
              <a:rPr lang="en-US" smtClean="0"/>
              <a:t>‹#›</a:t>
            </a:fld>
            <a:endParaRPr lang="en-US"/>
          </a:p>
        </p:txBody>
      </p:sp>
    </p:spTree>
    <p:extLst>
      <p:ext uri="{BB962C8B-B14F-4D97-AF65-F5344CB8AC3E}">
        <p14:creationId xmlns:p14="http://schemas.microsoft.com/office/powerpoint/2010/main" val="813476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D2A944-E249-A76A-5338-5C5900035180}"/>
              </a:ext>
            </a:extLst>
          </p:cNvPr>
          <p:cNvSpPr>
            <a:spLocks noGrp="1"/>
          </p:cNvSpPr>
          <p:nvPr>
            <p:ph type="dt" sz="half" idx="10"/>
          </p:nvPr>
        </p:nvSpPr>
        <p:spPr/>
        <p:txBody>
          <a:bodyPr/>
          <a:lstStyle/>
          <a:p>
            <a:fld id="{A8127CA4-94BA-4817-83EE-B873271E13B5}" type="datetime1">
              <a:rPr lang="en-US" smtClean="0"/>
              <a:t>6/30/2023</a:t>
            </a:fld>
            <a:endParaRPr lang="en-US"/>
          </a:p>
        </p:txBody>
      </p:sp>
      <p:sp>
        <p:nvSpPr>
          <p:cNvPr id="3" name="Footer Placeholder 2">
            <a:extLst>
              <a:ext uri="{FF2B5EF4-FFF2-40B4-BE49-F238E27FC236}">
                <a16:creationId xmlns:a16="http://schemas.microsoft.com/office/drawing/2014/main" id="{E2956D5E-74D6-054B-9AD6-5B4AFCCF1A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0C97CC-26F2-E763-AE2F-DF437CAB1B29}"/>
              </a:ext>
            </a:extLst>
          </p:cNvPr>
          <p:cNvSpPr>
            <a:spLocks noGrp="1"/>
          </p:cNvSpPr>
          <p:nvPr>
            <p:ph type="sldNum" sz="quarter" idx="12"/>
          </p:nvPr>
        </p:nvSpPr>
        <p:spPr/>
        <p:txBody>
          <a:bodyPr/>
          <a:lstStyle/>
          <a:p>
            <a:fld id="{D549473A-C3FF-4FBB-A553-C5CC92A3A114}" type="slidenum">
              <a:rPr lang="en-US" smtClean="0"/>
              <a:t>‹#›</a:t>
            </a:fld>
            <a:endParaRPr lang="en-US"/>
          </a:p>
        </p:txBody>
      </p:sp>
    </p:spTree>
    <p:extLst>
      <p:ext uri="{BB962C8B-B14F-4D97-AF65-F5344CB8AC3E}">
        <p14:creationId xmlns:p14="http://schemas.microsoft.com/office/powerpoint/2010/main" val="4208455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752C-3E42-0FD3-6951-A2AA771E4D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C8BF96-ACE9-522F-1EA7-9A0BC65C3C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3A7E68-2F70-8158-77EC-F14149BF8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2C2E92-C896-B854-AB6D-678794665107}"/>
              </a:ext>
            </a:extLst>
          </p:cNvPr>
          <p:cNvSpPr>
            <a:spLocks noGrp="1"/>
          </p:cNvSpPr>
          <p:nvPr>
            <p:ph type="dt" sz="half" idx="10"/>
          </p:nvPr>
        </p:nvSpPr>
        <p:spPr/>
        <p:txBody>
          <a:bodyPr/>
          <a:lstStyle/>
          <a:p>
            <a:fld id="{D18A8C44-502C-4576-9123-392F1B210CCB}" type="datetime1">
              <a:rPr lang="en-US" smtClean="0"/>
              <a:t>6/30/2023</a:t>
            </a:fld>
            <a:endParaRPr lang="en-US"/>
          </a:p>
        </p:txBody>
      </p:sp>
      <p:sp>
        <p:nvSpPr>
          <p:cNvPr id="6" name="Footer Placeholder 5">
            <a:extLst>
              <a:ext uri="{FF2B5EF4-FFF2-40B4-BE49-F238E27FC236}">
                <a16:creationId xmlns:a16="http://schemas.microsoft.com/office/drawing/2014/main" id="{92704090-331C-AE86-89EF-8AE30624C0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470810-FA75-525F-D3D1-3851A99A5ED8}"/>
              </a:ext>
            </a:extLst>
          </p:cNvPr>
          <p:cNvSpPr>
            <a:spLocks noGrp="1"/>
          </p:cNvSpPr>
          <p:nvPr>
            <p:ph type="sldNum" sz="quarter" idx="12"/>
          </p:nvPr>
        </p:nvSpPr>
        <p:spPr/>
        <p:txBody>
          <a:bodyPr/>
          <a:lstStyle/>
          <a:p>
            <a:fld id="{D549473A-C3FF-4FBB-A553-C5CC92A3A114}" type="slidenum">
              <a:rPr lang="en-US" smtClean="0"/>
              <a:t>‹#›</a:t>
            </a:fld>
            <a:endParaRPr lang="en-US"/>
          </a:p>
        </p:txBody>
      </p:sp>
    </p:spTree>
    <p:extLst>
      <p:ext uri="{BB962C8B-B14F-4D97-AF65-F5344CB8AC3E}">
        <p14:creationId xmlns:p14="http://schemas.microsoft.com/office/powerpoint/2010/main" val="4221195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35E7F-6D0F-FD15-2345-EDB76D0C5E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9968D0-65E8-84D8-0B8C-2B4104F7E8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F0BA76-C421-A247-541A-CB8E798E9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27A0E8-1EF8-00F6-004C-C467635A6EC9}"/>
              </a:ext>
            </a:extLst>
          </p:cNvPr>
          <p:cNvSpPr>
            <a:spLocks noGrp="1"/>
          </p:cNvSpPr>
          <p:nvPr>
            <p:ph type="dt" sz="half" idx="10"/>
          </p:nvPr>
        </p:nvSpPr>
        <p:spPr/>
        <p:txBody>
          <a:bodyPr/>
          <a:lstStyle/>
          <a:p>
            <a:fld id="{CB35E58E-D64B-4D8A-A929-0B91B984EB73}" type="datetime1">
              <a:rPr lang="en-US" smtClean="0"/>
              <a:t>6/30/2023</a:t>
            </a:fld>
            <a:endParaRPr lang="en-US"/>
          </a:p>
        </p:txBody>
      </p:sp>
      <p:sp>
        <p:nvSpPr>
          <p:cNvPr id="6" name="Footer Placeholder 5">
            <a:extLst>
              <a:ext uri="{FF2B5EF4-FFF2-40B4-BE49-F238E27FC236}">
                <a16:creationId xmlns:a16="http://schemas.microsoft.com/office/drawing/2014/main" id="{B087BC15-AFE3-BD32-F6B2-8DDBEC4194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4AE0E4-BD88-6A4A-7B6F-DCCED55FB288}"/>
              </a:ext>
            </a:extLst>
          </p:cNvPr>
          <p:cNvSpPr>
            <a:spLocks noGrp="1"/>
          </p:cNvSpPr>
          <p:nvPr>
            <p:ph type="sldNum" sz="quarter" idx="12"/>
          </p:nvPr>
        </p:nvSpPr>
        <p:spPr/>
        <p:txBody>
          <a:bodyPr/>
          <a:lstStyle/>
          <a:p>
            <a:fld id="{D549473A-C3FF-4FBB-A553-C5CC92A3A114}" type="slidenum">
              <a:rPr lang="en-US" smtClean="0"/>
              <a:t>‹#›</a:t>
            </a:fld>
            <a:endParaRPr lang="en-US"/>
          </a:p>
        </p:txBody>
      </p:sp>
    </p:spTree>
    <p:extLst>
      <p:ext uri="{BB962C8B-B14F-4D97-AF65-F5344CB8AC3E}">
        <p14:creationId xmlns:p14="http://schemas.microsoft.com/office/powerpoint/2010/main" val="3325928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23CDD-2FFD-7A88-FAF3-E14E021E21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83841A-5039-7BE8-9575-F27F47AC6F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E74297-D825-7ED7-4278-F22AC9E7D1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EFC78-4C99-40D3-81E8-0190D3EE0E1E}" type="datetime1">
              <a:rPr lang="en-US" smtClean="0"/>
              <a:t>6/30/2023</a:t>
            </a:fld>
            <a:endParaRPr lang="en-US"/>
          </a:p>
        </p:txBody>
      </p:sp>
      <p:sp>
        <p:nvSpPr>
          <p:cNvPr id="5" name="Footer Placeholder 4">
            <a:extLst>
              <a:ext uri="{FF2B5EF4-FFF2-40B4-BE49-F238E27FC236}">
                <a16:creationId xmlns:a16="http://schemas.microsoft.com/office/drawing/2014/main" id="{A91F02B1-A7C7-56E3-092C-4075659341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5A7E83-2B85-5BC6-7063-0CB6588EA3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9473A-C3FF-4FBB-A553-C5CC92A3A114}" type="slidenum">
              <a:rPr lang="en-US" smtClean="0"/>
              <a:t>‹#›</a:t>
            </a:fld>
            <a:endParaRPr lang="en-US"/>
          </a:p>
        </p:txBody>
      </p:sp>
    </p:spTree>
    <p:extLst>
      <p:ext uri="{BB962C8B-B14F-4D97-AF65-F5344CB8AC3E}">
        <p14:creationId xmlns:p14="http://schemas.microsoft.com/office/powerpoint/2010/main" val="3112396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F38CB-2BB7-7E6F-F101-1797F0F551C3}"/>
              </a:ext>
            </a:extLst>
          </p:cNvPr>
          <p:cNvSpPr>
            <a:spLocks noGrp="1"/>
          </p:cNvSpPr>
          <p:nvPr>
            <p:ph type="ctrTitle"/>
          </p:nvPr>
        </p:nvSpPr>
        <p:spPr/>
        <p:txBody>
          <a:bodyPr/>
          <a:lstStyle/>
          <a:p>
            <a:r>
              <a:rPr lang="en-US" dirty="0"/>
              <a:t>DSS by </a:t>
            </a:r>
            <a:r>
              <a:rPr lang="en-US" dirty="0" err="1"/>
              <a:t>Llaudet</a:t>
            </a:r>
            <a:r>
              <a:rPr lang="en-US" dirty="0"/>
              <a:t> and Imai</a:t>
            </a:r>
          </a:p>
        </p:txBody>
      </p:sp>
      <p:sp>
        <p:nvSpPr>
          <p:cNvPr id="3" name="Subtitle 2">
            <a:extLst>
              <a:ext uri="{FF2B5EF4-FFF2-40B4-BE49-F238E27FC236}">
                <a16:creationId xmlns:a16="http://schemas.microsoft.com/office/drawing/2014/main" id="{02A17C6D-CF76-170B-3427-0A59135BE657}"/>
              </a:ext>
            </a:extLst>
          </p:cNvPr>
          <p:cNvSpPr>
            <a:spLocks noGrp="1"/>
          </p:cNvSpPr>
          <p:nvPr>
            <p:ph type="subTitle" idx="1"/>
          </p:nvPr>
        </p:nvSpPr>
        <p:spPr/>
        <p:txBody>
          <a:bodyPr>
            <a:normAutofit/>
          </a:bodyPr>
          <a:lstStyle/>
          <a:p>
            <a:r>
              <a:rPr lang="en-US" dirty="0"/>
              <a:t>Chapter 5: Estimating Causal Effects with Observational Data</a:t>
            </a:r>
          </a:p>
          <a:p>
            <a:endParaRPr lang="en-US" dirty="0"/>
          </a:p>
          <a:p>
            <a:r>
              <a:rPr lang="en-US" dirty="0"/>
              <a:t>Craig R. Parsons</a:t>
            </a:r>
          </a:p>
        </p:txBody>
      </p:sp>
      <p:sp>
        <p:nvSpPr>
          <p:cNvPr id="4" name="Slide Number Placeholder 3">
            <a:extLst>
              <a:ext uri="{FF2B5EF4-FFF2-40B4-BE49-F238E27FC236}">
                <a16:creationId xmlns:a16="http://schemas.microsoft.com/office/drawing/2014/main" id="{8D2C2188-00E8-6406-ADD7-ADD335F86208}"/>
              </a:ext>
            </a:extLst>
          </p:cNvPr>
          <p:cNvSpPr>
            <a:spLocks noGrp="1"/>
          </p:cNvSpPr>
          <p:nvPr>
            <p:ph type="sldNum" sz="quarter" idx="12"/>
          </p:nvPr>
        </p:nvSpPr>
        <p:spPr/>
        <p:txBody>
          <a:bodyPr/>
          <a:lstStyle/>
          <a:p>
            <a:fld id="{D549473A-C3FF-4FBB-A553-C5CC92A3A114}" type="slidenum">
              <a:rPr lang="en-US" smtClean="0"/>
              <a:t>1</a:t>
            </a:fld>
            <a:endParaRPr lang="en-US"/>
          </a:p>
        </p:txBody>
      </p:sp>
    </p:spTree>
    <p:extLst>
      <p:ext uri="{BB962C8B-B14F-4D97-AF65-F5344CB8AC3E}">
        <p14:creationId xmlns:p14="http://schemas.microsoft.com/office/powerpoint/2010/main" val="3860125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03594-53DE-3289-39C3-E76601AAB3B4}"/>
              </a:ext>
            </a:extLst>
          </p:cNvPr>
          <p:cNvSpPr>
            <a:spLocks noGrp="1"/>
          </p:cNvSpPr>
          <p:nvPr>
            <p:ph type="title"/>
          </p:nvPr>
        </p:nvSpPr>
        <p:spPr/>
        <p:txBody>
          <a:bodyPr/>
          <a:lstStyle/>
          <a:p>
            <a:r>
              <a:rPr lang="en-US" dirty="0"/>
              <a:t>Third (missing variable, “distance from border”) also a potential confounder</a:t>
            </a:r>
          </a:p>
        </p:txBody>
      </p:sp>
      <p:sp>
        <p:nvSpPr>
          <p:cNvPr id="3" name="Content Placeholder 2">
            <a:extLst>
              <a:ext uri="{FF2B5EF4-FFF2-40B4-BE49-F238E27FC236}">
                <a16:creationId xmlns:a16="http://schemas.microsoft.com/office/drawing/2014/main" id="{A3AC0810-AD6B-C483-03E1-CE65CBE47E39}"/>
              </a:ext>
            </a:extLst>
          </p:cNvPr>
          <p:cNvSpPr>
            <a:spLocks noGrp="1"/>
          </p:cNvSpPr>
          <p:nvPr>
            <p:ph idx="1"/>
          </p:nvPr>
        </p:nvSpPr>
        <p:spPr/>
        <p:txBody>
          <a:bodyPr/>
          <a:lstStyle/>
          <a:p>
            <a:r>
              <a:rPr lang="en-US" dirty="0"/>
              <a:t>If we regress (Y on X)</a:t>
            </a:r>
          </a:p>
          <a:p>
            <a:endParaRPr lang="en-US" dirty="0"/>
          </a:p>
        </p:txBody>
      </p:sp>
      <p:sp>
        <p:nvSpPr>
          <p:cNvPr id="4" name="Slide Number Placeholder 3">
            <a:extLst>
              <a:ext uri="{FF2B5EF4-FFF2-40B4-BE49-F238E27FC236}">
                <a16:creationId xmlns:a16="http://schemas.microsoft.com/office/drawing/2014/main" id="{14220C82-740C-B1EF-E5B8-8B8568435F94}"/>
              </a:ext>
            </a:extLst>
          </p:cNvPr>
          <p:cNvSpPr>
            <a:spLocks noGrp="1"/>
          </p:cNvSpPr>
          <p:nvPr>
            <p:ph type="sldNum" sz="quarter" idx="12"/>
          </p:nvPr>
        </p:nvSpPr>
        <p:spPr/>
        <p:txBody>
          <a:bodyPr/>
          <a:lstStyle/>
          <a:p>
            <a:fld id="{D549473A-C3FF-4FBB-A553-C5CC92A3A114}" type="slidenum">
              <a:rPr lang="en-US" smtClean="0"/>
              <a:t>10</a:t>
            </a:fld>
            <a:endParaRPr lang="en-US"/>
          </a:p>
        </p:txBody>
      </p:sp>
      <p:pic>
        <p:nvPicPr>
          <p:cNvPr id="6" name="Picture 5">
            <a:extLst>
              <a:ext uri="{FF2B5EF4-FFF2-40B4-BE49-F238E27FC236}">
                <a16:creationId xmlns:a16="http://schemas.microsoft.com/office/drawing/2014/main" id="{9792087F-AC28-BC8F-6E4D-B8279795D61A}"/>
              </a:ext>
            </a:extLst>
          </p:cNvPr>
          <p:cNvPicPr>
            <a:picLocks noChangeAspect="1"/>
          </p:cNvPicPr>
          <p:nvPr/>
        </p:nvPicPr>
        <p:blipFill>
          <a:blip r:embed="rId2"/>
          <a:stretch>
            <a:fillRect/>
          </a:stretch>
        </p:blipFill>
        <p:spPr>
          <a:xfrm>
            <a:off x="4267200" y="2245468"/>
            <a:ext cx="5405722" cy="3498384"/>
          </a:xfrm>
          <a:prstGeom prst="rect">
            <a:avLst/>
          </a:prstGeom>
        </p:spPr>
      </p:pic>
    </p:spTree>
    <p:extLst>
      <p:ext uri="{BB962C8B-B14F-4D97-AF65-F5344CB8AC3E}">
        <p14:creationId xmlns:p14="http://schemas.microsoft.com/office/powerpoint/2010/main" val="3200689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CC37B-D9A6-ED8B-EA67-E0F7563A123C}"/>
              </a:ext>
            </a:extLst>
          </p:cNvPr>
          <p:cNvSpPr>
            <a:spLocks noGrp="1"/>
          </p:cNvSpPr>
          <p:nvPr>
            <p:ph type="title"/>
          </p:nvPr>
        </p:nvSpPr>
        <p:spPr/>
        <p:txBody>
          <a:bodyPr/>
          <a:lstStyle/>
          <a:p>
            <a:r>
              <a:rPr lang="en-US" dirty="0"/>
              <a:t>Potential confounder…highly correlated</a:t>
            </a:r>
          </a:p>
        </p:txBody>
      </p:sp>
      <p:pic>
        <p:nvPicPr>
          <p:cNvPr id="6" name="Content Placeholder 5">
            <a:extLst>
              <a:ext uri="{FF2B5EF4-FFF2-40B4-BE49-F238E27FC236}">
                <a16:creationId xmlns:a16="http://schemas.microsoft.com/office/drawing/2014/main" id="{17281FB2-5430-AD80-16E9-B9618C61A936}"/>
              </a:ext>
            </a:extLst>
          </p:cNvPr>
          <p:cNvPicPr>
            <a:picLocks noGrp="1" noChangeAspect="1"/>
          </p:cNvPicPr>
          <p:nvPr>
            <p:ph idx="1"/>
          </p:nvPr>
        </p:nvPicPr>
        <p:blipFill>
          <a:blip r:embed="rId2"/>
          <a:stretch>
            <a:fillRect/>
          </a:stretch>
        </p:blipFill>
        <p:spPr>
          <a:xfrm>
            <a:off x="2901353" y="2006353"/>
            <a:ext cx="5152236" cy="3217383"/>
          </a:xfrm>
        </p:spPr>
      </p:pic>
      <p:sp>
        <p:nvSpPr>
          <p:cNvPr id="4" name="Slide Number Placeholder 3">
            <a:extLst>
              <a:ext uri="{FF2B5EF4-FFF2-40B4-BE49-F238E27FC236}">
                <a16:creationId xmlns:a16="http://schemas.microsoft.com/office/drawing/2014/main" id="{407EEE38-FD09-72EC-38E9-313AFF713251}"/>
              </a:ext>
            </a:extLst>
          </p:cNvPr>
          <p:cNvSpPr>
            <a:spLocks noGrp="1"/>
          </p:cNvSpPr>
          <p:nvPr>
            <p:ph type="sldNum" sz="quarter" idx="12"/>
          </p:nvPr>
        </p:nvSpPr>
        <p:spPr/>
        <p:txBody>
          <a:bodyPr/>
          <a:lstStyle/>
          <a:p>
            <a:fld id="{D549473A-C3FF-4FBB-A553-C5CC92A3A114}" type="slidenum">
              <a:rPr lang="en-US" smtClean="0"/>
              <a:t>11</a:t>
            </a:fld>
            <a:endParaRPr lang="en-US"/>
          </a:p>
        </p:txBody>
      </p:sp>
    </p:spTree>
    <p:extLst>
      <p:ext uri="{BB962C8B-B14F-4D97-AF65-F5344CB8AC3E}">
        <p14:creationId xmlns:p14="http://schemas.microsoft.com/office/powerpoint/2010/main" val="3728925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4E2D6-7030-5CCF-3CF1-54447452F98D}"/>
              </a:ext>
            </a:extLst>
          </p:cNvPr>
          <p:cNvSpPr>
            <a:spLocks noGrp="1"/>
          </p:cNvSpPr>
          <p:nvPr>
            <p:ph type="title"/>
          </p:nvPr>
        </p:nvSpPr>
        <p:spPr/>
        <p:txBody>
          <a:bodyPr/>
          <a:lstStyle/>
          <a:p>
            <a:r>
              <a:rPr lang="en-US" dirty="0"/>
              <a:t>Good. We get expected result.</a:t>
            </a:r>
          </a:p>
        </p:txBody>
      </p:sp>
      <p:sp>
        <p:nvSpPr>
          <p:cNvPr id="3" name="Content Placeholder 2">
            <a:extLst>
              <a:ext uri="{FF2B5EF4-FFF2-40B4-BE49-F238E27FC236}">
                <a16:creationId xmlns:a16="http://schemas.microsoft.com/office/drawing/2014/main" id="{6E271DDF-902F-1F42-28AC-24EBEDB348F0}"/>
              </a:ext>
            </a:extLst>
          </p:cNvPr>
          <p:cNvSpPr>
            <a:spLocks noGrp="1"/>
          </p:cNvSpPr>
          <p:nvPr>
            <p:ph idx="1"/>
          </p:nvPr>
        </p:nvSpPr>
        <p:spPr/>
        <p:txBody>
          <a:bodyPr/>
          <a:lstStyle/>
          <a:p>
            <a:r>
              <a:rPr lang="en-US" dirty="0"/>
              <a:t>People who can watch Russian TV vote for pro-Russian candidates 12%  (B= .1191)more often (more likely.)</a:t>
            </a:r>
          </a:p>
          <a:p>
            <a:r>
              <a:rPr lang="en-US" dirty="0"/>
              <a:t>But the “true” effect of Russian TV may be larger or smaller, if we are not including other important variables. (potential confounders.)</a:t>
            </a:r>
          </a:p>
          <a:p>
            <a:endParaRPr lang="en-US" dirty="0"/>
          </a:p>
        </p:txBody>
      </p:sp>
      <p:sp>
        <p:nvSpPr>
          <p:cNvPr id="4" name="Slide Number Placeholder 3">
            <a:extLst>
              <a:ext uri="{FF2B5EF4-FFF2-40B4-BE49-F238E27FC236}">
                <a16:creationId xmlns:a16="http://schemas.microsoft.com/office/drawing/2014/main" id="{92919D5B-882A-FCC7-0EBE-093A4CEA9E6B}"/>
              </a:ext>
            </a:extLst>
          </p:cNvPr>
          <p:cNvSpPr>
            <a:spLocks noGrp="1"/>
          </p:cNvSpPr>
          <p:nvPr>
            <p:ph type="sldNum" sz="quarter" idx="12"/>
          </p:nvPr>
        </p:nvSpPr>
        <p:spPr/>
        <p:txBody>
          <a:bodyPr/>
          <a:lstStyle/>
          <a:p>
            <a:fld id="{D549473A-C3FF-4FBB-A553-C5CC92A3A114}" type="slidenum">
              <a:rPr lang="en-US" smtClean="0"/>
              <a:t>12</a:t>
            </a:fld>
            <a:endParaRPr lang="en-US"/>
          </a:p>
        </p:txBody>
      </p:sp>
    </p:spTree>
    <p:extLst>
      <p:ext uri="{BB962C8B-B14F-4D97-AF65-F5344CB8AC3E}">
        <p14:creationId xmlns:p14="http://schemas.microsoft.com/office/powerpoint/2010/main" val="4272271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7D4F6-C55D-9D32-2E40-04BA4694845D}"/>
              </a:ext>
            </a:extLst>
          </p:cNvPr>
          <p:cNvSpPr>
            <a:spLocks noGrp="1"/>
          </p:cNvSpPr>
          <p:nvPr>
            <p:ph type="title"/>
          </p:nvPr>
        </p:nvSpPr>
        <p:spPr/>
        <p:txBody>
          <a:bodyPr/>
          <a:lstStyle/>
          <a:p>
            <a:r>
              <a:rPr lang="en-US" dirty="0"/>
              <a:t>Let’s add “close to border” variable to the regression.</a:t>
            </a:r>
          </a:p>
        </p:txBody>
      </p:sp>
      <p:pic>
        <p:nvPicPr>
          <p:cNvPr id="6" name="Content Placeholder 5">
            <a:extLst>
              <a:ext uri="{FF2B5EF4-FFF2-40B4-BE49-F238E27FC236}">
                <a16:creationId xmlns:a16="http://schemas.microsoft.com/office/drawing/2014/main" id="{CF5D3F49-F74A-1E77-CA55-F0BCA4B0B195}"/>
              </a:ext>
            </a:extLst>
          </p:cNvPr>
          <p:cNvPicPr>
            <a:picLocks noGrp="1" noChangeAspect="1"/>
          </p:cNvPicPr>
          <p:nvPr>
            <p:ph idx="1"/>
          </p:nvPr>
        </p:nvPicPr>
        <p:blipFill>
          <a:blip r:embed="rId2"/>
          <a:stretch>
            <a:fillRect/>
          </a:stretch>
        </p:blipFill>
        <p:spPr>
          <a:xfrm>
            <a:off x="2929631" y="1814839"/>
            <a:ext cx="4917896" cy="3395928"/>
          </a:xfrm>
        </p:spPr>
      </p:pic>
      <p:sp>
        <p:nvSpPr>
          <p:cNvPr id="4" name="Slide Number Placeholder 3">
            <a:extLst>
              <a:ext uri="{FF2B5EF4-FFF2-40B4-BE49-F238E27FC236}">
                <a16:creationId xmlns:a16="http://schemas.microsoft.com/office/drawing/2014/main" id="{FAB3A1E2-502E-1D6A-F35E-2817811DEB9C}"/>
              </a:ext>
            </a:extLst>
          </p:cNvPr>
          <p:cNvSpPr>
            <a:spLocks noGrp="1"/>
          </p:cNvSpPr>
          <p:nvPr>
            <p:ph type="sldNum" sz="quarter" idx="12"/>
          </p:nvPr>
        </p:nvSpPr>
        <p:spPr/>
        <p:txBody>
          <a:bodyPr/>
          <a:lstStyle/>
          <a:p>
            <a:fld id="{D549473A-C3FF-4FBB-A553-C5CC92A3A114}" type="slidenum">
              <a:rPr lang="en-US" smtClean="0"/>
              <a:t>13</a:t>
            </a:fld>
            <a:endParaRPr lang="en-US"/>
          </a:p>
        </p:txBody>
      </p:sp>
    </p:spTree>
    <p:extLst>
      <p:ext uri="{BB962C8B-B14F-4D97-AF65-F5344CB8AC3E}">
        <p14:creationId xmlns:p14="http://schemas.microsoft.com/office/powerpoint/2010/main" val="3098247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73407-73F9-0126-63C3-EB5F315B19DA}"/>
              </a:ext>
            </a:extLst>
          </p:cNvPr>
          <p:cNvSpPr>
            <a:spLocks noGrp="1"/>
          </p:cNvSpPr>
          <p:nvPr>
            <p:ph type="title"/>
          </p:nvPr>
        </p:nvSpPr>
        <p:spPr/>
        <p:txBody>
          <a:bodyPr/>
          <a:lstStyle/>
          <a:p>
            <a:r>
              <a:rPr lang="en-US" dirty="0"/>
              <a:t>Both “betas” are as expected.</a:t>
            </a:r>
          </a:p>
        </p:txBody>
      </p:sp>
      <p:sp>
        <p:nvSpPr>
          <p:cNvPr id="3" name="Content Placeholder 2">
            <a:extLst>
              <a:ext uri="{FF2B5EF4-FFF2-40B4-BE49-F238E27FC236}">
                <a16:creationId xmlns:a16="http://schemas.microsoft.com/office/drawing/2014/main" id="{A210EF7D-4B91-E1AD-BD34-AAD1BDD70668}"/>
              </a:ext>
            </a:extLst>
          </p:cNvPr>
          <p:cNvSpPr>
            <a:spLocks noGrp="1"/>
          </p:cNvSpPr>
          <p:nvPr>
            <p:ph idx="1"/>
          </p:nvPr>
        </p:nvSpPr>
        <p:spPr/>
        <p:txBody>
          <a:bodyPr/>
          <a:lstStyle/>
          <a:p>
            <a:r>
              <a:rPr lang="en-US" dirty="0"/>
              <a:t>The Russian TV (“treatment”) variable is still positive. And bigger!  Now 0.2876 (was .119 before)</a:t>
            </a:r>
          </a:p>
          <a:p>
            <a:r>
              <a:rPr lang="en-US" dirty="0"/>
              <a:t>The “close to border” variable is negative, as expected. -0.208</a:t>
            </a:r>
          </a:p>
          <a:p>
            <a:r>
              <a:rPr lang="en-US" dirty="0"/>
              <a:t>So, adding the second variable has changed the estimate (and reduce the bias, we hope) of our key variable of interest: Russian TV.</a:t>
            </a:r>
          </a:p>
          <a:p>
            <a:r>
              <a:rPr lang="en-US" dirty="0"/>
              <a:t>** </a:t>
            </a:r>
            <a:r>
              <a:rPr lang="en-US" i="1" dirty="0"/>
              <a:t>True effect of Russian TV after controlling for other factors (ceteris paribus) is an increase of 29%. </a:t>
            </a:r>
            <a:r>
              <a:rPr lang="en-US" dirty="0"/>
              <a:t>Strong result!  Effective propaganda!</a:t>
            </a:r>
          </a:p>
        </p:txBody>
      </p:sp>
      <p:sp>
        <p:nvSpPr>
          <p:cNvPr id="4" name="Slide Number Placeholder 3">
            <a:extLst>
              <a:ext uri="{FF2B5EF4-FFF2-40B4-BE49-F238E27FC236}">
                <a16:creationId xmlns:a16="http://schemas.microsoft.com/office/drawing/2014/main" id="{3566B1DF-30DF-DAEE-1593-7A74D742A8CB}"/>
              </a:ext>
            </a:extLst>
          </p:cNvPr>
          <p:cNvSpPr>
            <a:spLocks noGrp="1"/>
          </p:cNvSpPr>
          <p:nvPr>
            <p:ph type="sldNum" sz="quarter" idx="12"/>
          </p:nvPr>
        </p:nvSpPr>
        <p:spPr/>
        <p:txBody>
          <a:bodyPr/>
          <a:lstStyle/>
          <a:p>
            <a:fld id="{D549473A-C3FF-4FBB-A553-C5CC92A3A114}" type="slidenum">
              <a:rPr lang="en-US" smtClean="0"/>
              <a:t>14</a:t>
            </a:fld>
            <a:endParaRPr lang="en-US"/>
          </a:p>
        </p:txBody>
      </p:sp>
    </p:spTree>
    <p:extLst>
      <p:ext uri="{BB962C8B-B14F-4D97-AF65-F5344CB8AC3E}">
        <p14:creationId xmlns:p14="http://schemas.microsoft.com/office/powerpoint/2010/main" val="685347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8437-C1E9-576A-529F-4BA2F75353E5}"/>
              </a:ext>
            </a:extLst>
          </p:cNvPr>
          <p:cNvSpPr>
            <a:spLocks noGrp="1"/>
          </p:cNvSpPr>
          <p:nvPr>
            <p:ph type="title"/>
          </p:nvPr>
        </p:nvSpPr>
        <p:spPr/>
        <p:txBody>
          <a:bodyPr/>
          <a:lstStyle/>
          <a:p>
            <a:r>
              <a:rPr lang="en-US" dirty="0"/>
              <a:t>Let’s go back to simple Y on X results. What does it mean?</a:t>
            </a:r>
          </a:p>
        </p:txBody>
      </p:sp>
      <p:pic>
        <p:nvPicPr>
          <p:cNvPr id="6" name="Content Placeholder 5">
            <a:extLst>
              <a:ext uri="{FF2B5EF4-FFF2-40B4-BE49-F238E27FC236}">
                <a16:creationId xmlns:a16="http://schemas.microsoft.com/office/drawing/2014/main" id="{81B606B7-A4D1-700C-0E1F-5FA89136A2B0}"/>
              </a:ext>
            </a:extLst>
          </p:cNvPr>
          <p:cNvPicPr>
            <a:picLocks noGrp="1" noChangeAspect="1"/>
          </p:cNvPicPr>
          <p:nvPr>
            <p:ph idx="1"/>
          </p:nvPr>
        </p:nvPicPr>
        <p:blipFill>
          <a:blip r:embed="rId2"/>
          <a:stretch>
            <a:fillRect/>
          </a:stretch>
        </p:blipFill>
        <p:spPr>
          <a:xfrm>
            <a:off x="2876365" y="2222775"/>
            <a:ext cx="4945404" cy="2731829"/>
          </a:xfrm>
        </p:spPr>
      </p:pic>
      <p:sp>
        <p:nvSpPr>
          <p:cNvPr id="4" name="Slide Number Placeholder 3">
            <a:extLst>
              <a:ext uri="{FF2B5EF4-FFF2-40B4-BE49-F238E27FC236}">
                <a16:creationId xmlns:a16="http://schemas.microsoft.com/office/drawing/2014/main" id="{7BD7B69F-7B5C-4B92-24F9-32A7DEE71EF9}"/>
              </a:ext>
            </a:extLst>
          </p:cNvPr>
          <p:cNvSpPr>
            <a:spLocks noGrp="1"/>
          </p:cNvSpPr>
          <p:nvPr>
            <p:ph type="sldNum" sz="quarter" idx="12"/>
          </p:nvPr>
        </p:nvSpPr>
        <p:spPr/>
        <p:txBody>
          <a:bodyPr/>
          <a:lstStyle/>
          <a:p>
            <a:fld id="{D549473A-C3FF-4FBB-A553-C5CC92A3A114}" type="slidenum">
              <a:rPr lang="en-US" smtClean="0"/>
              <a:t>15</a:t>
            </a:fld>
            <a:endParaRPr lang="en-US"/>
          </a:p>
        </p:txBody>
      </p:sp>
    </p:spTree>
    <p:extLst>
      <p:ext uri="{BB962C8B-B14F-4D97-AF65-F5344CB8AC3E}">
        <p14:creationId xmlns:p14="http://schemas.microsoft.com/office/powerpoint/2010/main" val="3276196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F5160-CE48-3427-60D0-B1DAE82C7676}"/>
              </a:ext>
            </a:extLst>
          </p:cNvPr>
          <p:cNvSpPr>
            <a:spLocks noGrp="1"/>
          </p:cNvSpPr>
          <p:nvPr>
            <p:ph type="title"/>
          </p:nvPr>
        </p:nvSpPr>
        <p:spPr/>
        <p:txBody>
          <a:bodyPr/>
          <a:lstStyle/>
          <a:p>
            <a:r>
              <a:rPr lang="en-US" dirty="0"/>
              <a:t>Couldn’t we just do simple difference in means to get “12%”. Yes, with Y on X, we can.</a:t>
            </a:r>
          </a:p>
        </p:txBody>
      </p:sp>
      <p:pic>
        <p:nvPicPr>
          <p:cNvPr id="6" name="Content Placeholder 5">
            <a:extLst>
              <a:ext uri="{FF2B5EF4-FFF2-40B4-BE49-F238E27FC236}">
                <a16:creationId xmlns:a16="http://schemas.microsoft.com/office/drawing/2014/main" id="{4D123331-EEA8-F8B4-2FB6-D1EAD3BB85AA}"/>
              </a:ext>
            </a:extLst>
          </p:cNvPr>
          <p:cNvPicPr>
            <a:picLocks noGrp="1" noChangeAspect="1"/>
          </p:cNvPicPr>
          <p:nvPr>
            <p:ph idx="1"/>
          </p:nvPr>
        </p:nvPicPr>
        <p:blipFill>
          <a:blip r:embed="rId2"/>
          <a:stretch>
            <a:fillRect/>
          </a:stretch>
        </p:blipFill>
        <p:spPr>
          <a:xfrm>
            <a:off x="1896389" y="2423605"/>
            <a:ext cx="7578378" cy="1819968"/>
          </a:xfrm>
        </p:spPr>
      </p:pic>
      <p:sp>
        <p:nvSpPr>
          <p:cNvPr id="4" name="Slide Number Placeholder 3">
            <a:extLst>
              <a:ext uri="{FF2B5EF4-FFF2-40B4-BE49-F238E27FC236}">
                <a16:creationId xmlns:a16="http://schemas.microsoft.com/office/drawing/2014/main" id="{3F1A3A34-D3FC-2B30-3936-37EEED091ED2}"/>
              </a:ext>
            </a:extLst>
          </p:cNvPr>
          <p:cNvSpPr>
            <a:spLocks noGrp="1"/>
          </p:cNvSpPr>
          <p:nvPr>
            <p:ph type="sldNum" sz="quarter" idx="12"/>
          </p:nvPr>
        </p:nvSpPr>
        <p:spPr/>
        <p:txBody>
          <a:bodyPr/>
          <a:lstStyle/>
          <a:p>
            <a:fld id="{D549473A-C3FF-4FBB-A553-C5CC92A3A114}" type="slidenum">
              <a:rPr lang="en-US" smtClean="0"/>
              <a:t>16</a:t>
            </a:fld>
            <a:endParaRPr lang="en-US"/>
          </a:p>
        </p:txBody>
      </p:sp>
    </p:spTree>
    <p:extLst>
      <p:ext uri="{BB962C8B-B14F-4D97-AF65-F5344CB8AC3E}">
        <p14:creationId xmlns:p14="http://schemas.microsoft.com/office/powerpoint/2010/main" val="844666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7D565-93C0-FDC0-F600-04B1B964AD19}"/>
              </a:ext>
            </a:extLst>
          </p:cNvPr>
          <p:cNvSpPr>
            <a:spLocks noGrp="1"/>
          </p:cNvSpPr>
          <p:nvPr>
            <p:ph type="title"/>
          </p:nvPr>
        </p:nvSpPr>
        <p:spPr/>
        <p:txBody>
          <a:bodyPr/>
          <a:lstStyle/>
          <a:p>
            <a:r>
              <a:rPr lang="en-US" dirty="0"/>
              <a:t>Going back to Y on X1 X2, let’s interpret</a:t>
            </a:r>
          </a:p>
        </p:txBody>
      </p:sp>
      <p:sp>
        <p:nvSpPr>
          <p:cNvPr id="4" name="Slide Number Placeholder 3">
            <a:extLst>
              <a:ext uri="{FF2B5EF4-FFF2-40B4-BE49-F238E27FC236}">
                <a16:creationId xmlns:a16="http://schemas.microsoft.com/office/drawing/2014/main" id="{10BD038F-C049-2DDA-5D41-3B5BA1446E27}"/>
              </a:ext>
            </a:extLst>
          </p:cNvPr>
          <p:cNvSpPr>
            <a:spLocks noGrp="1"/>
          </p:cNvSpPr>
          <p:nvPr>
            <p:ph type="sldNum" sz="quarter" idx="12"/>
          </p:nvPr>
        </p:nvSpPr>
        <p:spPr/>
        <p:txBody>
          <a:bodyPr/>
          <a:lstStyle/>
          <a:p>
            <a:fld id="{D549473A-C3FF-4FBB-A553-C5CC92A3A114}" type="slidenum">
              <a:rPr lang="en-US" smtClean="0"/>
              <a:t>17</a:t>
            </a:fld>
            <a:endParaRPr lang="en-US"/>
          </a:p>
        </p:txBody>
      </p:sp>
      <p:pic>
        <p:nvPicPr>
          <p:cNvPr id="5" name="Content Placeholder 5">
            <a:extLst>
              <a:ext uri="{FF2B5EF4-FFF2-40B4-BE49-F238E27FC236}">
                <a16:creationId xmlns:a16="http://schemas.microsoft.com/office/drawing/2014/main" id="{ABA37795-E0AC-6976-BB93-12B37492758F}"/>
              </a:ext>
            </a:extLst>
          </p:cNvPr>
          <p:cNvPicPr>
            <a:picLocks noGrp="1" noChangeAspect="1"/>
          </p:cNvPicPr>
          <p:nvPr>
            <p:ph idx="1"/>
          </p:nvPr>
        </p:nvPicPr>
        <p:blipFill>
          <a:blip r:embed="rId2"/>
          <a:stretch>
            <a:fillRect/>
          </a:stretch>
        </p:blipFill>
        <p:spPr>
          <a:xfrm>
            <a:off x="2991775" y="1857751"/>
            <a:ext cx="4855752" cy="3353016"/>
          </a:xfrm>
        </p:spPr>
      </p:pic>
    </p:spTree>
    <p:extLst>
      <p:ext uri="{BB962C8B-B14F-4D97-AF65-F5344CB8AC3E}">
        <p14:creationId xmlns:p14="http://schemas.microsoft.com/office/powerpoint/2010/main" val="1220708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16433-050D-5B19-23EF-E326D200B06B}"/>
              </a:ext>
            </a:extLst>
          </p:cNvPr>
          <p:cNvSpPr>
            <a:spLocks noGrp="1"/>
          </p:cNvSpPr>
          <p:nvPr>
            <p:ph type="title"/>
          </p:nvPr>
        </p:nvSpPr>
        <p:spPr/>
        <p:txBody>
          <a:bodyPr/>
          <a:lstStyle/>
          <a:p>
            <a:r>
              <a:rPr lang="en-US" dirty="0"/>
              <a:t>If person has no Russian TV and is farther than  25 km from Russian border </a:t>
            </a:r>
            <a:r>
              <a:rPr lang="en-US" dirty="0">
                <a:solidFill>
                  <a:srgbClr val="00B0F0"/>
                </a:solidFill>
              </a:rPr>
              <a:t>(case I)</a:t>
            </a:r>
          </a:p>
        </p:txBody>
      </p:sp>
      <p:sp>
        <p:nvSpPr>
          <p:cNvPr id="3" name="Content Placeholder 2">
            <a:extLst>
              <a:ext uri="{FF2B5EF4-FFF2-40B4-BE49-F238E27FC236}">
                <a16:creationId xmlns:a16="http://schemas.microsoft.com/office/drawing/2014/main" id="{C1C77933-C383-2738-DBEF-8534ACFAD4C5}"/>
              </a:ext>
            </a:extLst>
          </p:cNvPr>
          <p:cNvSpPr>
            <a:spLocks noGrp="1"/>
          </p:cNvSpPr>
          <p:nvPr>
            <p:ph idx="1"/>
          </p:nvPr>
        </p:nvSpPr>
        <p:spPr/>
        <p:txBody>
          <a:bodyPr/>
          <a:lstStyle/>
          <a:p>
            <a:r>
              <a:rPr lang="en-US" dirty="0"/>
              <a:t>.20</a:t>
            </a:r>
          </a:p>
          <a:p>
            <a:endParaRPr lang="en-US" dirty="0"/>
          </a:p>
          <a:p>
            <a:r>
              <a:rPr lang="en-US" dirty="0"/>
              <a:t>Only 20% of these people (on average) vote for Pro-Russian candidate</a:t>
            </a:r>
          </a:p>
          <a:p>
            <a:endParaRPr lang="en-US" dirty="0"/>
          </a:p>
          <a:p>
            <a:r>
              <a:rPr lang="en-US" dirty="0"/>
              <a:t>α= .20 + (</a:t>
            </a:r>
            <a:r>
              <a:rPr lang="el-GR" dirty="0"/>
              <a:t>β</a:t>
            </a:r>
            <a:r>
              <a:rPr lang="en-US" dirty="0"/>
              <a:t>1=0.29)* (russian.tv=0) + (</a:t>
            </a:r>
            <a:r>
              <a:rPr lang="el-GR" dirty="0"/>
              <a:t>β</a:t>
            </a:r>
            <a:r>
              <a:rPr lang="en-US" dirty="0"/>
              <a:t>2=-0.2081)* (within_25km=0)</a:t>
            </a:r>
          </a:p>
          <a:p>
            <a:r>
              <a:rPr lang="en-US" dirty="0"/>
              <a:t>α= 0.20 + 0 + 0 = 0.20</a:t>
            </a:r>
          </a:p>
          <a:p>
            <a:endParaRPr lang="en-US" dirty="0"/>
          </a:p>
        </p:txBody>
      </p:sp>
      <p:sp>
        <p:nvSpPr>
          <p:cNvPr id="4" name="Slide Number Placeholder 3">
            <a:extLst>
              <a:ext uri="{FF2B5EF4-FFF2-40B4-BE49-F238E27FC236}">
                <a16:creationId xmlns:a16="http://schemas.microsoft.com/office/drawing/2014/main" id="{CF01EF1A-67A1-38C1-FEF6-FD4D9F0534A8}"/>
              </a:ext>
            </a:extLst>
          </p:cNvPr>
          <p:cNvSpPr>
            <a:spLocks noGrp="1"/>
          </p:cNvSpPr>
          <p:nvPr>
            <p:ph type="sldNum" sz="quarter" idx="12"/>
          </p:nvPr>
        </p:nvSpPr>
        <p:spPr/>
        <p:txBody>
          <a:bodyPr/>
          <a:lstStyle/>
          <a:p>
            <a:fld id="{D549473A-C3FF-4FBB-A553-C5CC92A3A114}" type="slidenum">
              <a:rPr lang="en-US" smtClean="0"/>
              <a:t>18</a:t>
            </a:fld>
            <a:endParaRPr lang="en-US"/>
          </a:p>
        </p:txBody>
      </p:sp>
    </p:spTree>
    <p:extLst>
      <p:ext uri="{BB962C8B-B14F-4D97-AF65-F5344CB8AC3E}">
        <p14:creationId xmlns:p14="http://schemas.microsoft.com/office/powerpoint/2010/main" val="1952640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2B637-A249-B417-B300-D80A7C5693F9}"/>
              </a:ext>
            </a:extLst>
          </p:cNvPr>
          <p:cNvSpPr>
            <a:spLocks noGrp="1"/>
          </p:cNvSpPr>
          <p:nvPr>
            <p:ph type="title"/>
          </p:nvPr>
        </p:nvSpPr>
        <p:spPr/>
        <p:txBody>
          <a:bodyPr/>
          <a:lstStyle/>
          <a:p>
            <a:r>
              <a:rPr lang="en-US" dirty="0"/>
              <a:t>If person </a:t>
            </a:r>
            <a:r>
              <a:rPr lang="en-US" dirty="0">
                <a:solidFill>
                  <a:srgbClr val="00B0F0"/>
                </a:solidFill>
              </a:rPr>
              <a:t>has</a:t>
            </a:r>
            <a:r>
              <a:rPr lang="en-US" dirty="0"/>
              <a:t> Russian TV and is farther than  25 km from Russian border </a:t>
            </a:r>
            <a:r>
              <a:rPr lang="en-US" dirty="0">
                <a:solidFill>
                  <a:srgbClr val="00B0F0"/>
                </a:solidFill>
              </a:rPr>
              <a:t>(case II)</a:t>
            </a:r>
            <a:endParaRPr lang="en-US" dirty="0"/>
          </a:p>
        </p:txBody>
      </p:sp>
      <p:sp>
        <p:nvSpPr>
          <p:cNvPr id="3" name="Content Placeholder 2">
            <a:extLst>
              <a:ext uri="{FF2B5EF4-FFF2-40B4-BE49-F238E27FC236}">
                <a16:creationId xmlns:a16="http://schemas.microsoft.com/office/drawing/2014/main" id="{13445404-DA18-D28E-4BF4-D111522A8BA4}"/>
              </a:ext>
            </a:extLst>
          </p:cNvPr>
          <p:cNvSpPr>
            <a:spLocks noGrp="1"/>
          </p:cNvSpPr>
          <p:nvPr>
            <p:ph idx="1"/>
          </p:nvPr>
        </p:nvSpPr>
        <p:spPr/>
        <p:txBody>
          <a:bodyPr/>
          <a:lstStyle/>
          <a:p>
            <a:r>
              <a:rPr lang="en-US" dirty="0"/>
              <a:t>.49</a:t>
            </a:r>
          </a:p>
          <a:p>
            <a:endParaRPr lang="en-US" dirty="0"/>
          </a:p>
          <a:p>
            <a:r>
              <a:rPr lang="en-US" dirty="0"/>
              <a:t>49% of these people (on average) vote for Pro-Russian candidate</a:t>
            </a:r>
          </a:p>
          <a:p>
            <a:endParaRPr lang="en-US" dirty="0"/>
          </a:p>
          <a:p>
            <a:r>
              <a:rPr lang="en-US" dirty="0"/>
              <a:t>α= .20 + (</a:t>
            </a:r>
            <a:r>
              <a:rPr lang="el-GR" dirty="0"/>
              <a:t>β</a:t>
            </a:r>
            <a:r>
              <a:rPr lang="en-US" dirty="0"/>
              <a:t>1=0.29)* (russian.tv=1) + (</a:t>
            </a:r>
            <a:r>
              <a:rPr lang="el-GR" dirty="0"/>
              <a:t>β</a:t>
            </a:r>
            <a:r>
              <a:rPr lang="en-US" dirty="0"/>
              <a:t>2=-0.2081)* (within_25km=0)</a:t>
            </a:r>
          </a:p>
          <a:p>
            <a:r>
              <a:rPr lang="en-US" dirty="0"/>
              <a:t>α= 0.20 + 0.29 = 0.49</a:t>
            </a:r>
          </a:p>
          <a:p>
            <a:endParaRPr lang="en-US" dirty="0"/>
          </a:p>
        </p:txBody>
      </p:sp>
      <p:sp>
        <p:nvSpPr>
          <p:cNvPr id="4" name="Slide Number Placeholder 3">
            <a:extLst>
              <a:ext uri="{FF2B5EF4-FFF2-40B4-BE49-F238E27FC236}">
                <a16:creationId xmlns:a16="http://schemas.microsoft.com/office/drawing/2014/main" id="{878A820D-E9B8-434B-B69C-2CC32AC43056}"/>
              </a:ext>
            </a:extLst>
          </p:cNvPr>
          <p:cNvSpPr>
            <a:spLocks noGrp="1"/>
          </p:cNvSpPr>
          <p:nvPr>
            <p:ph type="sldNum" sz="quarter" idx="12"/>
          </p:nvPr>
        </p:nvSpPr>
        <p:spPr/>
        <p:txBody>
          <a:bodyPr/>
          <a:lstStyle/>
          <a:p>
            <a:fld id="{D549473A-C3FF-4FBB-A553-C5CC92A3A114}" type="slidenum">
              <a:rPr lang="en-US" smtClean="0"/>
              <a:t>19</a:t>
            </a:fld>
            <a:endParaRPr lang="en-US"/>
          </a:p>
        </p:txBody>
      </p:sp>
    </p:spTree>
    <p:extLst>
      <p:ext uri="{BB962C8B-B14F-4D97-AF65-F5344CB8AC3E}">
        <p14:creationId xmlns:p14="http://schemas.microsoft.com/office/powerpoint/2010/main" val="3378245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B493-E21A-E922-6F81-56A391F30CE5}"/>
              </a:ext>
            </a:extLst>
          </p:cNvPr>
          <p:cNvSpPr>
            <a:spLocks noGrp="1"/>
          </p:cNvSpPr>
          <p:nvPr>
            <p:ph type="title"/>
          </p:nvPr>
        </p:nvSpPr>
        <p:spPr/>
        <p:txBody>
          <a:bodyPr/>
          <a:lstStyle/>
          <a:p>
            <a:r>
              <a:rPr lang="en-US" dirty="0"/>
              <a:t>Observational data vs. Experimental Data</a:t>
            </a:r>
          </a:p>
        </p:txBody>
      </p:sp>
      <p:sp>
        <p:nvSpPr>
          <p:cNvPr id="3" name="Content Placeholder 2">
            <a:extLst>
              <a:ext uri="{FF2B5EF4-FFF2-40B4-BE49-F238E27FC236}">
                <a16:creationId xmlns:a16="http://schemas.microsoft.com/office/drawing/2014/main" id="{95CE8B06-720E-DE12-140B-21527D994F2E}"/>
              </a:ext>
            </a:extLst>
          </p:cNvPr>
          <p:cNvSpPr>
            <a:spLocks noGrp="1"/>
          </p:cNvSpPr>
          <p:nvPr>
            <p:ph idx="1"/>
          </p:nvPr>
        </p:nvSpPr>
        <p:spPr/>
        <p:txBody>
          <a:bodyPr/>
          <a:lstStyle/>
          <a:p>
            <a:r>
              <a:rPr lang="en-US" dirty="0"/>
              <a:t>The Ukraine data is observational. They were randomly selected,  but not randomly treated.</a:t>
            </a:r>
          </a:p>
          <a:p>
            <a:r>
              <a:rPr lang="en-US" dirty="0"/>
              <a:t>The STAR data was chapter 2 was “experimental”. Some students were randomly assigned to small classes, others to large classes.</a:t>
            </a:r>
          </a:p>
        </p:txBody>
      </p:sp>
      <p:sp>
        <p:nvSpPr>
          <p:cNvPr id="4" name="Slide Number Placeholder 3">
            <a:extLst>
              <a:ext uri="{FF2B5EF4-FFF2-40B4-BE49-F238E27FC236}">
                <a16:creationId xmlns:a16="http://schemas.microsoft.com/office/drawing/2014/main" id="{AAC73BF0-8F7B-8D6F-1343-3F4465F62951}"/>
              </a:ext>
            </a:extLst>
          </p:cNvPr>
          <p:cNvSpPr>
            <a:spLocks noGrp="1"/>
          </p:cNvSpPr>
          <p:nvPr>
            <p:ph type="sldNum" sz="quarter" idx="12"/>
          </p:nvPr>
        </p:nvSpPr>
        <p:spPr/>
        <p:txBody>
          <a:bodyPr/>
          <a:lstStyle/>
          <a:p>
            <a:fld id="{D549473A-C3FF-4FBB-A553-C5CC92A3A114}" type="slidenum">
              <a:rPr lang="en-US" smtClean="0"/>
              <a:t>2</a:t>
            </a:fld>
            <a:endParaRPr lang="en-US"/>
          </a:p>
        </p:txBody>
      </p:sp>
    </p:spTree>
    <p:extLst>
      <p:ext uri="{BB962C8B-B14F-4D97-AF65-F5344CB8AC3E}">
        <p14:creationId xmlns:p14="http://schemas.microsoft.com/office/powerpoint/2010/main" val="1533297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C288A-CEE2-50F1-7188-235F687462A1}"/>
              </a:ext>
            </a:extLst>
          </p:cNvPr>
          <p:cNvSpPr>
            <a:spLocks noGrp="1"/>
          </p:cNvSpPr>
          <p:nvPr>
            <p:ph type="title"/>
          </p:nvPr>
        </p:nvSpPr>
        <p:spPr/>
        <p:txBody>
          <a:bodyPr/>
          <a:lstStyle/>
          <a:p>
            <a:r>
              <a:rPr lang="en-US" dirty="0"/>
              <a:t>If person </a:t>
            </a:r>
            <a:r>
              <a:rPr lang="en-US" dirty="0">
                <a:solidFill>
                  <a:srgbClr val="00B0F0"/>
                </a:solidFill>
              </a:rPr>
              <a:t>has</a:t>
            </a:r>
            <a:r>
              <a:rPr lang="en-US" dirty="0"/>
              <a:t> Russian TV but is </a:t>
            </a:r>
            <a:r>
              <a:rPr lang="en-US" dirty="0">
                <a:solidFill>
                  <a:srgbClr val="00B0F0"/>
                </a:solidFill>
              </a:rPr>
              <a:t>closer</a:t>
            </a:r>
            <a:r>
              <a:rPr lang="en-US" dirty="0"/>
              <a:t> than  25 km from Russian border </a:t>
            </a:r>
            <a:r>
              <a:rPr lang="en-US" dirty="0">
                <a:solidFill>
                  <a:srgbClr val="00B0F0"/>
                </a:solidFill>
              </a:rPr>
              <a:t>(case III)</a:t>
            </a:r>
            <a:endParaRPr lang="en-US" dirty="0"/>
          </a:p>
        </p:txBody>
      </p:sp>
      <p:sp>
        <p:nvSpPr>
          <p:cNvPr id="3" name="Content Placeholder 2">
            <a:extLst>
              <a:ext uri="{FF2B5EF4-FFF2-40B4-BE49-F238E27FC236}">
                <a16:creationId xmlns:a16="http://schemas.microsoft.com/office/drawing/2014/main" id="{A96010DE-C378-4613-F777-855F7B9E5C97}"/>
              </a:ext>
            </a:extLst>
          </p:cNvPr>
          <p:cNvSpPr>
            <a:spLocks noGrp="1"/>
          </p:cNvSpPr>
          <p:nvPr>
            <p:ph idx="1"/>
          </p:nvPr>
        </p:nvSpPr>
        <p:spPr/>
        <p:txBody>
          <a:bodyPr/>
          <a:lstStyle/>
          <a:p>
            <a:r>
              <a:rPr lang="en-US" dirty="0"/>
              <a:t>.28</a:t>
            </a:r>
          </a:p>
          <a:p>
            <a:endParaRPr lang="en-US" dirty="0"/>
          </a:p>
          <a:p>
            <a:r>
              <a:rPr lang="en-US" dirty="0"/>
              <a:t>28% of these people (on average) vote for Pro-Russian candidate</a:t>
            </a:r>
          </a:p>
          <a:p>
            <a:endParaRPr lang="en-US" dirty="0"/>
          </a:p>
          <a:p>
            <a:r>
              <a:rPr lang="en-US" dirty="0"/>
              <a:t>α= .20 + (</a:t>
            </a:r>
            <a:r>
              <a:rPr lang="el-GR" dirty="0"/>
              <a:t>β</a:t>
            </a:r>
            <a:r>
              <a:rPr lang="en-US" dirty="0"/>
              <a:t>1=0.29)* (russian.tv=1) + (</a:t>
            </a:r>
            <a:r>
              <a:rPr lang="el-GR" dirty="0"/>
              <a:t>β</a:t>
            </a:r>
            <a:r>
              <a:rPr lang="en-US" dirty="0"/>
              <a:t>2=-0.2081)* (within_25km=1)</a:t>
            </a:r>
          </a:p>
          <a:p>
            <a:r>
              <a:rPr lang="en-US" dirty="0"/>
              <a:t>α= 0.20 + 0.29 -0.21 = 0.28</a:t>
            </a:r>
          </a:p>
          <a:p>
            <a:endParaRPr lang="en-US" dirty="0"/>
          </a:p>
        </p:txBody>
      </p:sp>
      <p:sp>
        <p:nvSpPr>
          <p:cNvPr id="4" name="Slide Number Placeholder 3">
            <a:extLst>
              <a:ext uri="{FF2B5EF4-FFF2-40B4-BE49-F238E27FC236}">
                <a16:creationId xmlns:a16="http://schemas.microsoft.com/office/drawing/2014/main" id="{49A06951-C927-3217-D8D8-2587EE2D7CB2}"/>
              </a:ext>
            </a:extLst>
          </p:cNvPr>
          <p:cNvSpPr>
            <a:spLocks noGrp="1"/>
          </p:cNvSpPr>
          <p:nvPr>
            <p:ph type="sldNum" sz="quarter" idx="12"/>
          </p:nvPr>
        </p:nvSpPr>
        <p:spPr/>
        <p:txBody>
          <a:bodyPr/>
          <a:lstStyle/>
          <a:p>
            <a:fld id="{D549473A-C3FF-4FBB-A553-C5CC92A3A114}" type="slidenum">
              <a:rPr lang="en-US" smtClean="0"/>
              <a:t>20</a:t>
            </a:fld>
            <a:endParaRPr lang="en-US"/>
          </a:p>
        </p:txBody>
      </p:sp>
    </p:spTree>
    <p:extLst>
      <p:ext uri="{BB962C8B-B14F-4D97-AF65-F5344CB8AC3E}">
        <p14:creationId xmlns:p14="http://schemas.microsoft.com/office/powerpoint/2010/main" val="2474046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301C1-D920-B690-A7C6-FAC27BA8330B}"/>
              </a:ext>
            </a:extLst>
          </p:cNvPr>
          <p:cNvSpPr>
            <a:spLocks noGrp="1"/>
          </p:cNvSpPr>
          <p:nvPr>
            <p:ph type="title"/>
          </p:nvPr>
        </p:nvSpPr>
        <p:spPr/>
        <p:txBody>
          <a:bodyPr/>
          <a:lstStyle/>
          <a:p>
            <a:r>
              <a:rPr lang="en-US" dirty="0"/>
              <a:t>If person </a:t>
            </a:r>
            <a:r>
              <a:rPr lang="en-US" dirty="0">
                <a:solidFill>
                  <a:srgbClr val="00B0F0"/>
                </a:solidFill>
              </a:rPr>
              <a:t>has NO</a:t>
            </a:r>
            <a:r>
              <a:rPr lang="en-US" dirty="0"/>
              <a:t> Russian TV but is </a:t>
            </a:r>
            <a:r>
              <a:rPr lang="en-US" dirty="0">
                <a:solidFill>
                  <a:srgbClr val="00B0F0"/>
                </a:solidFill>
              </a:rPr>
              <a:t>closer</a:t>
            </a:r>
            <a:r>
              <a:rPr lang="en-US" dirty="0"/>
              <a:t> than  25 km from Russian border </a:t>
            </a:r>
            <a:r>
              <a:rPr lang="en-US" dirty="0">
                <a:solidFill>
                  <a:srgbClr val="00B0F0"/>
                </a:solidFill>
              </a:rPr>
              <a:t>(case IV)</a:t>
            </a:r>
            <a:endParaRPr lang="en-US" dirty="0"/>
          </a:p>
        </p:txBody>
      </p:sp>
      <p:sp>
        <p:nvSpPr>
          <p:cNvPr id="3" name="Content Placeholder 2">
            <a:extLst>
              <a:ext uri="{FF2B5EF4-FFF2-40B4-BE49-F238E27FC236}">
                <a16:creationId xmlns:a16="http://schemas.microsoft.com/office/drawing/2014/main" id="{9B67A14B-15C2-DB25-9E51-ED4D0264FC23}"/>
              </a:ext>
            </a:extLst>
          </p:cNvPr>
          <p:cNvSpPr>
            <a:spLocks noGrp="1"/>
          </p:cNvSpPr>
          <p:nvPr>
            <p:ph idx="1"/>
          </p:nvPr>
        </p:nvSpPr>
        <p:spPr/>
        <p:txBody>
          <a:bodyPr/>
          <a:lstStyle/>
          <a:p>
            <a:r>
              <a:rPr lang="en-US" dirty="0"/>
              <a:t>-0.1</a:t>
            </a:r>
          </a:p>
          <a:p>
            <a:endParaRPr lang="en-US" dirty="0"/>
          </a:p>
          <a:p>
            <a:r>
              <a:rPr lang="en-US" dirty="0"/>
              <a:t>-1% (!?) of these people (on average) vote for Pro-Russian candidate</a:t>
            </a:r>
          </a:p>
          <a:p>
            <a:r>
              <a:rPr lang="en-US" dirty="0"/>
              <a:t>That is, NO ONE in this situation (on average) will vote for a Russian candidate.</a:t>
            </a:r>
          </a:p>
          <a:p>
            <a:r>
              <a:rPr lang="en-US" dirty="0"/>
              <a:t>α= .20 + (</a:t>
            </a:r>
            <a:r>
              <a:rPr lang="el-GR" dirty="0"/>
              <a:t>β</a:t>
            </a:r>
            <a:r>
              <a:rPr lang="en-US" dirty="0"/>
              <a:t>1=0.29)* (russian.tv=0) + (</a:t>
            </a:r>
            <a:r>
              <a:rPr lang="el-GR" dirty="0"/>
              <a:t>β</a:t>
            </a:r>
            <a:r>
              <a:rPr lang="en-US" dirty="0"/>
              <a:t>2=-0.2081)* (within_25km=1)</a:t>
            </a:r>
          </a:p>
          <a:p>
            <a:r>
              <a:rPr lang="en-US" dirty="0"/>
              <a:t>α= 0.20 + 0- 0.21 = -0.1 !</a:t>
            </a:r>
          </a:p>
          <a:p>
            <a:endParaRPr lang="en-US" dirty="0"/>
          </a:p>
        </p:txBody>
      </p:sp>
      <p:sp>
        <p:nvSpPr>
          <p:cNvPr id="4" name="Slide Number Placeholder 3">
            <a:extLst>
              <a:ext uri="{FF2B5EF4-FFF2-40B4-BE49-F238E27FC236}">
                <a16:creationId xmlns:a16="http://schemas.microsoft.com/office/drawing/2014/main" id="{6547AE5B-6AAC-6254-5886-5FA8C3A33992}"/>
              </a:ext>
            </a:extLst>
          </p:cNvPr>
          <p:cNvSpPr>
            <a:spLocks noGrp="1"/>
          </p:cNvSpPr>
          <p:nvPr>
            <p:ph type="sldNum" sz="quarter" idx="12"/>
          </p:nvPr>
        </p:nvSpPr>
        <p:spPr/>
        <p:txBody>
          <a:bodyPr/>
          <a:lstStyle/>
          <a:p>
            <a:fld id="{D549473A-C3FF-4FBB-A553-C5CC92A3A114}" type="slidenum">
              <a:rPr lang="en-US" smtClean="0"/>
              <a:t>21</a:t>
            </a:fld>
            <a:endParaRPr lang="en-US"/>
          </a:p>
        </p:txBody>
      </p:sp>
    </p:spTree>
    <p:extLst>
      <p:ext uri="{BB962C8B-B14F-4D97-AF65-F5344CB8AC3E}">
        <p14:creationId xmlns:p14="http://schemas.microsoft.com/office/powerpoint/2010/main" val="1076686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CC4B3-CBF5-5B0C-4B88-C4A44006D396}"/>
              </a:ext>
            </a:extLst>
          </p:cNvPr>
          <p:cNvSpPr>
            <a:spLocks noGrp="1"/>
          </p:cNvSpPr>
          <p:nvPr>
            <p:ph type="title"/>
          </p:nvPr>
        </p:nvSpPr>
        <p:spPr/>
        <p:txBody>
          <a:bodyPr/>
          <a:lstStyle/>
          <a:p>
            <a:r>
              <a:rPr lang="en-US" dirty="0">
                <a:solidFill>
                  <a:srgbClr val="00B0F0"/>
                </a:solidFill>
              </a:rPr>
              <a:t>Internal</a:t>
            </a:r>
            <a:r>
              <a:rPr lang="en-US" dirty="0"/>
              <a:t> and </a:t>
            </a:r>
            <a:r>
              <a:rPr lang="en-US" dirty="0">
                <a:solidFill>
                  <a:srgbClr val="00B0F0"/>
                </a:solidFill>
              </a:rPr>
              <a:t>External</a:t>
            </a:r>
            <a:r>
              <a:rPr lang="en-US" dirty="0"/>
              <a:t> </a:t>
            </a:r>
            <a:r>
              <a:rPr lang="en-US" dirty="0">
                <a:solidFill>
                  <a:srgbClr val="00B0F0"/>
                </a:solidFill>
              </a:rPr>
              <a:t>Validity</a:t>
            </a:r>
          </a:p>
        </p:txBody>
      </p:sp>
      <p:pic>
        <p:nvPicPr>
          <p:cNvPr id="6" name="Content Placeholder 5">
            <a:extLst>
              <a:ext uri="{FF2B5EF4-FFF2-40B4-BE49-F238E27FC236}">
                <a16:creationId xmlns:a16="http://schemas.microsoft.com/office/drawing/2014/main" id="{0A866A2C-356A-909D-D1B0-48711C25938A}"/>
              </a:ext>
            </a:extLst>
          </p:cNvPr>
          <p:cNvPicPr>
            <a:picLocks noGrp="1" noChangeAspect="1"/>
          </p:cNvPicPr>
          <p:nvPr>
            <p:ph idx="1"/>
          </p:nvPr>
        </p:nvPicPr>
        <p:blipFill>
          <a:blip r:embed="rId2"/>
          <a:stretch>
            <a:fillRect/>
          </a:stretch>
        </p:blipFill>
        <p:spPr>
          <a:xfrm>
            <a:off x="1668490" y="2192785"/>
            <a:ext cx="6269189" cy="2560782"/>
          </a:xfrm>
        </p:spPr>
      </p:pic>
      <p:sp>
        <p:nvSpPr>
          <p:cNvPr id="4" name="Slide Number Placeholder 3">
            <a:extLst>
              <a:ext uri="{FF2B5EF4-FFF2-40B4-BE49-F238E27FC236}">
                <a16:creationId xmlns:a16="http://schemas.microsoft.com/office/drawing/2014/main" id="{F282940E-3884-1E33-17C7-639D310460B0}"/>
              </a:ext>
            </a:extLst>
          </p:cNvPr>
          <p:cNvSpPr>
            <a:spLocks noGrp="1"/>
          </p:cNvSpPr>
          <p:nvPr>
            <p:ph type="sldNum" sz="quarter" idx="12"/>
          </p:nvPr>
        </p:nvSpPr>
        <p:spPr/>
        <p:txBody>
          <a:bodyPr/>
          <a:lstStyle/>
          <a:p>
            <a:fld id="{D549473A-C3FF-4FBB-A553-C5CC92A3A114}" type="slidenum">
              <a:rPr lang="en-US" smtClean="0"/>
              <a:t>22</a:t>
            </a:fld>
            <a:endParaRPr lang="en-US"/>
          </a:p>
        </p:txBody>
      </p:sp>
    </p:spTree>
    <p:extLst>
      <p:ext uri="{BB962C8B-B14F-4D97-AF65-F5344CB8AC3E}">
        <p14:creationId xmlns:p14="http://schemas.microsoft.com/office/powerpoint/2010/main" val="1124150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AB056-FBA0-0F7E-C0ED-5076E9DEDB87}"/>
              </a:ext>
            </a:extLst>
          </p:cNvPr>
          <p:cNvSpPr>
            <a:spLocks noGrp="1"/>
          </p:cNvSpPr>
          <p:nvPr>
            <p:ph type="title"/>
          </p:nvPr>
        </p:nvSpPr>
        <p:spPr/>
        <p:txBody>
          <a:bodyPr/>
          <a:lstStyle/>
          <a:p>
            <a:r>
              <a:rPr lang="en-US" dirty="0"/>
              <a:t>Is our Ukrainian Y on X1 and X2 internally valid?</a:t>
            </a:r>
          </a:p>
        </p:txBody>
      </p:sp>
      <p:sp>
        <p:nvSpPr>
          <p:cNvPr id="3" name="Content Placeholder 2">
            <a:extLst>
              <a:ext uri="{FF2B5EF4-FFF2-40B4-BE49-F238E27FC236}">
                <a16:creationId xmlns:a16="http://schemas.microsoft.com/office/drawing/2014/main" id="{FFD55FB8-3B38-F1E7-54B7-FD325335D1A8}"/>
              </a:ext>
            </a:extLst>
          </p:cNvPr>
          <p:cNvSpPr>
            <a:spLocks noGrp="1"/>
          </p:cNvSpPr>
          <p:nvPr>
            <p:ph idx="1"/>
          </p:nvPr>
        </p:nvSpPr>
        <p:spPr/>
        <p:txBody>
          <a:bodyPr/>
          <a:lstStyle/>
          <a:p>
            <a:r>
              <a:rPr lang="en-US" dirty="0" err="1"/>
              <a:t>Llaudet</a:t>
            </a:r>
            <a:r>
              <a:rPr lang="en-US" dirty="0"/>
              <a:t> and Imai say “yes”.</a:t>
            </a:r>
          </a:p>
          <a:p>
            <a:r>
              <a:rPr lang="en-US" dirty="0"/>
              <a:t>If we are not missing any other important confounders.</a:t>
            </a:r>
          </a:p>
          <a:p>
            <a:r>
              <a:rPr lang="en-US" dirty="0"/>
              <a:t>They feel the people that have Russian TV and do NOT have Russian are fairly </a:t>
            </a:r>
            <a:r>
              <a:rPr lang="en-US" dirty="0">
                <a:solidFill>
                  <a:srgbClr val="00B0F0"/>
                </a:solidFill>
              </a:rPr>
              <a:t>comparable</a:t>
            </a:r>
            <a:r>
              <a:rPr lang="en-US" dirty="0"/>
              <a:t>. The “TV signal” variable, is </a:t>
            </a:r>
            <a:r>
              <a:rPr lang="en-US" dirty="0">
                <a:solidFill>
                  <a:srgbClr val="00B0F0"/>
                </a:solidFill>
              </a:rPr>
              <a:t>basically random </a:t>
            </a:r>
            <a:r>
              <a:rPr lang="en-US" dirty="0"/>
              <a:t>(they think.)</a:t>
            </a:r>
          </a:p>
          <a:p>
            <a:r>
              <a:rPr lang="en-US" dirty="0"/>
              <a:t>Note: pure experiments are always internally valid.</a:t>
            </a:r>
          </a:p>
        </p:txBody>
      </p:sp>
      <p:sp>
        <p:nvSpPr>
          <p:cNvPr id="4" name="Slide Number Placeholder 3">
            <a:extLst>
              <a:ext uri="{FF2B5EF4-FFF2-40B4-BE49-F238E27FC236}">
                <a16:creationId xmlns:a16="http://schemas.microsoft.com/office/drawing/2014/main" id="{CF236BAC-D25E-6CA1-E41F-42810AA8BA14}"/>
              </a:ext>
            </a:extLst>
          </p:cNvPr>
          <p:cNvSpPr>
            <a:spLocks noGrp="1"/>
          </p:cNvSpPr>
          <p:nvPr>
            <p:ph type="sldNum" sz="quarter" idx="12"/>
          </p:nvPr>
        </p:nvSpPr>
        <p:spPr/>
        <p:txBody>
          <a:bodyPr/>
          <a:lstStyle/>
          <a:p>
            <a:fld id="{D549473A-C3FF-4FBB-A553-C5CC92A3A114}" type="slidenum">
              <a:rPr lang="en-US" smtClean="0"/>
              <a:t>23</a:t>
            </a:fld>
            <a:endParaRPr lang="en-US"/>
          </a:p>
        </p:txBody>
      </p:sp>
    </p:spTree>
    <p:extLst>
      <p:ext uri="{BB962C8B-B14F-4D97-AF65-F5344CB8AC3E}">
        <p14:creationId xmlns:p14="http://schemas.microsoft.com/office/powerpoint/2010/main" val="1134997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CF116-3E2D-B32C-A9FA-D2CC0796D5EE}"/>
              </a:ext>
            </a:extLst>
          </p:cNvPr>
          <p:cNvSpPr>
            <a:spLocks noGrp="1"/>
          </p:cNvSpPr>
          <p:nvPr>
            <p:ph type="title"/>
          </p:nvPr>
        </p:nvSpPr>
        <p:spPr/>
        <p:txBody>
          <a:bodyPr/>
          <a:lstStyle/>
          <a:p>
            <a:r>
              <a:rPr lang="en-US" dirty="0"/>
              <a:t>Externally valid?</a:t>
            </a:r>
          </a:p>
        </p:txBody>
      </p:sp>
      <p:pic>
        <p:nvPicPr>
          <p:cNvPr id="6" name="Content Placeholder 5">
            <a:extLst>
              <a:ext uri="{FF2B5EF4-FFF2-40B4-BE49-F238E27FC236}">
                <a16:creationId xmlns:a16="http://schemas.microsoft.com/office/drawing/2014/main" id="{EC8D17B4-0DB2-81AC-C644-8C47A9D95E88}"/>
              </a:ext>
            </a:extLst>
          </p:cNvPr>
          <p:cNvPicPr>
            <a:picLocks noGrp="1" noChangeAspect="1"/>
          </p:cNvPicPr>
          <p:nvPr>
            <p:ph idx="1"/>
          </p:nvPr>
        </p:nvPicPr>
        <p:blipFill>
          <a:blip r:embed="rId2"/>
          <a:stretch>
            <a:fillRect/>
          </a:stretch>
        </p:blipFill>
        <p:spPr>
          <a:xfrm>
            <a:off x="538958" y="2295525"/>
            <a:ext cx="7437358" cy="2282943"/>
          </a:xfrm>
        </p:spPr>
      </p:pic>
      <p:sp>
        <p:nvSpPr>
          <p:cNvPr id="4" name="Slide Number Placeholder 3">
            <a:extLst>
              <a:ext uri="{FF2B5EF4-FFF2-40B4-BE49-F238E27FC236}">
                <a16:creationId xmlns:a16="http://schemas.microsoft.com/office/drawing/2014/main" id="{203DB22D-847A-51A6-3544-C8F28CFFF1EF}"/>
              </a:ext>
            </a:extLst>
          </p:cNvPr>
          <p:cNvSpPr>
            <a:spLocks noGrp="1"/>
          </p:cNvSpPr>
          <p:nvPr>
            <p:ph type="sldNum" sz="quarter" idx="12"/>
          </p:nvPr>
        </p:nvSpPr>
        <p:spPr/>
        <p:txBody>
          <a:bodyPr/>
          <a:lstStyle/>
          <a:p>
            <a:fld id="{D549473A-C3FF-4FBB-A553-C5CC92A3A114}" type="slidenum">
              <a:rPr lang="en-US" smtClean="0"/>
              <a:t>24</a:t>
            </a:fld>
            <a:endParaRPr lang="en-US"/>
          </a:p>
        </p:txBody>
      </p:sp>
    </p:spTree>
    <p:extLst>
      <p:ext uri="{BB962C8B-B14F-4D97-AF65-F5344CB8AC3E}">
        <p14:creationId xmlns:p14="http://schemas.microsoft.com/office/powerpoint/2010/main" val="566594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426B4-CB4D-39CC-368A-536F452739B1}"/>
              </a:ext>
            </a:extLst>
          </p:cNvPr>
          <p:cNvSpPr>
            <a:spLocks noGrp="1"/>
          </p:cNvSpPr>
          <p:nvPr>
            <p:ph type="title"/>
          </p:nvPr>
        </p:nvSpPr>
        <p:spPr/>
        <p:txBody>
          <a:bodyPr/>
          <a:lstStyle/>
          <a:p>
            <a:r>
              <a:rPr lang="en-US" dirty="0"/>
              <a:t>“Yes” the two Ukrainian studies are externally valid (pretty strong)</a:t>
            </a:r>
          </a:p>
        </p:txBody>
      </p:sp>
      <p:sp>
        <p:nvSpPr>
          <p:cNvPr id="3" name="Content Placeholder 2">
            <a:extLst>
              <a:ext uri="{FF2B5EF4-FFF2-40B4-BE49-F238E27FC236}">
                <a16:creationId xmlns:a16="http://schemas.microsoft.com/office/drawing/2014/main" id="{A0AE51D7-4649-184E-CEBB-6B4E35E61C3B}"/>
              </a:ext>
            </a:extLst>
          </p:cNvPr>
          <p:cNvSpPr>
            <a:spLocks noGrp="1"/>
          </p:cNvSpPr>
          <p:nvPr>
            <p:ph idx="1"/>
          </p:nvPr>
        </p:nvSpPr>
        <p:spPr/>
        <p:txBody>
          <a:bodyPr/>
          <a:lstStyle/>
          <a:p>
            <a:r>
              <a:rPr lang="en-US" dirty="0"/>
              <a:t>Why?  The data is “realistic” because it is observational and observed people in their “natural” environment.</a:t>
            </a:r>
          </a:p>
          <a:p>
            <a:r>
              <a:rPr lang="en-US" dirty="0"/>
              <a:t>It could be used to explain effect of TV on other people not in the sample, but still in Ukraine. (Or perhaps in Eastern Ukraine.</a:t>
            </a:r>
          </a:p>
          <a:p>
            <a:r>
              <a:rPr lang="en-US" dirty="0"/>
              <a:t>It would NOT necessarily, however, be valid for causal inference in other countries and other votes etc.</a:t>
            </a:r>
          </a:p>
        </p:txBody>
      </p:sp>
      <p:sp>
        <p:nvSpPr>
          <p:cNvPr id="4" name="Slide Number Placeholder 3">
            <a:extLst>
              <a:ext uri="{FF2B5EF4-FFF2-40B4-BE49-F238E27FC236}">
                <a16:creationId xmlns:a16="http://schemas.microsoft.com/office/drawing/2014/main" id="{CD3AEDD1-560E-B6A2-629F-74D08509840F}"/>
              </a:ext>
            </a:extLst>
          </p:cNvPr>
          <p:cNvSpPr>
            <a:spLocks noGrp="1"/>
          </p:cNvSpPr>
          <p:nvPr>
            <p:ph type="sldNum" sz="quarter" idx="12"/>
          </p:nvPr>
        </p:nvSpPr>
        <p:spPr/>
        <p:txBody>
          <a:bodyPr/>
          <a:lstStyle/>
          <a:p>
            <a:fld id="{D549473A-C3FF-4FBB-A553-C5CC92A3A114}" type="slidenum">
              <a:rPr lang="en-US" smtClean="0"/>
              <a:t>25</a:t>
            </a:fld>
            <a:endParaRPr lang="en-US"/>
          </a:p>
        </p:txBody>
      </p:sp>
    </p:spTree>
    <p:extLst>
      <p:ext uri="{BB962C8B-B14F-4D97-AF65-F5344CB8AC3E}">
        <p14:creationId xmlns:p14="http://schemas.microsoft.com/office/powerpoint/2010/main" val="2637445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AE2DB-3931-7612-E71A-606A2372DF2E}"/>
              </a:ext>
            </a:extLst>
          </p:cNvPr>
          <p:cNvSpPr>
            <a:spLocks noGrp="1"/>
          </p:cNvSpPr>
          <p:nvPr>
            <p:ph type="title"/>
          </p:nvPr>
        </p:nvSpPr>
        <p:spPr/>
        <p:txBody>
          <a:bodyPr/>
          <a:lstStyle/>
          <a:p>
            <a:r>
              <a:rPr lang="en-US" dirty="0"/>
              <a:t>Recall STAR study from Chap 2.</a:t>
            </a:r>
          </a:p>
        </p:txBody>
      </p:sp>
      <p:sp>
        <p:nvSpPr>
          <p:cNvPr id="3" name="Content Placeholder 2">
            <a:extLst>
              <a:ext uri="{FF2B5EF4-FFF2-40B4-BE49-F238E27FC236}">
                <a16:creationId xmlns:a16="http://schemas.microsoft.com/office/drawing/2014/main" id="{DE8CFD6B-7DCD-94EE-75A6-582175A1DAFA}"/>
              </a:ext>
            </a:extLst>
          </p:cNvPr>
          <p:cNvSpPr>
            <a:spLocks noGrp="1"/>
          </p:cNvSpPr>
          <p:nvPr>
            <p:ph idx="1"/>
          </p:nvPr>
        </p:nvSpPr>
        <p:spPr/>
        <p:txBody>
          <a:bodyPr>
            <a:normAutofit fontScale="92500" lnSpcReduction="10000"/>
          </a:bodyPr>
          <a:lstStyle/>
          <a:p>
            <a:r>
              <a:rPr lang="en-US" dirty="0"/>
              <a:t>Is it internally valid?  Yes, students randomly assigned. Randomly picked and randomly assigned to small or large class room. So, on average the two different groups should otherwise be similar. All confounders have been eliminated!</a:t>
            </a:r>
          </a:p>
          <a:p>
            <a:r>
              <a:rPr lang="en-US" dirty="0"/>
              <a:t>Externally valid? No, probably not. That is, the results from this Tennessee study may not be applicable to all across the US.</a:t>
            </a:r>
          </a:p>
          <a:p>
            <a:r>
              <a:rPr lang="en-US" dirty="0"/>
              <a:t>Why not?  1) The STAR study randomly selected, but only from Large schools in Tennessee. Maybe small schools are different in some way.</a:t>
            </a:r>
          </a:p>
          <a:p>
            <a:r>
              <a:rPr lang="en-US" dirty="0"/>
              <a:t>2) The </a:t>
            </a:r>
            <a:r>
              <a:rPr lang="en-US" dirty="0">
                <a:solidFill>
                  <a:srgbClr val="00B0F0"/>
                </a:solidFill>
              </a:rPr>
              <a:t>demographics </a:t>
            </a:r>
            <a:r>
              <a:rPr lang="en-US" dirty="0"/>
              <a:t>in Tennessee are similar to some states in the US but different than others. E.g. African-Americans are 17% of population in Tennessee, but only 1.5% in Vermont. (Alabama is 26% African-American.)</a:t>
            </a:r>
          </a:p>
        </p:txBody>
      </p:sp>
      <p:sp>
        <p:nvSpPr>
          <p:cNvPr id="4" name="Slide Number Placeholder 3">
            <a:extLst>
              <a:ext uri="{FF2B5EF4-FFF2-40B4-BE49-F238E27FC236}">
                <a16:creationId xmlns:a16="http://schemas.microsoft.com/office/drawing/2014/main" id="{04E62A68-7ED0-0475-C85A-766B8E41A0E3}"/>
              </a:ext>
            </a:extLst>
          </p:cNvPr>
          <p:cNvSpPr>
            <a:spLocks noGrp="1"/>
          </p:cNvSpPr>
          <p:nvPr>
            <p:ph type="sldNum" sz="quarter" idx="12"/>
          </p:nvPr>
        </p:nvSpPr>
        <p:spPr/>
        <p:txBody>
          <a:bodyPr/>
          <a:lstStyle/>
          <a:p>
            <a:fld id="{D549473A-C3FF-4FBB-A553-C5CC92A3A114}" type="slidenum">
              <a:rPr lang="en-US" smtClean="0"/>
              <a:t>26</a:t>
            </a:fld>
            <a:endParaRPr lang="en-US"/>
          </a:p>
        </p:txBody>
      </p:sp>
    </p:spTree>
    <p:extLst>
      <p:ext uri="{BB962C8B-B14F-4D97-AF65-F5344CB8AC3E}">
        <p14:creationId xmlns:p14="http://schemas.microsoft.com/office/powerpoint/2010/main" val="715819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4EABA-354A-3D48-CA2E-73E37B5E7872}"/>
              </a:ext>
            </a:extLst>
          </p:cNvPr>
          <p:cNvSpPr>
            <a:spLocks noGrp="1"/>
          </p:cNvSpPr>
          <p:nvPr>
            <p:ph type="title"/>
          </p:nvPr>
        </p:nvSpPr>
        <p:spPr/>
        <p:txBody>
          <a:bodyPr/>
          <a:lstStyle/>
          <a:p>
            <a:r>
              <a:rPr lang="en-US" dirty="0"/>
              <a:t>What about R2?</a:t>
            </a:r>
          </a:p>
        </p:txBody>
      </p:sp>
      <p:sp>
        <p:nvSpPr>
          <p:cNvPr id="3" name="Content Placeholder 2">
            <a:extLst>
              <a:ext uri="{FF2B5EF4-FFF2-40B4-BE49-F238E27FC236}">
                <a16:creationId xmlns:a16="http://schemas.microsoft.com/office/drawing/2014/main" id="{492596E9-81DC-0203-3256-24CFFCC140A4}"/>
              </a:ext>
            </a:extLst>
          </p:cNvPr>
          <p:cNvSpPr>
            <a:spLocks noGrp="1"/>
          </p:cNvSpPr>
          <p:nvPr>
            <p:ph idx="1"/>
          </p:nvPr>
        </p:nvSpPr>
        <p:spPr/>
        <p:txBody>
          <a:bodyPr/>
          <a:lstStyle/>
          <a:p>
            <a:r>
              <a:rPr lang="en-US" dirty="0"/>
              <a:t>We have not talked about it yet. But some of you may have heard that a high R-squared is good. Not necessarily. We will explore this more later, with “</a:t>
            </a:r>
            <a:r>
              <a:rPr lang="en-US" dirty="0">
                <a:solidFill>
                  <a:srgbClr val="00B0F0"/>
                </a:solidFill>
              </a:rPr>
              <a:t>time series</a:t>
            </a:r>
            <a:r>
              <a:rPr lang="en-US" dirty="0"/>
              <a:t>” data.</a:t>
            </a:r>
          </a:p>
          <a:p>
            <a:endParaRPr lang="en-US" dirty="0"/>
          </a:p>
          <a:p>
            <a:endParaRPr lang="en-US" dirty="0"/>
          </a:p>
        </p:txBody>
      </p:sp>
      <p:sp>
        <p:nvSpPr>
          <p:cNvPr id="4" name="Slide Number Placeholder 3">
            <a:extLst>
              <a:ext uri="{FF2B5EF4-FFF2-40B4-BE49-F238E27FC236}">
                <a16:creationId xmlns:a16="http://schemas.microsoft.com/office/drawing/2014/main" id="{2F1429E5-EAA9-9B9B-6954-F93322128318}"/>
              </a:ext>
            </a:extLst>
          </p:cNvPr>
          <p:cNvSpPr>
            <a:spLocks noGrp="1"/>
          </p:cNvSpPr>
          <p:nvPr>
            <p:ph type="sldNum" sz="quarter" idx="12"/>
          </p:nvPr>
        </p:nvSpPr>
        <p:spPr/>
        <p:txBody>
          <a:bodyPr/>
          <a:lstStyle/>
          <a:p>
            <a:fld id="{D549473A-C3FF-4FBB-A553-C5CC92A3A114}" type="slidenum">
              <a:rPr lang="en-US" smtClean="0"/>
              <a:t>27</a:t>
            </a:fld>
            <a:endParaRPr lang="en-US"/>
          </a:p>
        </p:txBody>
      </p:sp>
      <p:pic>
        <p:nvPicPr>
          <p:cNvPr id="6" name="Picture 5">
            <a:extLst>
              <a:ext uri="{FF2B5EF4-FFF2-40B4-BE49-F238E27FC236}">
                <a16:creationId xmlns:a16="http://schemas.microsoft.com/office/drawing/2014/main" id="{B99979C7-0885-80B0-FBF2-399FB9A95DA2}"/>
              </a:ext>
            </a:extLst>
          </p:cNvPr>
          <p:cNvPicPr>
            <a:picLocks noChangeAspect="1"/>
          </p:cNvPicPr>
          <p:nvPr/>
        </p:nvPicPr>
        <p:blipFill>
          <a:blip r:embed="rId2"/>
          <a:stretch>
            <a:fillRect/>
          </a:stretch>
        </p:blipFill>
        <p:spPr>
          <a:xfrm>
            <a:off x="2842118" y="3249227"/>
            <a:ext cx="5094685" cy="2848488"/>
          </a:xfrm>
          <a:prstGeom prst="rect">
            <a:avLst/>
          </a:prstGeom>
        </p:spPr>
      </p:pic>
    </p:spTree>
    <p:extLst>
      <p:ext uri="{BB962C8B-B14F-4D97-AF65-F5344CB8AC3E}">
        <p14:creationId xmlns:p14="http://schemas.microsoft.com/office/powerpoint/2010/main" val="2618439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CC017-215E-31F2-F9C2-5524D93E12CA}"/>
              </a:ext>
            </a:extLst>
          </p:cNvPr>
          <p:cNvSpPr>
            <a:spLocks noGrp="1"/>
          </p:cNvSpPr>
          <p:nvPr>
            <p:ph type="title"/>
          </p:nvPr>
        </p:nvSpPr>
        <p:spPr/>
        <p:txBody>
          <a:bodyPr/>
          <a:lstStyle/>
          <a:p>
            <a:r>
              <a:rPr lang="en-US" dirty="0"/>
              <a:t>Two data sets: “</a:t>
            </a:r>
            <a:r>
              <a:rPr lang="en-US" dirty="0" err="1"/>
              <a:t>UAsurvey</a:t>
            </a:r>
            <a:r>
              <a:rPr lang="en-US" dirty="0"/>
              <a:t>” and “</a:t>
            </a:r>
            <a:r>
              <a:rPr lang="en-US" dirty="0" err="1"/>
              <a:t>UAprecincts</a:t>
            </a:r>
            <a:r>
              <a:rPr lang="en-US" dirty="0"/>
              <a:t>”</a:t>
            </a:r>
          </a:p>
        </p:txBody>
      </p:sp>
      <p:sp>
        <p:nvSpPr>
          <p:cNvPr id="3" name="Content Placeholder 2">
            <a:extLst>
              <a:ext uri="{FF2B5EF4-FFF2-40B4-BE49-F238E27FC236}">
                <a16:creationId xmlns:a16="http://schemas.microsoft.com/office/drawing/2014/main" id="{ABBB2BED-D85B-6154-01C4-A1F84DC106E1}"/>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2AA2E404-8993-59DF-3D5A-308384506A7F}"/>
              </a:ext>
            </a:extLst>
          </p:cNvPr>
          <p:cNvSpPr>
            <a:spLocks noGrp="1"/>
          </p:cNvSpPr>
          <p:nvPr>
            <p:ph type="sldNum" sz="quarter" idx="12"/>
          </p:nvPr>
        </p:nvSpPr>
        <p:spPr/>
        <p:txBody>
          <a:bodyPr/>
          <a:lstStyle/>
          <a:p>
            <a:fld id="{D549473A-C3FF-4FBB-A553-C5CC92A3A114}" type="slidenum">
              <a:rPr lang="en-US" smtClean="0"/>
              <a:t>3</a:t>
            </a:fld>
            <a:endParaRPr lang="en-US"/>
          </a:p>
        </p:txBody>
      </p:sp>
    </p:spTree>
    <p:extLst>
      <p:ext uri="{BB962C8B-B14F-4D97-AF65-F5344CB8AC3E}">
        <p14:creationId xmlns:p14="http://schemas.microsoft.com/office/powerpoint/2010/main" val="3200723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59BC5-B53B-CA71-88D9-B848A1FE30E2}"/>
              </a:ext>
            </a:extLst>
          </p:cNvPr>
          <p:cNvSpPr>
            <a:spLocks noGrp="1"/>
          </p:cNvSpPr>
          <p:nvPr>
            <p:ph type="title"/>
          </p:nvPr>
        </p:nvSpPr>
        <p:spPr/>
        <p:txBody>
          <a:bodyPr/>
          <a:lstStyle/>
          <a:p>
            <a:r>
              <a:rPr lang="en-US" dirty="0"/>
              <a:t>Let’s look at “</a:t>
            </a:r>
            <a:r>
              <a:rPr lang="en-US" dirty="0" err="1"/>
              <a:t>UAsurvey</a:t>
            </a:r>
            <a:r>
              <a:rPr lang="en-US" dirty="0"/>
              <a:t>” data</a:t>
            </a:r>
          </a:p>
        </p:txBody>
      </p:sp>
      <p:pic>
        <p:nvPicPr>
          <p:cNvPr id="6" name="Content Placeholder 5">
            <a:extLst>
              <a:ext uri="{FF2B5EF4-FFF2-40B4-BE49-F238E27FC236}">
                <a16:creationId xmlns:a16="http://schemas.microsoft.com/office/drawing/2014/main" id="{3A1DD453-3827-89EF-3A90-3CFA258B438F}"/>
              </a:ext>
            </a:extLst>
          </p:cNvPr>
          <p:cNvPicPr>
            <a:picLocks noGrp="1" noChangeAspect="1"/>
          </p:cNvPicPr>
          <p:nvPr>
            <p:ph idx="1"/>
          </p:nvPr>
        </p:nvPicPr>
        <p:blipFill>
          <a:blip r:embed="rId2"/>
          <a:stretch>
            <a:fillRect/>
          </a:stretch>
        </p:blipFill>
        <p:spPr>
          <a:xfrm>
            <a:off x="2991775" y="1776453"/>
            <a:ext cx="5036056" cy="3609411"/>
          </a:xfrm>
        </p:spPr>
      </p:pic>
      <p:sp>
        <p:nvSpPr>
          <p:cNvPr id="4" name="Slide Number Placeholder 3">
            <a:extLst>
              <a:ext uri="{FF2B5EF4-FFF2-40B4-BE49-F238E27FC236}">
                <a16:creationId xmlns:a16="http://schemas.microsoft.com/office/drawing/2014/main" id="{68350543-014C-6220-558B-DB533D892B34}"/>
              </a:ext>
            </a:extLst>
          </p:cNvPr>
          <p:cNvSpPr>
            <a:spLocks noGrp="1"/>
          </p:cNvSpPr>
          <p:nvPr>
            <p:ph type="sldNum" sz="quarter" idx="12"/>
          </p:nvPr>
        </p:nvSpPr>
        <p:spPr/>
        <p:txBody>
          <a:bodyPr/>
          <a:lstStyle/>
          <a:p>
            <a:fld id="{D549473A-C3FF-4FBB-A553-C5CC92A3A114}" type="slidenum">
              <a:rPr lang="en-US" smtClean="0"/>
              <a:t>4</a:t>
            </a:fld>
            <a:endParaRPr lang="en-US"/>
          </a:p>
        </p:txBody>
      </p:sp>
    </p:spTree>
    <p:extLst>
      <p:ext uri="{BB962C8B-B14F-4D97-AF65-F5344CB8AC3E}">
        <p14:creationId xmlns:p14="http://schemas.microsoft.com/office/powerpoint/2010/main" val="2244910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1C9F5-5673-79A6-4858-17F5E6455EA8}"/>
              </a:ext>
            </a:extLst>
          </p:cNvPr>
          <p:cNvSpPr>
            <a:spLocks noGrp="1"/>
          </p:cNvSpPr>
          <p:nvPr>
            <p:ph type="title"/>
          </p:nvPr>
        </p:nvSpPr>
        <p:spPr/>
        <p:txBody>
          <a:bodyPr/>
          <a:lstStyle/>
          <a:p>
            <a:r>
              <a:rPr lang="en-US" dirty="0"/>
              <a:t>Expected effect?</a:t>
            </a:r>
          </a:p>
        </p:txBody>
      </p:sp>
      <p:sp>
        <p:nvSpPr>
          <p:cNvPr id="3" name="Content Placeholder 2">
            <a:extLst>
              <a:ext uri="{FF2B5EF4-FFF2-40B4-BE49-F238E27FC236}">
                <a16:creationId xmlns:a16="http://schemas.microsoft.com/office/drawing/2014/main" id="{63BA19C8-732C-9042-27C5-D17F138AED71}"/>
              </a:ext>
            </a:extLst>
          </p:cNvPr>
          <p:cNvSpPr>
            <a:spLocks noGrp="1"/>
          </p:cNvSpPr>
          <p:nvPr>
            <p:ph idx="1"/>
          </p:nvPr>
        </p:nvSpPr>
        <p:spPr/>
        <p:txBody>
          <a:bodyPr>
            <a:normAutofit lnSpcReduction="10000"/>
          </a:bodyPr>
          <a:lstStyle/>
          <a:p>
            <a:r>
              <a:rPr lang="en-US" dirty="0"/>
              <a:t>The setting.</a:t>
            </a:r>
          </a:p>
          <a:p>
            <a:r>
              <a:rPr lang="en-US" dirty="0"/>
              <a:t>Russia has already taken Crimea in March 2014.</a:t>
            </a:r>
          </a:p>
          <a:p>
            <a:r>
              <a:rPr lang="en-US" dirty="0"/>
              <a:t>Parliamentary elections were held in the fall of 2014.</a:t>
            </a:r>
          </a:p>
          <a:p>
            <a:r>
              <a:rPr lang="en-US" dirty="0"/>
              <a:t>Some Ukrainian politicians were pro-Russia. Other Ukrainian politicians were anti-Russia.</a:t>
            </a:r>
          </a:p>
          <a:p>
            <a:r>
              <a:rPr lang="en-US" dirty="0"/>
              <a:t>This paper (originally by </a:t>
            </a:r>
            <a:r>
              <a:rPr lang="en-US" dirty="0" err="1"/>
              <a:t>Peisakhin</a:t>
            </a:r>
            <a:r>
              <a:rPr lang="en-US" dirty="0"/>
              <a:t> and </a:t>
            </a:r>
            <a:r>
              <a:rPr lang="en-US" dirty="0" err="1"/>
              <a:t>Rozenas</a:t>
            </a:r>
            <a:r>
              <a:rPr lang="en-US" dirty="0"/>
              <a:t>, 2018) wanted to see if Russian TV watched by Ukrainians, would influence more Ukrainians to vote for pro-Russian candidates (in Ukraine.)</a:t>
            </a:r>
          </a:p>
          <a:p>
            <a:r>
              <a:rPr lang="en-US" dirty="0"/>
              <a:t>In short, they wanted to see how effective Russian TV propaganda was.</a:t>
            </a:r>
          </a:p>
        </p:txBody>
      </p:sp>
      <p:sp>
        <p:nvSpPr>
          <p:cNvPr id="4" name="Slide Number Placeholder 3">
            <a:extLst>
              <a:ext uri="{FF2B5EF4-FFF2-40B4-BE49-F238E27FC236}">
                <a16:creationId xmlns:a16="http://schemas.microsoft.com/office/drawing/2014/main" id="{BD75D3ED-8FAD-6055-1467-3C99B1F63AC1}"/>
              </a:ext>
            </a:extLst>
          </p:cNvPr>
          <p:cNvSpPr>
            <a:spLocks noGrp="1"/>
          </p:cNvSpPr>
          <p:nvPr>
            <p:ph type="sldNum" sz="quarter" idx="12"/>
          </p:nvPr>
        </p:nvSpPr>
        <p:spPr/>
        <p:txBody>
          <a:bodyPr/>
          <a:lstStyle/>
          <a:p>
            <a:fld id="{D549473A-C3FF-4FBB-A553-C5CC92A3A114}" type="slidenum">
              <a:rPr lang="en-US" smtClean="0"/>
              <a:t>5</a:t>
            </a:fld>
            <a:endParaRPr lang="en-US"/>
          </a:p>
        </p:txBody>
      </p:sp>
    </p:spTree>
    <p:extLst>
      <p:ext uri="{BB962C8B-B14F-4D97-AF65-F5344CB8AC3E}">
        <p14:creationId xmlns:p14="http://schemas.microsoft.com/office/powerpoint/2010/main" val="154556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BEBC0-919A-8D60-1B4C-0434F3330610}"/>
              </a:ext>
            </a:extLst>
          </p:cNvPr>
          <p:cNvSpPr>
            <a:spLocks noGrp="1"/>
          </p:cNvSpPr>
          <p:nvPr>
            <p:ph type="title"/>
          </p:nvPr>
        </p:nvSpPr>
        <p:spPr/>
        <p:txBody>
          <a:bodyPr/>
          <a:lstStyle/>
          <a:p>
            <a:r>
              <a:rPr lang="en-US" dirty="0"/>
              <a:t>3 variables	</a:t>
            </a:r>
          </a:p>
        </p:txBody>
      </p:sp>
      <p:sp>
        <p:nvSpPr>
          <p:cNvPr id="3" name="Content Placeholder 2">
            <a:extLst>
              <a:ext uri="{FF2B5EF4-FFF2-40B4-BE49-F238E27FC236}">
                <a16:creationId xmlns:a16="http://schemas.microsoft.com/office/drawing/2014/main" id="{6621513A-2E79-EDBE-1E36-43673539B4F5}"/>
              </a:ext>
            </a:extLst>
          </p:cNvPr>
          <p:cNvSpPr>
            <a:spLocks noGrp="1"/>
          </p:cNvSpPr>
          <p:nvPr>
            <p:ph idx="1"/>
          </p:nvPr>
        </p:nvSpPr>
        <p:spPr/>
        <p:txBody>
          <a:bodyPr>
            <a:normAutofit lnSpcReduction="10000"/>
          </a:bodyPr>
          <a:lstStyle/>
          <a:p>
            <a:r>
              <a:rPr lang="en-US" dirty="0"/>
              <a:t>“</a:t>
            </a:r>
            <a:r>
              <a:rPr lang="en-US" dirty="0">
                <a:solidFill>
                  <a:srgbClr val="00B0F0"/>
                </a:solidFill>
              </a:rPr>
              <a:t>pro-Russian</a:t>
            </a:r>
            <a:r>
              <a:rPr lang="en-US" dirty="0"/>
              <a:t>” vote. Binary. 1 is they did vote for a pro-Russian candidate.</a:t>
            </a:r>
          </a:p>
          <a:p>
            <a:r>
              <a:rPr lang="en-US" dirty="0"/>
              <a:t>“</a:t>
            </a:r>
            <a:r>
              <a:rPr lang="en-US" dirty="0">
                <a:solidFill>
                  <a:srgbClr val="00B0F0"/>
                </a:solidFill>
              </a:rPr>
              <a:t>Russian TV</a:t>
            </a:r>
            <a:r>
              <a:rPr lang="en-US" dirty="0"/>
              <a:t>”. Could that person/household who could receive (free) Russian TV signal.</a:t>
            </a:r>
          </a:p>
          <a:p>
            <a:r>
              <a:rPr lang="en-US" dirty="0"/>
              <a:t>(note: NOT cable TV, or Netflix. Just free TV signal from Russian, like Russian “NHK”. Not all people could receive/watch Russian TV because of mountains blocking signal etc.</a:t>
            </a:r>
          </a:p>
          <a:p>
            <a:r>
              <a:rPr lang="en-US" dirty="0"/>
              <a:t>So, as </a:t>
            </a:r>
            <a:r>
              <a:rPr lang="en-US" dirty="0" err="1"/>
              <a:t>Llaudet</a:t>
            </a:r>
            <a:r>
              <a:rPr lang="en-US" dirty="0"/>
              <a:t> and Imai say, “it is like-random”. Some people can get the signal, other cannot.</a:t>
            </a:r>
          </a:p>
          <a:p>
            <a:r>
              <a:rPr lang="en-US" dirty="0"/>
              <a:t>“</a:t>
            </a:r>
            <a:r>
              <a:rPr lang="en-US" dirty="0">
                <a:solidFill>
                  <a:srgbClr val="00B0F0"/>
                </a:solidFill>
              </a:rPr>
              <a:t>within 25km of Russian border</a:t>
            </a:r>
            <a:r>
              <a:rPr lang="en-US" dirty="0"/>
              <a:t>” variable. </a:t>
            </a:r>
          </a:p>
          <a:p>
            <a:endParaRPr lang="en-US" dirty="0"/>
          </a:p>
          <a:p>
            <a:endParaRPr lang="en-US" dirty="0"/>
          </a:p>
        </p:txBody>
      </p:sp>
      <p:sp>
        <p:nvSpPr>
          <p:cNvPr id="4" name="Slide Number Placeholder 3">
            <a:extLst>
              <a:ext uri="{FF2B5EF4-FFF2-40B4-BE49-F238E27FC236}">
                <a16:creationId xmlns:a16="http://schemas.microsoft.com/office/drawing/2014/main" id="{185C02A8-FE68-4E20-DA59-9EEBA65CFF3F}"/>
              </a:ext>
            </a:extLst>
          </p:cNvPr>
          <p:cNvSpPr>
            <a:spLocks noGrp="1"/>
          </p:cNvSpPr>
          <p:nvPr>
            <p:ph type="sldNum" sz="quarter" idx="12"/>
          </p:nvPr>
        </p:nvSpPr>
        <p:spPr/>
        <p:txBody>
          <a:bodyPr/>
          <a:lstStyle/>
          <a:p>
            <a:fld id="{D549473A-C3FF-4FBB-A553-C5CC92A3A114}" type="slidenum">
              <a:rPr lang="en-US" smtClean="0"/>
              <a:t>6</a:t>
            </a:fld>
            <a:endParaRPr lang="en-US"/>
          </a:p>
        </p:txBody>
      </p:sp>
    </p:spTree>
    <p:extLst>
      <p:ext uri="{BB962C8B-B14F-4D97-AF65-F5344CB8AC3E}">
        <p14:creationId xmlns:p14="http://schemas.microsoft.com/office/powerpoint/2010/main" val="374661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7DA0-0A84-B77C-D7D1-A07F4B3B118B}"/>
              </a:ext>
            </a:extLst>
          </p:cNvPr>
          <p:cNvSpPr>
            <a:spLocks noGrp="1"/>
          </p:cNvSpPr>
          <p:nvPr>
            <p:ph type="title"/>
          </p:nvPr>
        </p:nvSpPr>
        <p:spPr/>
        <p:txBody>
          <a:bodyPr/>
          <a:lstStyle/>
          <a:p>
            <a:r>
              <a:rPr lang="en-US" dirty="0"/>
              <a:t>Expected causal signs on variables</a:t>
            </a:r>
          </a:p>
        </p:txBody>
      </p:sp>
      <p:sp>
        <p:nvSpPr>
          <p:cNvPr id="3" name="Content Placeholder 2">
            <a:extLst>
              <a:ext uri="{FF2B5EF4-FFF2-40B4-BE49-F238E27FC236}">
                <a16:creationId xmlns:a16="http://schemas.microsoft.com/office/drawing/2014/main" id="{330F6323-FDF3-1406-8FEB-9B8DB6FE541C}"/>
              </a:ext>
            </a:extLst>
          </p:cNvPr>
          <p:cNvSpPr>
            <a:spLocks noGrp="1"/>
          </p:cNvSpPr>
          <p:nvPr>
            <p:ph idx="1"/>
          </p:nvPr>
        </p:nvSpPr>
        <p:spPr/>
        <p:txBody>
          <a:bodyPr/>
          <a:lstStyle/>
          <a:p>
            <a:r>
              <a:rPr lang="en-US" dirty="0"/>
              <a:t>If the person can receive </a:t>
            </a:r>
            <a:r>
              <a:rPr lang="en-US" dirty="0">
                <a:solidFill>
                  <a:srgbClr val="00B0F0"/>
                </a:solidFill>
              </a:rPr>
              <a:t>Russian TV signal</a:t>
            </a:r>
            <a:r>
              <a:rPr lang="en-US" dirty="0"/>
              <a:t>, they suspect (guess/posit) that those people </a:t>
            </a:r>
            <a:r>
              <a:rPr lang="en-US" dirty="0">
                <a:solidFill>
                  <a:srgbClr val="00B0F0"/>
                </a:solidFill>
              </a:rPr>
              <a:t>are more likely </a:t>
            </a:r>
            <a:r>
              <a:rPr lang="en-US" dirty="0"/>
              <a:t>to vote for a pro-Russian politician.</a:t>
            </a:r>
          </a:p>
          <a:p>
            <a:r>
              <a:rPr lang="en-US" dirty="0"/>
              <a:t>If the person </a:t>
            </a:r>
            <a:r>
              <a:rPr lang="en-US" dirty="0">
                <a:solidFill>
                  <a:srgbClr val="00B0F0"/>
                </a:solidFill>
              </a:rPr>
              <a:t>lives closer to the Russian border</a:t>
            </a:r>
            <a:r>
              <a:rPr lang="en-US" dirty="0"/>
              <a:t>, they think that will </a:t>
            </a:r>
            <a:r>
              <a:rPr lang="en-US" dirty="0">
                <a:solidFill>
                  <a:srgbClr val="00B0F0"/>
                </a:solidFill>
              </a:rPr>
              <a:t>REDUCE</a:t>
            </a:r>
            <a:r>
              <a:rPr lang="en-US" dirty="0"/>
              <a:t> the chances of a voting for a pro-Russian candidate. Why?</a:t>
            </a:r>
          </a:p>
          <a:p>
            <a:pPr lvl="1"/>
            <a:r>
              <a:rPr lang="en-US" dirty="0"/>
              <a:t>Because the people closer to the Russian border can more easily and often see the many Russian soldier and tanks at the border. Scary!</a:t>
            </a:r>
          </a:p>
        </p:txBody>
      </p:sp>
      <p:sp>
        <p:nvSpPr>
          <p:cNvPr id="4" name="Slide Number Placeholder 3">
            <a:extLst>
              <a:ext uri="{FF2B5EF4-FFF2-40B4-BE49-F238E27FC236}">
                <a16:creationId xmlns:a16="http://schemas.microsoft.com/office/drawing/2014/main" id="{D078C53D-CD92-2508-A726-736A14F629B2}"/>
              </a:ext>
            </a:extLst>
          </p:cNvPr>
          <p:cNvSpPr>
            <a:spLocks noGrp="1"/>
          </p:cNvSpPr>
          <p:nvPr>
            <p:ph type="sldNum" sz="quarter" idx="12"/>
          </p:nvPr>
        </p:nvSpPr>
        <p:spPr/>
        <p:txBody>
          <a:bodyPr/>
          <a:lstStyle/>
          <a:p>
            <a:fld id="{D549473A-C3FF-4FBB-A553-C5CC92A3A114}" type="slidenum">
              <a:rPr lang="en-US" smtClean="0"/>
              <a:t>7</a:t>
            </a:fld>
            <a:endParaRPr lang="en-US"/>
          </a:p>
        </p:txBody>
      </p:sp>
    </p:spTree>
    <p:extLst>
      <p:ext uri="{BB962C8B-B14F-4D97-AF65-F5344CB8AC3E}">
        <p14:creationId xmlns:p14="http://schemas.microsoft.com/office/powerpoint/2010/main" val="3340756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90B60-4DA5-DB0B-A111-A4CD1D569DA5}"/>
              </a:ext>
            </a:extLst>
          </p:cNvPr>
          <p:cNvSpPr>
            <a:spLocks noGrp="1"/>
          </p:cNvSpPr>
          <p:nvPr>
            <p:ph type="title"/>
          </p:nvPr>
        </p:nvSpPr>
        <p:spPr/>
        <p:txBody>
          <a:bodyPr/>
          <a:lstStyle/>
          <a:p>
            <a:r>
              <a:rPr lang="en-US" dirty="0"/>
              <a:t>Confounding variables or “</a:t>
            </a:r>
            <a:r>
              <a:rPr lang="en-US" dirty="0">
                <a:solidFill>
                  <a:srgbClr val="00B0F0"/>
                </a:solidFill>
              </a:rPr>
              <a:t>confounders</a:t>
            </a:r>
            <a:r>
              <a:rPr lang="en-US" dirty="0"/>
              <a:t>”</a:t>
            </a:r>
          </a:p>
        </p:txBody>
      </p:sp>
      <p:pic>
        <p:nvPicPr>
          <p:cNvPr id="6" name="Content Placeholder 5">
            <a:extLst>
              <a:ext uri="{FF2B5EF4-FFF2-40B4-BE49-F238E27FC236}">
                <a16:creationId xmlns:a16="http://schemas.microsoft.com/office/drawing/2014/main" id="{051DF03D-DA15-3330-A113-6E48D03D8356}"/>
              </a:ext>
            </a:extLst>
          </p:cNvPr>
          <p:cNvPicPr>
            <a:picLocks noGrp="1" noChangeAspect="1"/>
          </p:cNvPicPr>
          <p:nvPr>
            <p:ph idx="1"/>
          </p:nvPr>
        </p:nvPicPr>
        <p:blipFill>
          <a:blip r:embed="rId2"/>
          <a:stretch>
            <a:fillRect/>
          </a:stretch>
        </p:blipFill>
        <p:spPr>
          <a:xfrm>
            <a:off x="1796317" y="2105025"/>
            <a:ext cx="6218635" cy="2742576"/>
          </a:xfrm>
        </p:spPr>
      </p:pic>
      <p:sp>
        <p:nvSpPr>
          <p:cNvPr id="4" name="Slide Number Placeholder 3">
            <a:extLst>
              <a:ext uri="{FF2B5EF4-FFF2-40B4-BE49-F238E27FC236}">
                <a16:creationId xmlns:a16="http://schemas.microsoft.com/office/drawing/2014/main" id="{90BAD682-1EDC-17F5-FCCD-6B0CF2D480DB}"/>
              </a:ext>
            </a:extLst>
          </p:cNvPr>
          <p:cNvSpPr>
            <a:spLocks noGrp="1"/>
          </p:cNvSpPr>
          <p:nvPr>
            <p:ph type="sldNum" sz="quarter" idx="12"/>
          </p:nvPr>
        </p:nvSpPr>
        <p:spPr/>
        <p:txBody>
          <a:bodyPr/>
          <a:lstStyle/>
          <a:p>
            <a:fld id="{D549473A-C3FF-4FBB-A553-C5CC92A3A114}" type="slidenum">
              <a:rPr lang="en-US" smtClean="0"/>
              <a:t>8</a:t>
            </a:fld>
            <a:endParaRPr lang="en-US"/>
          </a:p>
        </p:txBody>
      </p:sp>
    </p:spTree>
    <p:extLst>
      <p:ext uri="{BB962C8B-B14F-4D97-AF65-F5344CB8AC3E}">
        <p14:creationId xmlns:p14="http://schemas.microsoft.com/office/powerpoint/2010/main" val="331208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026FA-25FB-1DBA-619B-1697A0D7A72E}"/>
              </a:ext>
            </a:extLst>
          </p:cNvPr>
          <p:cNvSpPr>
            <a:spLocks noGrp="1"/>
          </p:cNvSpPr>
          <p:nvPr>
            <p:ph type="title"/>
          </p:nvPr>
        </p:nvSpPr>
        <p:spPr/>
        <p:txBody>
          <a:bodyPr/>
          <a:lstStyle/>
          <a:p>
            <a:r>
              <a:rPr lang="en-US" dirty="0"/>
              <a:t>Randomization breaks the link. But the Ukrainian data not really random.</a:t>
            </a:r>
          </a:p>
        </p:txBody>
      </p:sp>
      <p:pic>
        <p:nvPicPr>
          <p:cNvPr id="6" name="Content Placeholder 5">
            <a:extLst>
              <a:ext uri="{FF2B5EF4-FFF2-40B4-BE49-F238E27FC236}">
                <a16:creationId xmlns:a16="http://schemas.microsoft.com/office/drawing/2014/main" id="{A54097EA-F1E6-BB7B-17C7-6725CB41F86A}"/>
              </a:ext>
            </a:extLst>
          </p:cNvPr>
          <p:cNvPicPr>
            <a:picLocks noGrp="1" noChangeAspect="1"/>
          </p:cNvPicPr>
          <p:nvPr>
            <p:ph idx="1"/>
          </p:nvPr>
        </p:nvPicPr>
        <p:blipFill>
          <a:blip r:embed="rId2"/>
          <a:stretch>
            <a:fillRect/>
          </a:stretch>
        </p:blipFill>
        <p:spPr>
          <a:xfrm>
            <a:off x="1135566" y="2419350"/>
            <a:ext cx="6892265" cy="2198029"/>
          </a:xfrm>
        </p:spPr>
      </p:pic>
      <p:sp>
        <p:nvSpPr>
          <p:cNvPr id="4" name="Slide Number Placeholder 3">
            <a:extLst>
              <a:ext uri="{FF2B5EF4-FFF2-40B4-BE49-F238E27FC236}">
                <a16:creationId xmlns:a16="http://schemas.microsoft.com/office/drawing/2014/main" id="{3E028B42-A132-6281-4825-EBEE8C203BD6}"/>
              </a:ext>
            </a:extLst>
          </p:cNvPr>
          <p:cNvSpPr>
            <a:spLocks noGrp="1"/>
          </p:cNvSpPr>
          <p:nvPr>
            <p:ph type="sldNum" sz="quarter" idx="12"/>
          </p:nvPr>
        </p:nvSpPr>
        <p:spPr/>
        <p:txBody>
          <a:bodyPr/>
          <a:lstStyle/>
          <a:p>
            <a:fld id="{D549473A-C3FF-4FBB-A553-C5CC92A3A114}" type="slidenum">
              <a:rPr lang="en-US" smtClean="0"/>
              <a:t>9</a:t>
            </a:fld>
            <a:endParaRPr lang="en-US"/>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92AA84DE-7EBD-B151-1E45-D26F41FBD025}"/>
                  </a:ext>
                </a:extLst>
              </p14:cNvPr>
              <p14:cNvContentPartPr/>
              <p14:nvPr/>
            </p14:nvContentPartPr>
            <p14:xfrm>
              <a:off x="3552660" y="3818010"/>
              <a:ext cx="1904040" cy="39960"/>
            </p14:xfrm>
          </p:contentPart>
        </mc:Choice>
        <mc:Fallback xmlns="">
          <p:pic>
            <p:nvPicPr>
              <p:cNvPr id="7" name="Ink 6">
                <a:extLst>
                  <a:ext uri="{FF2B5EF4-FFF2-40B4-BE49-F238E27FC236}">
                    <a16:creationId xmlns:a16="http://schemas.microsoft.com/office/drawing/2014/main" id="{92AA84DE-7EBD-B151-1E45-D26F41FBD025}"/>
                  </a:ext>
                </a:extLst>
              </p:cNvPr>
              <p:cNvPicPr/>
              <p:nvPr/>
            </p:nvPicPr>
            <p:blipFill>
              <a:blip r:embed="rId4"/>
              <a:stretch>
                <a:fillRect/>
              </a:stretch>
            </p:blipFill>
            <p:spPr>
              <a:xfrm>
                <a:off x="3498660" y="3710370"/>
                <a:ext cx="2011680" cy="255600"/>
              </a:xfrm>
              <a:prstGeom prst="rect">
                <a:avLst/>
              </a:prstGeom>
            </p:spPr>
          </p:pic>
        </mc:Fallback>
      </mc:AlternateContent>
    </p:spTree>
    <p:extLst>
      <p:ext uri="{BB962C8B-B14F-4D97-AF65-F5344CB8AC3E}">
        <p14:creationId xmlns:p14="http://schemas.microsoft.com/office/powerpoint/2010/main" val="829824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6186</TotalTime>
  <Words>1320</Words>
  <Application>Microsoft Office PowerPoint</Application>
  <PresentationFormat>Widescreen</PresentationFormat>
  <Paragraphs>116</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DSS by Llaudet and Imai</vt:lpstr>
      <vt:lpstr>Observational data vs. Experimental Data</vt:lpstr>
      <vt:lpstr>Two data sets: “UAsurvey” and “UAprecincts”</vt:lpstr>
      <vt:lpstr>Let’s look at “UAsurvey” data</vt:lpstr>
      <vt:lpstr>Expected effect?</vt:lpstr>
      <vt:lpstr>3 variables </vt:lpstr>
      <vt:lpstr>Expected causal signs on variables</vt:lpstr>
      <vt:lpstr>Confounding variables or “confounders”</vt:lpstr>
      <vt:lpstr>Randomization breaks the link. But the Ukrainian data not really random.</vt:lpstr>
      <vt:lpstr>Third (missing variable, “distance from border”) also a potential confounder</vt:lpstr>
      <vt:lpstr>Potential confounder…highly correlated</vt:lpstr>
      <vt:lpstr>Good. We get expected result.</vt:lpstr>
      <vt:lpstr>Let’s add “close to border” variable to the regression.</vt:lpstr>
      <vt:lpstr>Both “betas” are as expected.</vt:lpstr>
      <vt:lpstr>Let’s go back to simple Y on X results. What does it mean?</vt:lpstr>
      <vt:lpstr>Couldn’t we just do simple difference in means to get “12%”. Yes, with Y on X, we can.</vt:lpstr>
      <vt:lpstr>Going back to Y on X1 X2, let’s interpret</vt:lpstr>
      <vt:lpstr>If person has no Russian TV and is farther than  25 km from Russian border (case I)</vt:lpstr>
      <vt:lpstr>If person has Russian TV and is farther than  25 km from Russian border (case II)</vt:lpstr>
      <vt:lpstr>If person has Russian TV but is closer than  25 km from Russian border (case III)</vt:lpstr>
      <vt:lpstr>If person has NO Russian TV but is closer than  25 km from Russian border (case IV)</vt:lpstr>
      <vt:lpstr>Internal and External Validity</vt:lpstr>
      <vt:lpstr>Is our Ukrainian Y on X1 and X2 internally valid?</vt:lpstr>
      <vt:lpstr>Externally valid?</vt:lpstr>
      <vt:lpstr>“Yes” the two Ukrainian studies are externally valid (pretty strong)</vt:lpstr>
      <vt:lpstr>Recall STAR study from Chap 2.</vt:lpstr>
      <vt:lpstr>What about R2?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DSS by Llaudet and Imai</dc:title>
  <dc:creator>parsons-craig-gj@ynu.ac.jp</dc:creator>
  <cp:lastModifiedBy>parsons-craig-gj@ynu.ac.jp</cp:lastModifiedBy>
  <cp:revision>66</cp:revision>
  <dcterms:created xsi:type="dcterms:W3CDTF">2023-04-20T23:10:42Z</dcterms:created>
  <dcterms:modified xsi:type="dcterms:W3CDTF">2023-06-30T02:30:37Z</dcterms:modified>
</cp:coreProperties>
</file>