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84" r:id="rId4"/>
    <p:sldId id="260" r:id="rId5"/>
    <p:sldId id="285" r:id="rId6"/>
    <p:sldId id="261" r:id="rId7"/>
    <p:sldId id="286" r:id="rId8"/>
    <p:sldId id="262" r:id="rId9"/>
    <p:sldId id="263" r:id="rId10"/>
    <p:sldId id="264" r:id="rId11"/>
    <p:sldId id="265" r:id="rId12"/>
    <p:sldId id="287" r:id="rId13"/>
    <p:sldId id="28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8F4CB-8FB8-49A2-8D90-34BF2691B41F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A7C40-5C38-4C84-856E-EB423460F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54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11FF4-36A2-BB38-6714-99EBCE4C9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458F4-DBCD-ABBA-2D4B-5A2B990237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24C04-3D08-AEE3-CB3F-B7C88BF55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9C21-A134-438E-BF21-709D4CD9A41D}" type="datetime1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34FDD-5404-FC86-805F-4CDD30FBA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1A0C7-4986-FB20-9893-BE11520EF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473A-C3FF-4FBB-A553-C5CC92A3A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51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C58E0-1BF4-DD63-11E8-AC86C03EC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8DEAAF-1EB2-DAE2-2139-1DFE15944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021DE-9FD5-4653-C6D7-766539C0C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E494-1475-4E49-8A88-E28E9EA70E05}" type="datetime1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34156-8CD8-6E4B-E198-3A079AABB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C0B43-E2AB-2A6D-B1F5-C7FE9F908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473A-C3FF-4FBB-A553-C5CC92A3A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80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742C28-3878-88E5-5150-685D34571B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B03C97-DE4D-7177-4ABC-B410D86B11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85DA9-C6F5-DAE3-9C03-DBC24CC09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70D9-1BF8-4EBA-8E7C-66B741F8588B}" type="datetime1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8F3D7-AA65-72D4-FF0E-1279B7EFD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CDD99-AA22-95D1-CA50-44193E8E7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473A-C3FF-4FBB-A553-C5CC92A3A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71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975D3-8C3E-5B7D-44B2-045EBE069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A7F9F-0C14-5AC1-3EE1-7A4900E91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AA6B4-7DCD-7247-B154-8FEDB1324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A971C-8218-4749-9327-AFEE59738D31}" type="datetime1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4480E-AE83-F2EE-17BC-C1DF4ECA7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6F6F1-3D34-21C0-DE06-C9BF2F461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473A-C3FF-4FBB-A553-C5CC92A3A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1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1285D-FC5F-04F2-F399-39E1110C4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34E6C-4F36-EF6B-32D8-86706386F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93A1C-AC16-2EEC-A986-79D0AD806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9D5F-BFAA-4679-9261-B7FB580EFED9}" type="datetime1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397C8-B56B-C46F-8636-FEC6FEFC5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BC7D2-A75B-93D3-716A-8DB064576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473A-C3FF-4FBB-A553-C5CC92A3A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3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B28F1-6738-A228-D308-D3CB1C2EC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02C6C-EB20-B09E-B9BD-B664BB9A65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EBEF92-BAD1-B543-02A3-8B1E7FA548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1E37CB-2DF8-D245-2A9C-813502A0C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8FD0-DFD1-48E8-8D80-B5921FD63A1A}" type="datetime1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C8908B-1DAF-5F47-BE10-4B50297CC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A76859-F9F9-DDA2-4099-782A4067F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473A-C3FF-4FBB-A553-C5CC92A3A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6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E2343-40DF-BEBC-602C-4477AFABD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CDA059-993D-D772-2BC3-58FFA13FF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0B136-4FB7-BD65-6B8D-314453B601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263123-D677-9DCA-9780-19B3055E24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63D657-9B44-E1C1-036D-37A66CB018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16EB06-A254-C055-38B1-387B005EF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2F3F-DCED-48C2-A818-88D64E67B536}" type="datetime1">
              <a:rPr lang="en-US" smtClean="0"/>
              <a:t>6/30/2023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974D53-A5F7-2F6C-E920-D32B30401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AA3111-4FEA-3E94-9F3A-1841C2431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473A-C3FF-4FBB-A553-C5CC92A3A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8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C4586-15AD-80E2-84C7-EBC8ED7AA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0425BD-F656-21DC-0E1B-08279AEDF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90C46-7FD5-4D5A-AC8C-760875E145CD}" type="datetime1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00F1B7-4932-900E-6E86-6FAF17670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4B55D1-687B-A69F-E7F6-D496A3403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473A-C3FF-4FBB-A553-C5CC92A3A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76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D2A944-E249-A76A-5338-5C5900035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27CA4-94BA-4817-83EE-B873271E13B5}" type="datetime1">
              <a:rPr lang="en-US" smtClean="0"/>
              <a:t>6/30/2023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956D5E-74D6-054B-9AD6-5B4AFCCF1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0C97CC-26F2-E763-AE2F-DF437CAB1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473A-C3FF-4FBB-A553-C5CC92A3A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5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6752C-3E42-0FD3-6951-A2AA771E4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8BF96-ACE9-522F-1EA7-9A0BC65C3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3A7E68-2F70-8158-77EC-F14149BF8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2C2E92-C896-B854-AB6D-678794665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8C44-502C-4576-9123-392F1B210CCB}" type="datetime1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704090-331C-AE86-89EF-8AE30624C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470810-FA75-525F-D3D1-3851A99A5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473A-C3FF-4FBB-A553-C5CC92A3A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95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35E7F-6D0F-FD15-2345-EDB76D0C5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9968D0-65E8-84D8-0B8C-2B4104F7E8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F0BA76-C421-A247-541A-CB8E798E9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7A0E8-1EF8-00F6-004C-C467635A6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E58E-D64B-4D8A-A929-0B91B984EB73}" type="datetime1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87BC15-AFE3-BD32-F6B2-8DDBEC419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4AE0E4-BD88-6A4A-7B6F-DCCED55FB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473A-C3FF-4FBB-A553-C5CC92A3A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2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223CDD-2FFD-7A88-FAF3-E14E021E2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3841A-5039-7BE8-9575-F27F47AC6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74297-D825-7ED7-4278-F22AC9E7D1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EFC78-4C99-40D3-81E8-0190D3EE0E1E}" type="datetime1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F02B1-A7C7-56E3-092C-4075659341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A7E83-2B85-5BC6-7063-0CB6588EA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9473A-C3FF-4FBB-A553-C5CC92A3A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9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F38CB-2BB7-7E6F-F101-1797F0F55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DSS by </a:t>
            </a:r>
            <a:r>
              <a:rPr lang="en-US" dirty="0" err="1"/>
              <a:t>Llaudet</a:t>
            </a:r>
            <a:r>
              <a:rPr lang="en-US" dirty="0"/>
              <a:t> and Imai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A17C6D-CF76-170B-3427-0A59135BE6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4: Predicting Outcomes using Linear Regression</a:t>
            </a:r>
          </a:p>
          <a:p>
            <a:endParaRPr lang="en-US" dirty="0"/>
          </a:p>
          <a:p>
            <a:r>
              <a:rPr lang="en-US" dirty="0"/>
              <a:t>Craig R. Parsons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2C2188-00E8-6406-ADD7-ADD335F86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473A-C3FF-4FBB-A553-C5CC92A3A1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25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78C32-1D76-4073-8349-87D26D1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Interpretation continued (</a:t>
            </a:r>
            <a:r>
              <a:rPr lang="en-US" sz="3100" dirty="0" err="1"/>
              <a:t>gdp_change</a:t>
            </a:r>
            <a:r>
              <a:rPr lang="en-US" sz="3100" dirty="0"/>
              <a:t> “hat” is the predicted change)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3E845D-CC9F-BF01-047A-1518A7F4E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473A-C3FF-4FBB-A553-C5CC92A3A114}" type="slidenum">
              <a:rPr lang="en-US" smtClean="0"/>
              <a:t>10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144945C-FDBA-1657-9AAB-E1DC731FD8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6379" y="2705100"/>
            <a:ext cx="6061452" cy="1902551"/>
          </a:xfrm>
        </p:spPr>
      </p:pic>
    </p:spTree>
    <p:extLst>
      <p:ext uri="{BB962C8B-B14F-4D97-AF65-F5344CB8AC3E}">
        <p14:creationId xmlns:p14="http://schemas.microsoft.com/office/powerpoint/2010/main" val="4005519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34371-2EFF-13FB-C3E1-E41E7F3D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Show Nigeria’s partial state GSP data…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65BA1-86D7-FCDF-B28F-8815013B3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https://www.nigerianstat.gov.ng/pdfuploads/State_Nominal_GDP_2013_-_2017.cdr_(MAY_2019).pdf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0EC1B8-B157-0264-5236-5F88FA061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473A-C3FF-4FBB-A553-C5CC92A3A11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4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0C442-0518-AA17-F7FC-5D8EF8802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0" i="0" u="none" strike="noStrike" baseline="0" dirty="0">
                <a:solidFill>
                  <a:srgbClr val="B16056"/>
                </a:solidFill>
                <a:latin typeface="Arial" panose="020B0604020202020204" pitchFamily="34" charset="0"/>
              </a:rPr>
              <a:t>4.6 MEASURING </a:t>
            </a:r>
            <a:r>
              <a:rPr lang="en-US" sz="1800" b="0" i="0" u="none" strike="noStrike" baseline="0" dirty="0">
                <a:solidFill>
                  <a:srgbClr val="AC4D42"/>
                </a:solidFill>
                <a:latin typeface="Arial" panose="020B0604020202020204" pitchFamily="34" charset="0"/>
              </a:rPr>
              <a:t>HOW </a:t>
            </a:r>
            <a:r>
              <a:rPr lang="en-US" sz="1800" b="0" i="0" u="none" strike="noStrike" baseline="0" dirty="0">
                <a:solidFill>
                  <a:srgbClr val="B16056"/>
                </a:solidFill>
                <a:latin typeface="Arial" panose="020B0604020202020204" pitchFamily="34" charset="0"/>
              </a:rPr>
              <a:t>WELL THE MODEL FITS THE </a:t>
            </a:r>
            <a:r>
              <a:rPr lang="en-US" sz="1800" b="0" i="0" u="none" strike="noStrike" baseline="0" dirty="0">
                <a:solidFill>
                  <a:srgbClr val="AC4D42"/>
                </a:solidFill>
                <a:latin typeface="Arial" panose="020B0604020202020204" pitchFamily="34" charset="0"/>
              </a:rPr>
              <a:t>DATA </a:t>
            </a:r>
            <a:r>
              <a:rPr lang="en-US" sz="1800" b="0" i="0" u="none" strike="noStrike" baseline="0" dirty="0">
                <a:solidFill>
                  <a:srgbClr val="B16056"/>
                </a:solidFill>
                <a:latin typeface="Arial" panose="020B0604020202020204" pitchFamily="34" charset="0"/>
              </a:rPr>
              <a:t>WITH </a:t>
            </a:r>
            <a:r>
              <a:rPr lang="en-US" sz="1800" b="0" i="0" u="none" strike="noStrike" baseline="0" dirty="0">
                <a:solidFill>
                  <a:srgbClr val="AC4D42"/>
                </a:solidFill>
                <a:latin typeface="Arial" panose="020B0604020202020204" pitchFamily="34" charset="0"/>
              </a:rPr>
              <a:t>THE </a:t>
            </a:r>
            <a:r>
              <a:rPr lang="en-US" sz="1800" b="0" i="0" u="none" strike="noStrike" baseline="0" dirty="0">
                <a:solidFill>
                  <a:srgbClr val="B16056"/>
                </a:solidFill>
                <a:latin typeface="Arial" panose="020B0604020202020204" pitchFamily="34" charset="0"/>
              </a:rPr>
              <a:t>COEFFIC</a:t>
            </a:r>
            <a:r>
              <a:rPr lang="en-US" sz="1800" b="0" i="0" u="none" strike="noStrike" baseline="0" dirty="0">
                <a:solidFill>
                  <a:srgbClr val="9A3A15"/>
                </a:solidFill>
                <a:latin typeface="Arial" panose="020B0604020202020204" pitchFamily="34" charset="0"/>
              </a:rPr>
              <a:t>I</a:t>
            </a:r>
            <a:r>
              <a:rPr lang="en-US" sz="1800" b="0" i="0" u="none" strike="noStrike" baseline="0" dirty="0">
                <a:solidFill>
                  <a:srgbClr val="AC4D42"/>
                </a:solidFill>
                <a:latin typeface="Arial" panose="020B0604020202020204" pitchFamily="34" charset="0"/>
              </a:rPr>
              <a:t>ENT </a:t>
            </a:r>
            <a:r>
              <a:rPr lang="en-US" sz="1800" b="0" i="0" u="none" strike="noStrike" baseline="0" dirty="0">
                <a:solidFill>
                  <a:srgbClr val="B16056"/>
                </a:solidFill>
                <a:latin typeface="Arial" panose="020B0604020202020204" pitchFamily="34" charset="0"/>
              </a:rPr>
              <a:t>OF </a:t>
            </a:r>
            <a:r>
              <a:rPr lang="en-US" sz="1800" b="0" i="0" u="none" strike="noStrike" baseline="0" dirty="0">
                <a:solidFill>
                  <a:srgbClr val="AC4D42"/>
                </a:solidFill>
                <a:latin typeface="Arial" panose="020B0604020202020204" pitchFamily="34" charset="0"/>
              </a:rPr>
              <a:t>DETERMINATION</a:t>
            </a:r>
            <a:r>
              <a:rPr lang="en-US" sz="1800" b="0" i="0" u="none" strike="noStrike" baseline="0" dirty="0">
                <a:solidFill>
                  <a:srgbClr val="AF857E"/>
                </a:solidFill>
                <a:latin typeface="Arial" panose="020B0604020202020204" pitchFamily="34" charset="0"/>
              </a:rPr>
              <a:t>, </a:t>
            </a:r>
            <a:r>
              <a:rPr lang="en-US" sz="1800" b="0" i="0" u="none" strike="noStrike" baseline="0" dirty="0">
                <a:solidFill>
                  <a:srgbClr val="B16056"/>
                </a:solidFill>
                <a:latin typeface="Arial" panose="020B0604020202020204" pitchFamily="34" charset="0"/>
              </a:rPr>
              <a:t>R</a:t>
            </a:r>
            <a:r>
              <a:rPr lang="en-US" sz="1800" b="0" i="0" u="none" strike="noStrike" baseline="30000" dirty="0">
                <a:solidFill>
                  <a:srgbClr val="AF857E"/>
                </a:solidFill>
                <a:latin typeface="Arial" panose="020B0604020202020204" pitchFamily="34" charset="0"/>
              </a:rPr>
              <a:t>2</a:t>
            </a:r>
            <a:br>
              <a:rPr lang="en-US" sz="1800" b="0" i="0" u="none" strike="noStrike" baseline="30000" dirty="0">
                <a:solidFill>
                  <a:srgbClr val="AF857E"/>
                </a:solidFill>
                <a:latin typeface="Arial" panose="020B0604020202020204" pitchFamily="34" charset="0"/>
              </a:rPr>
            </a:b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F81925B-7242-03D3-0121-710D38C169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2351" y="2521258"/>
            <a:ext cx="6676235" cy="192102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48C7D-8932-8E46-1CE1-59A36DBBF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473A-C3FF-4FBB-A553-C5CC92A3A11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99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AB056-FBA0-0F7E-C0ED-5076E9DED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55FB8-3B38-F1E7-54B7-FD325335D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236BAC-D25E-6CA1-E41F-42810AA8B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473A-C3FF-4FBB-A553-C5CC92A3A11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97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F36A1-E2E1-19AF-D3B5-94700D734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data: Night-time Light Emissions (satellite data)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23269-A3DB-457E-D0D6-EAFDDB350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sets of variables: 1) GDP and 2) Night-time light measures</a:t>
            </a:r>
          </a:p>
          <a:p>
            <a:r>
              <a:rPr lang="en-US" dirty="0"/>
              <a:t>Years of data? 1992-3 and 2005-6</a:t>
            </a:r>
          </a:p>
          <a:p>
            <a:r>
              <a:rPr lang="en-US" dirty="0">
                <a:highlight>
                  <a:srgbClr val="FFFF00"/>
                </a:highlight>
              </a:rPr>
              <a:t>Units of data: GDP (in trillions of </a:t>
            </a:r>
            <a:r>
              <a:rPr lang="en-US" dirty="0">
                <a:solidFill>
                  <a:schemeClr val="accent6"/>
                </a:solidFill>
                <a:highlight>
                  <a:srgbClr val="FFFF00"/>
                </a:highlight>
              </a:rPr>
              <a:t>LCU</a:t>
            </a:r>
            <a:r>
              <a:rPr lang="en-US" dirty="0">
                <a:highlight>
                  <a:srgbClr val="FFFF00"/>
                </a:highlight>
              </a:rPr>
              <a:t>, local currency units, e.g. if Japan, data is in trillions of yen)</a:t>
            </a:r>
          </a:p>
          <a:p>
            <a:r>
              <a:rPr lang="en-US" dirty="0"/>
              <a:t>Units of data: Night-time light (on a scale 0 to 63, 63 being most bright)</a:t>
            </a:r>
          </a:p>
          <a:p>
            <a:r>
              <a:rPr lang="en-US" dirty="0"/>
              <a:t>Names of datafile: “countries.csv”</a:t>
            </a:r>
          </a:p>
          <a:p>
            <a:r>
              <a:rPr lang="en-US" dirty="0"/>
              <a:t>How many “</a:t>
            </a:r>
            <a:r>
              <a:rPr lang="en-US" dirty="0">
                <a:solidFill>
                  <a:srgbClr val="00B0F0"/>
                </a:solidFill>
              </a:rPr>
              <a:t>cross-sections</a:t>
            </a:r>
            <a:r>
              <a:rPr lang="en-US" dirty="0"/>
              <a:t>”? 170 (countries)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BAFD3E-F11A-F92A-7DC7-2266E267E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473A-C3FF-4FBB-A553-C5CC92A3A1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99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6C6284-7FD9-8E24-BFDE-E3D31F1DB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473A-C3FF-4FBB-A553-C5CC92A3A114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D68B21-C866-FAA1-064C-183F22A04E8E}"/>
              </a:ext>
            </a:extLst>
          </p:cNvPr>
          <p:cNvSpPr txBox="1"/>
          <p:nvPr/>
        </p:nvSpPr>
        <p:spPr>
          <a:xfrm>
            <a:off x="2450237" y="1819922"/>
            <a:ext cx="7528264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63880"/>
            <a:r>
              <a:rPr lang="en-US" sz="1800" b="0" i="0" u="none" strike="noStrike" baseline="0" dirty="0">
                <a:solidFill>
                  <a:srgbClr val="B8645D"/>
                </a:solidFill>
                <a:latin typeface="Arial" panose="020B0604020202020204" pitchFamily="34" charset="0"/>
              </a:rPr>
              <a:t>4.5 PRE</a:t>
            </a:r>
            <a:r>
              <a:rPr lang="en-US" sz="1800" b="0" i="0" u="none" strike="noStrike" baseline="0" dirty="0">
                <a:solidFill>
                  <a:srgbClr val="B34D42"/>
                </a:solidFill>
                <a:latin typeface="Arial" panose="020B0604020202020204" pitchFamily="34" charset="0"/>
              </a:rPr>
              <a:t>DI</a:t>
            </a:r>
            <a:r>
              <a:rPr lang="en-US" sz="1800" b="0" i="0" u="none" strike="noStrike" baseline="0" dirty="0">
                <a:solidFill>
                  <a:srgbClr val="B8645D"/>
                </a:solidFill>
                <a:latin typeface="Arial" panose="020B0604020202020204" pitchFamily="34" charset="0"/>
              </a:rPr>
              <a:t>CT</a:t>
            </a:r>
            <a:r>
              <a:rPr lang="en-US" sz="1800" b="0" i="0" u="none" strike="noStrike" baseline="0" dirty="0">
                <a:solidFill>
                  <a:srgbClr val="B34D42"/>
                </a:solidFill>
                <a:latin typeface="Arial" panose="020B0604020202020204" pitchFamily="34" charset="0"/>
              </a:rPr>
              <a:t>I</a:t>
            </a:r>
            <a:r>
              <a:rPr lang="en-US" sz="1800" b="0" i="0" u="none" strike="noStrike" baseline="0" dirty="0">
                <a:solidFill>
                  <a:srgbClr val="B8645D"/>
                </a:solidFill>
                <a:latin typeface="Arial" panose="020B0604020202020204" pitchFamily="34" charset="0"/>
              </a:rPr>
              <a:t>NG GDP GROWTH US</a:t>
            </a:r>
            <a:r>
              <a:rPr lang="en-US" sz="1800" b="0" i="0" u="none" strike="noStrike" baseline="0" dirty="0">
                <a:solidFill>
                  <a:srgbClr val="B6343D"/>
                </a:solidFill>
                <a:latin typeface="Arial" panose="020B0604020202020204" pitchFamily="34" charset="0"/>
              </a:rPr>
              <a:t>I</a:t>
            </a:r>
            <a:r>
              <a:rPr lang="en-US" sz="1800" b="0" i="0" u="none" strike="noStrike" baseline="0" dirty="0">
                <a:solidFill>
                  <a:srgbClr val="B8645D"/>
                </a:solidFill>
                <a:latin typeface="Arial" panose="020B0604020202020204" pitchFamily="34" charset="0"/>
              </a:rPr>
              <a:t>NG NIG</a:t>
            </a:r>
            <a:r>
              <a:rPr lang="en-US" sz="1800" b="0" i="0" u="none" strike="noStrike" baseline="0" dirty="0">
                <a:solidFill>
                  <a:srgbClr val="B34D42"/>
                </a:solidFill>
                <a:latin typeface="Arial" panose="020B0604020202020204" pitchFamily="34" charset="0"/>
              </a:rPr>
              <a:t>H</a:t>
            </a:r>
            <a:r>
              <a:rPr lang="en-US" sz="1800" b="0" i="0" u="none" strike="noStrike" baseline="0" dirty="0">
                <a:solidFill>
                  <a:srgbClr val="B8645D"/>
                </a:solidFill>
                <a:latin typeface="Arial" panose="020B0604020202020204" pitchFamily="34" charset="0"/>
              </a:rPr>
              <a:t>T-T</a:t>
            </a:r>
            <a:r>
              <a:rPr lang="en-US" sz="1800" b="0" i="0" u="none" strike="noStrike" baseline="0" dirty="0">
                <a:solidFill>
                  <a:srgbClr val="B34D42"/>
                </a:solidFill>
                <a:latin typeface="Arial" panose="020B0604020202020204" pitchFamily="34" charset="0"/>
              </a:rPr>
              <a:t>I</a:t>
            </a:r>
            <a:r>
              <a:rPr lang="en-US" sz="1800" b="0" i="0" u="none" strike="noStrike" baseline="0" dirty="0">
                <a:solidFill>
                  <a:srgbClr val="B8645D"/>
                </a:solidFill>
                <a:latin typeface="Arial" panose="020B0604020202020204" pitchFamily="34" charset="0"/>
              </a:rPr>
              <a:t>ME </a:t>
            </a:r>
            <a:r>
              <a:rPr lang="en-US" sz="1800" b="0" i="0" u="none" strike="noStrike" baseline="0" dirty="0">
                <a:solidFill>
                  <a:srgbClr val="B34D42"/>
                </a:solidFill>
                <a:latin typeface="Arial" panose="020B0604020202020204" pitchFamily="34" charset="0"/>
              </a:rPr>
              <a:t>LI</a:t>
            </a:r>
            <a:r>
              <a:rPr lang="en-US" sz="1800" b="0" i="0" u="none" strike="noStrike" baseline="0" dirty="0">
                <a:solidFill>
                  <a:srgbClr val="B8645D"/>
                </a:solidFill>
                <a:latin typeface="Arial" panose="020B0604020202020204" pitchFamily="34" charset="0"/>
              </a:rPr>
              <a:t>GHT EM</a:t>
            </a:r>
            <a:r>
              <a:rPr lang="en-US" sz="1800" b="0" i="0" u="none" strike="noStrike" baseline="0" dirty="0">
                <a:solidFill>
                  <a:srgbClr val="B34D42"/>
                </a:solidFill>
                <a:latin typeface="Arial" panose="020B0604020202020204" pitchFamily="34" charset="0"/>
              </a:rPr>
              <a:t>I</a:t>
            </a:r>
            <a:r>
              <a:rPr lang="en-US" sz="1800" b="0" i="0" u="none" strike="noStrike" baseline="0" dirty="0">
                <a:solidFill>
                  <a:srgbClr val="B8645D"/>
                </a:solidFill>
                <a:latin typeface="Arial" panose="020B0604020202020204" pitchFamily="34" charset="0"/>
              </a:rPr>
              <a:t>SSIONS</a:t>
            </a:r>
          </a:p>
          <a:p>
            <a:pPr marR="57620" algn="just"/>
            <a:r>
              <a:rPr lang="en-US" sz="2000" b="0" i="0" u="none" strike="noStrike" baseline="0" dirty="0">
                <a:solidFill>
                  <a:srgbClr val="62665D"/>
                </a:solidFill>
                <a:latin typeface="Times New Roman" panose="02020603050405020304" pitchFamily="18" charset="0"/>
              </a:rPr>
              <a:t>Let's figure out how to fit a model to p</a:t>
            </a:r>
            <a:r>
              <a:rPr lang="en-US" sz="2000" b="0" i="0" u="none" strike="noStrike" baseline="0" dirty="0">
                <a:solidFill>
                  <a:srgbClr val="444641"/>
                </a:solidFill>
                <a:latin typeface="Times New Roman" panose="02020603050405020304" pitchFamily="18" charset="0"/>
              </a:rPr>
              <a:t>r</a:t>
            </a:r>
            <a:r>
              <a:rPr lang="en-US" sz="2000" b="0" i="0" u="none" strike="noStrike" baseline="0" dirty="0">
                <a:solidFill>
                  <a:srgbClr val="62665D"/>
                </a:solidFill>
                <a:latin typeface="Times New Roman" panose="02020603050405020304" pitchFamily="18" charset="0"/>
              </a:rPr>
              <a:t>edict changes in GDP using changes in night-time light emissions</a:t>
            </a:r>
            <a:r>
              <a:rPr lang="en-US" sz="2000" b="0" i="0" u="none" strike="noStrike" baseline="0" dirty="0">
                <a:solidFill>
                  <a:srgbClr val="93958C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b="0" i="0" u="none" strike="noStrike" baseline="0" dirty="0">
                <a:solidFill>
                  <a:srgbClr val="62665D"/>
                </a:solidFill>
                <a:latin typeface="Times New Roman" panose="02020603050405020304" pitchFamily="18" charset="0"/>
              </a:rPr>
              <a:t>As mentioned ear­</a:t>
            </a:r>
            <a:r>
              <a:rPr lang="en-US" sz="2000" b="0" i="0" u="none" strike="noStrike" baseline="0" dirty="0">
                <a:solidFill>
                  <a:srgbClr val="444641"/>
                </a:solidFill>
                <a:latin typeface="Times New Roman" panose="02020603050405020304" pitchFamily="18" charset="0"/>
              </a:rPr>
              <a:t>li</a:t>
            </a:r>
            <a:r>
              <a:rPr lang="en-US" sz="2000" b="0" i="0" u="none" strike="noStrike" baseline="0" dirty="0">
                <a:solidFill>
                  <a:srgbClr val="62665D"/>
                </a:solidFill>
                <a:latin typeface="Times New Roman" panose="02020603050405020304" pitchFamily="18" charset="0"/>
              </a:rPr>
              <a:t>er, being able to predict GDP growth using night-time light emissions would be quite useful. </a:t>
            </a:r>
            <a:r>
              <a:rPr lang="en-US" sz="2000" b="0" i="0" u="none" strike="noStrike" baseline="0" dirty="0">
                <a:solidFill>
                  <a:srgbClr val="00B0F0"/>
                </a:solidFill>
                <a:latin typeface="Times New Roman" panose="02020603050405020304" pitchFamily="18" charset="0"/>
              </a:rPr>
              <a:t>In remote areas of the world, where measuring GDP is difficult, measures of night-time light emissions are readily available through satellite imagery</a:t>
            </a:r>
            <a:r>
              <a:rPr lang="en-US" sz="2000" b="0" i="0" u="none" strike="noStrike" baseline="0" dirty="0">
                <a:solidFill>
                  <a:srgbClr val="62665D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1742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53478-3321-551B-0682-03F07A9E6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We want to find the relationship between a </a:t>
            </a:r>
            <a:r>
              <a:rPr lang="en-US" sz="3600" dirty="0">
                <a:solidFill>
                  <a:srgbClr val="00B0F0"/>
                </a:solidFill>
              </a:rPr>
              <a:t>change</a:t>
            </a:r>
            <a:r>
              <a:rPr lang="en-US" sz="3600" dirty="0"/>
              <a:t> in night-time lights and </a:t>
            </a:r>
            <a:r>
              <a:rPr lang="en-US" sz="3600" dirty="0">
                <a:solidFill>
                  <a:srgbClr val="00B0F0"/>
                </a:solidFill>
              </a:rPr>
              <a:t>change</a:t>
            </a:r>
            <a:r>
              <a:rPr lang="en-US" sz="3600" dirty="0"/>
              <a:t> in GDP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AB0D1-2380-B9FF-9197-9AC789E68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KNOW that night-time light went up by, for example, 10%, how did GDP goes up (“on average”.)?</a:t>
            </a:r>
          </a:p>
          <a:p>
            <a:r>
              <a:rPr lang="en-US" dirty="0"/>
              <a:t>For some remote counties or area, we may have night-time light data from satellites) but may  not have GDP data. So, we can “</a:t>
            </a:r>
            <a:r>
              <a:rPr lang="en-US" dirty="0">
                <a:solidFill>
                  <a:srgbClr val="00B0F0"/>
                </a:solidFill>
              </a:rPr>
              <a:t>predic</a:t>
            </a:r>
            <a:r>
              <a:rPr lang="en-US" dirty="0"/>
              <a:t>t” or “</a:t>
            </a:r>
            <a:r>
              <a:rPr lang="en-US" dirty="0">
                <a:solidFill>
                  <a:srgbClr val="00B0F0"/>
                </a:solidFill>
              </a:rPr>
              <a:t>infer</a:t>
            </a:r>
            <a:r>
              <a:rPr lang="en-US" dirty="0"/>
              <a:t>” GDP, from the increased night-light data.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61FB73-97BD-04C0-7D13-179E658F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473A-C3FF-4FBB-A553-C5CC92A3A1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45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8DE55-0782-A934-0CEC-D15C8C1D0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step, make new variables for “GDP” and “light”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FE4BDA2-5339-C202-C7C9-E23DDEC5E2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842" y="2019301"/>
            <a:ext cx="3920382" cy="68039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20B7D-242C-8E16-BE7E-4C96712BF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473A-C3FF-4FBB-A553-C5CC92A3A114}" type="slidenum">
              <a:rPr lang="en-US" smtClean="0"/>
              <a:t>5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ED3AEAA-9FA7-AF30-ADAF-152D7DC489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842" y="4045817"/>
            <a:ext cx="4035057" cy="68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881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03E2A-B33A-A4FC-B423-9C46CA507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“change over time” variables. The code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8ABD906-BC24-3476-8CD0-E422221E67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746" y="2143125"/>
            <a:ext cx="7352840" cy="112008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FCF9C6-9D2F-36FA-6352-D4CCA9DF9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473A-C3FF-4FBB-A553-C5CC92A3A114}" type="slidenum">
              <a:rPr lang="en-US" smtClean="0"/>
              <a:t>6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010734F-8CAE-EC85-1618-DB4E694BFA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746" y="3907969"/>
            <a:ext cx="7352840" cy="145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779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AABC0-14D4-32E4-F063-EF3AAFA9F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Next, let’s do this in R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B4E4ED1-1E0C-F739-15C3-2DC409642C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4460" y="2428875"/>
            <a:ext cx="6582160" cy="228902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55063-58F5-CA0A-8BC4-918FE4619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473A-C3FF-4FBB-A553-C5CC92A3A1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39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D0BAB-3572-2563-E219-F2A16B20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The estimated equation looks like this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A23DE1-1249-7590-CC07-2DB5D85C8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473A-C3FF-4FBB-A553-C5CC92A3A114}" type="slidenum">
              <a:rPr lang="en-US" smtClean="0"/>
              <a:t>8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3199EFE-1F33-63D1-BF55-15E2C721F4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8255" y="3019426"/>
            <a:ext cx="6747148" cy="1225060"/>
          </a:xfrm>
        </p:spPr>
      </p:pic>
    </p:spTree>
    <p:extLst>
      <p:ext uri="{BB962C8B-B14F-4D97-AF65-F5344CB8AC3E}">
        <p14:creationId xmlns:p14="http://schemas.microsoft.com/office/powerpoint/2010/main" val="3955479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B1A47-6561-0AED-DE99-CEBFD05C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Interpretation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5AD82C7-5D82-A85F-01A1-7B0E116356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4164" y="2247901"/>
            <a:ext cx="6530788" cy="248296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F4B5A5-D9A5-ABEB-1053-59265D295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9473A-C3FF-4FBB-A553-C5CC92A3A1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71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5880</TotalTime>
  <Words>388</Words>
  <Application>Microsoft Office PowerPoint</Application>
  <PresentationFormat>Widescreen</PresentationFormat>
  <Paragraphs>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DSS by Llaudet and Imai</vt:lpstr>
      <vt:lpstr>The data: Night-time Light Emissions (satellite data)</vt:lpstr>
      <vt:lpstr>PowerPoint Presentation</vt:lpstr>
      <vt:lpstr>We want to find the relationship between a change in night-time lights and change in GDP</vt:lpstr>
      <vt:lpstr>First step, make new variables for “GDP” and “light”</vt:lpstr>
      <vt:lpstr>Making “change over time” variables. The code</vt:lpstr>
      <vt:lpstr>Next, let’s do this in R</vt:lpstr>
      <vt:lpstr>The estimated equation looks like this</vt:lpstr>
      <vt:lpstr>Interpretation</vt:lpstr>
      <vt:lpstr>Interpretation continued (gdp_change “hat” is the predicted change)</vt:lpstr>
      <vt:lpstr>Show Nigeria’s partial state GSP data…</vt:lpstr>
      <vt:lpstr>4.6 MEASURING HOW WELL THE MODEL FITS THE DATA WITH THE COEFFICIENT OF DETERMINATION, R2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DSS by Llaudet and Imai</dc:title>
  <dc:creator>parsons-craig-gj@ynu.ac.jp</dc:creator>
  <cp:lastModifiedBy>parsons-craig-gj@ynu.ac.jp</cp:lastModifiedBy>
  <cp:revision>52</cp:revision>
  <dcterms:created xsi:type="dcterms:W3CDTF">2023-04-20T23:10:42Z</dcterms:created>
  <dcterms:modified xsi:type="dcterms:W3CDTF">2023-06-30T02:31:03Z</dcterms:modified>
</cp:coreProperties>
</file>