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88" r:id="rId17"/>
    <p:sldId id="286" r:id="rId18"/>
    <p:sldId id="287" r:id="rId19"/>
    <p:sldId id="284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8" r:id="rId28"/>
    <p:sldId id="299" r:id="rId29"/>
    <p:sldId id="300" r:id="rId30"/>
    <p:sldId id="301" r:id="rId31"/>
    <p:sldId id="302" r:id="rId32"/>
    <p:sldId id="303" r:id="rId33"/>
    <p:sldId id="272" r:id="rId34"/>
    <p:sldId id="273" r:id="rId35"/>
    <p:sldId id="274" r:id="rId36"/>
    <p:sldId id="309" r:id="rId37"/>
    <p:sldId id="304" r:id="rId38"/>
    <p:sldId id="305" r:id="rId39"/>
    <p:sldId id="306" r:id="rId40"/>
    <p:sldId id="307" r:id="rId41"/>
    <p:sldId id="308" r:id="rId42"/>
    <p:sldId id="296" r:id="rId43"/>
    <p:sldId id="297" r:id="rId44"/>
    <p:sldId id="310" r:id="rId45"/>
    <p:sldId id="275" r:id="rId46"/>
    <p:sldId id="311" r:id="rId47"/>
    <p:sldId id="276" r:id="rId48"/>
    <p:sldId id="312" r:id="rId49"/>
    <p:sldId id="313" r:id="rId50"/>
    <p:sldId id="314" r:id="rId51"/>
    <p:sldId id="315" r:id="rId52"/>
    <p:sldId id="316" r:id="rId53"/>
    <p:sldId id="317" r:id="rId54"/>
    <p:sldId id="278" r:id="rId55"/>
    <p:sldId id="318" r:id="rId56"/>
    <p:sldId id="279" r:id="rId57"/>
    <p:sldId id="280" r:id="rId58"/>
    <p:sldId id="281" r:id="rId59"/>
    <p:sldId id="282" r:id="rId60"/>
    <p:sldId id="283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257" r:id="rId69"/>
    <p:sldId id="32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F4CB-8FB8-49A2-8D90-34BF2691B41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A7C40-5C38-4C84-856E-EB423460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1FF4-36A2-BB38-6714-99EBCE4C9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458F4-DBCD-ABBA-2D4B-5A2B99023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24C04-3D08-AEE3-CB3F-B7C88BF5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9C21-A134-438E-BF21-709D4CD9A41D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34FDD-5404-FC86-805F-4CDD30FB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1A0C7-4986-FB20-9893-BE11520E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5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58E0-1BF4-DD63-11E8-AC86C03E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DEAAF-1EB2-DAE2-2139-1DFE15944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21DE-9FD5-4653-C6D7-766539C0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E494-1475-4E49-8A88-E28E9EA70E05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4156-8CD8-6E4B-E198-3A079AAB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0B43-E2AB-2A6D-B1F5-C7FE9F90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42C28-3878-88E5-5150-685D34571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03C97-DE4D-7177-4ABC-B410D86B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85DA9-C6F5-DAE3-9C03-DBC24CC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70D9-1BF8-4EBA-8E7C-66B741F8588B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8F3D7-AA65-72D4-FF0E-1279B7EF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CDD99-AA22-95D1-CA50-44193E8E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75D3-8C3E-5B7D-44B2-045EBE06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7F9F-0C14-5AC1-3EE1-7A4900E91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A6B4-7DCD-7247-B154-8FEDB132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971C-8218-4749-9327-AFEE59738D31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4480E-AE83-F2EE-17BC-C1DF4ECA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F6F1-3D34-21C0-DE06-C9BF2F46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285D-FC5F-04F2-F399-39E1110C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34E6C-4F36-EF6B-32D8-86706386F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93A1C-AC16-2EEC-A986-79D0AD80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9D5F-BFAA-4679-9261-B7FB580EFED9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397C8-B56B-C46F-8636-FEC6FEFC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BC7D2-A75B-93D3-716A-8DB06457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28F1-6738-A228-D308-D3CB1C2E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2C6C-EB20-B09E-B9BD-B664BB9A6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BEF92-BAD1-B543-02A3-8B1E7FA54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E37CB-2DF8-D245-2A9C-813502A0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8FD0-DFD1-48E8-8D80-B5921FD63A1A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8908B-1DAF-5F47-BE10-4B50297C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76859-F9F9-DDA2-4099-782A4067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6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2343-40DF-BEBC-602C-4477AFAB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A059-993D-D772-2BC3-58FFA13FF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0B136-4FB7-BD65-6B8D-314453B60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63123-D677-9DCA-9780-19B3055E2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3D657-9B44-E1C1-036D-37A66CB01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6EB06-A254-C055-38B1-387B005E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2F3F-DCED-48C2-A818-88D64E67B536}" type="datetime1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74D53-A5F7-2F6C-E920-D32B3040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AA3111-4FEA-3E94-9F3A-1841C243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4586-15AD-80E2-84C7-EBC8ED7A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425BD-F656-21DC-0E1B-08279AEDF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0C46-7FD5-4D5A-AC8C-760875E145CD}" type="datetime1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0F1B7-4932-900E-6E86-6FAF1767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B55D1-687B-A69F-E7F6-D496A340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7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2A944-E249-A76A-5338-5C590003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CA4-94BA-4817-83EE-B873271E13B5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56D5E-74D6-054B-9AD6-5B4AFCCF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C97CC-26F2-E763-AE2F-DF437CAB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752C-3E42-0FD3-6951-A2AA771E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8BF96-ACE9-522F-1EA7-9A0BC65C3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A7E68-2F70-8158-77EC-F14149BF8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C2E92-C896-B854-AB6D-67879466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8C44-502C-4576-9123-392F1B210CCB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04090-331C-AE86-89EF-8AE30624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70810-FA75-525F-D3D1-3851A99A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5E7F-6D0F-FD15-2345-EDB76D0C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968D0-65E8-84D8-0B8C-2B4104F7E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0BA76-C421-A247-541A-CB8E798E9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7A0E8-1EF8-00F6-004C-C467635A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E58E-D64B-4D8A-A929-0B91B984EB73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7BC15-AFE3-BD32-F6B2-8DDBEC41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AE0E4-BD88-6A4A-7B6F-DCCED55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2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23CDD-2FFD-7A88-FAF3-E14E021E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841A-5039-7BE8-9575-F27F47AC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297-D825-7ED7-4278-F22AC9E7D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FC78-4C99-40D3-81E8-0190D3EE0E1E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F02B1-A7C7-56E3-092C-407565934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7E83-2B85-5BC6-7063-0CB6588EA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473A-C3FF-4FBB-A553-C5CC92A3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38CB-2BB7-7E6F-F101-1797F0F55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DSS by </a:t>
            </a:r>
            <a:r>
              <a:rPr lang="en-US" dirty="0" err="1"/>
              <a:t>Llaudet</a:t>
            </a:r>
            <a:r>
              <a:rPr lang="en-US" dirty="0"/>
              <a:t> and Imai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17C6D-CF76-170B-3427-0A59135BE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Chapter 3: INFERRING</a:t>
            </a:r>
          </a:p>
          <a:p>
            <a:r>
              <a:rPr lang="en-US" dirty="0"/>
              <a:t>POPULATION CHARACTERISTICS</a:t>
            </a:r>
          </a:p>
          <a:p>
            <a:r>
              <a:rPr lang="en-US" dirty="0"/>
              <a:t>VIA SURVEY RESEARCH</a:t>
            </a:r>
          </a:p>
          <a:p>
            <a:endParaRPr lang="en-US" dirty="0"/>
          </a:p>
          <a:p>
            <a:r>
              <a:rPr lang="en-US" dirty="0"/>
              <a:t>Craig R. Parsons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C2188-00E8-6406-ADD7-ADD335F8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2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4EBB-9B5B-4E6C-6FE9-631B87F8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Random treatment </a:t>
            </a:r>
            <a:r>
              <a:rPr lang="en-US" dirty="0"/>
              <a:t>(Chap. 2) not the same as </a:t>
            </a:r>
            <a:r>
              <a:rPr lang="en-US" dirty="0">
                <a:solidFill>
                  <a:srgbClr val="00B0F0"/>
                </a:solidFill>
              </a:rPr>
              <a:t>random sampling </a:t>
            </a:r>
            <a:r>
              <a:rPr lang="en-US" dirty="0"/>
              <a:t>(Chap. 3) (!)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478D10-C570-F7C0-6562-0014E82C1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76" y="1995652"/>
            <a:ext cx="4061540" cy="26314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40928-CA4A-D2E9-61E2-2A3B6443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1C69-5DF9-D9D5-FAC2-076E5392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INFERRING POPULATION CHARACTERISTICS VIA</a:t>
            </a:r>
            <a:br>
              <a:rPr lang="en-US" dirty="0"/>
            </a:br>
            <a:r>
              <a:rPr lang="en-US" dirty="0"/>
              <a:t> L&amp;I p. 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6C42-32F8-6067-7A96-D55CD7DA1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RANDOM SAMPLING: By randomly selecting a sample of observations from the target population, we </a:t>
            </a:r>
            <a:r>
              <a:rPr lang="en-US" b="1" i="1" dirty="0"/>
              <a:t>ensure that the target population and the sample are, </a:t>
            </a:r>
            <a:r>
              <a:rPr lang="en-US" b="1" i="1" dirty="0">
                <a:solidFill>
                  <a:srgbClr val="00B0F0"/>
                </a:solidFill>
              </a:rPr>
              <a:t>on average, identical </a:t>
            </a:r>
            <a:r>
              <a:rPr lang="en-US" b="1" i="1" dirty="0"/>
              <a:t>to each other in all </a:t>
            </a:r>
            <a:r>
              <a:rPr lang="en-US" b="1" i="1" dirty="0">
                <a:solidFill>
                  <a:srgbClr val="00B0F0"/>
                </a:solidFill>
              </a:rPr>
              <a:t>observed</a:t>
            </a:r>
            <a:r>
              <a:rPr lang="en-US" b="1" i="1" dirty="0"/>
              <a:t> and </a:t>
            </a:r>
            <a:r>
              <a:rPr lang="en-US" b="1" i="1" dirty="0">
                <a:solidFill>
                  <a:srgbClr val="00B0F0"/>
                </a:solidFill>
              </a:rPr>
              <a:t>unobserved</a:t>
            </a:r>
            <a:r>
              <a:rPr lang="en-US" b="1" i="1" dirty="0"/>
              <a:t> characteristics</a:t>
            </a:r>
            <a:r>
              <a:rPr lang="en-US" dirty="0"/>
              <a:t>. </a:t>
            </a:r>
          </a:p>
          <a:p>
            <a:r>
              <a:rPr lang="en-US" dirty="0"/>
              <a:t>In other words, </a:t>
            </a:r>
            <a:r>
              <a:rPr lang="en-US" dirty="0">
                <a:solidFill>
                  <a:srgbClr val="00B0F0"/>
                </a:solidFill>
              </a:rPr>
              <a:t>we ensure that the sample is representative </a:t>
            </a:r>
            <a:r>
              <a:rPr lang="en-US" dirty="0"/>
              <a:t>of the target population, which enables us to make valid inferences about the population.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61F9-C548-FE91-24DE-2D6CDD1E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5C6F-D992-4015-467B-A0F7ABA5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challenges </a:t>
            </a:r>
            <a:r>
              <a:rPr lang="en-US" dirty="0"/>
              <a:t>in random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00CF-0513-C0E0-1B6C-00289E840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1) Getting a good </a:t>
            </a:r>
            <a:r>
              <a:rPr lang="en-US" dirty="0">
                <a:solidFill>
                  <a:srgbClr val="00B0F0"/>
                </a:solidFill>
              </a:rPr>
              <a:t>sampling frame</a:t>
            </a:r>
            <a:r>
              <a:rPr lang="en-US" dirty="0"/>
              <a:t>. If NHK only calls between 9 and 5, we are missing a part of the population. Therefore, not </a:t>
            </a:r>
            <a:r>
              <a:rPr lang="en-US" dirty="0" err="1"/>
              <a:t>representative.Or</a:t>
            </a:r>
            <a:r>
              <a:rPr lang="en-US" dirty="0"/>
              <a:t>, if we only call people on a list of residential addresses, we will not count homeless people (for example, from L&amp;I).</a:t>
            </a:r>
          </a:p>
          <a:p>
            <a:r>
              <a:rPr lang="en-US" dirty="0"/>
              <a:t>2)</a:t>
            </a:r>
            <a:r>
              <a:rPr lang="en-US" dirty="0">
                <a:solidFill>
                  <a:srgbClr val="00B0F0"/>
                </a:solidFill>
              </a:rPr>
              <a:t>Unit non-response. </a:t>
            </a:r>
            <a:r>
              <a:rPr lang="en-US" dirty="0"/>
              <a:t>If the individuals who refuse to participate differ systematically from those who agree, the resulting sample will be unrepresentative. E.g. Survey question: “Do you often play pachinko?” Replies 10% say “yes”, 80% say “no”, 10% “non-response”. Do most of the non-response actually play pachinko?  If so, then </a:t>
            </a:r>
            <a:r>
              <a:rPr lang="en-US" dirty="0">
                <a:solidFill>
                  <a:srgbClr val="00B0F0"/>
                </a:solidFill>
              </a:rPr>
              <a:t>bias, </a:t>
            </a:r>
            <a:r>
              <a:rPr lang="en-US" dirty="0" err="1">
                <a:solidFill>
                  <a:srgbClr val="00B0F0"/>
                </a:solidFill>
              </a:rPr>
              <a:t>ie</a:t>
            </a:r>
            <a:r>
              <a:rPr lang="en-US" dirty="0">
                <a:solidFill>
                  <a:srgbClr val="00B0F0"/>
                </a:solidFill>
              </a:rPr>
              <a:t>. </a:t>
            </a:r>
            <a:r>
              <a:rPr lang="en-US" dirty="0"/>
              <a:t>not representative sample.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548B2-3C4D-4F92-1059-3316562D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5823-C004-91EA-E953-79CA52F7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challenges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9C3BD-A6C7-BDD5-EB33-1ECE540F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3) </a:t>
            </a:r>
            <a:r>
              <a:rPr lang="en-US" dirty="0">
                <a:solidFill>
                  <a:srgbClr val="00B0F0"/>
                </a:solidFill>
              </a:rPr>
              <a:t>Item nonresponse</a:t>
            </a:r>
            <a:r>
              <a:rPr lang="en-US" dirty="0"/>
              <a:t>. Does not answer all the questions…similar to Unit (total) non-response (hangs up phone.)</a:t>
            </a:r>
          </a:p>
          <a:p>
            <a:r>
              <a:rPr lang="en-US" dirty="0"/>
              <a:t>4) </a:t>
            </a:r>
            <a:r>
              <a:rPr lang="en-US" dirty="0">
                <a:solidFill>
                  <a:srgbClr val="00B0F0"/>
                </a:solidFill>
              </a:rPr>
              <a:t>Misreporting</a:t>
            </a:r>
            <a:r>
              <a:rPr lang="en-US" dirty="0"/>
              <a:t>. Survey question: “how many times do you drink alcohol a week?”</a:t>
            </a:r>
          </a:p>
          <a:p>
            <a:endParaRPr lang="en-US" dirty="0"/>
          </a:p>
          <a:p>
            <a:r>
              <a:rPr lang="en-US" dirty="0"/>
              <a:t>If any of these “challenges” exist, there are more complicated methods to try to “fix” them…But we will assume the BES data set is </a:t>
            </a:r>
            <a:r>
              <a:rPr lang="en-US" dirty="0">
                <a:solidFill>
                  <a:srgbClr val="00B0F0"/>
                </a:solidFill>
              </a:rPr>
              <a:t>representative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D56FC-865C-5BA6-BDAA-90D009E9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9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4FEB-2138-B79C-C67D-86D0C7BD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load and look at the BES data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4A18-8BBC-A197-D26C-EF1318E2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setwd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("C:/Users/Craig Parsons YNU/Documents/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ImaiDSS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/DSS")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&lt;-read.csv("BES.csv")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im(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View(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ead(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EB9D-65A7-CC3C-7AE1-773E58C9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6C2D-528C-8101-B1FC-19DE0378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variables in BES: </a:t>
            </a:r>
            <a:r>
              <a:rPr lang="en-US" dirty="0">
                <a:solidFill>
                  <a:srgbClr val="00B0F0"/>
                </a:solidFill>
              </a:rPr>
              <a:t>vote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1D7C8B-29CC-1722-A536-3172632A6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705" y="2609463"/>
            <a:ext cx="7160272" cy="13255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253C-C8F9-7AEA-52AB-E3B745BD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449F-607B-A62D-467E-E4C5BE0C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age  </a:t>
            </a:r>
            <a:r>
              <a:rPr lang="en-US" i="1" dirty="0"/>
              <a:t>(note: only comprised of voting age people)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BB45-B314-C904-D6E3-0A5519C4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575E5-6D77-4348-BB8F-5DE764BB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87B81-0D89-58DF-1D33-C195D735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284" y="2857501"/>
            <a:ext cx="7317432" cy="8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7C0-C2A5-222C-5A5B-CEBD644D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leave</a:t>
            </a:r>
            <a:r>
              <a:rPr lang="en-US" dirty="0"/>
              <a:t> (binary)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379AE4-0B6A-318C-136B-ABBEA4AFF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340" y="2148397"/>
            <a:ext cx="6557460" cy="25695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F3E4E-3ADC-398C-7354-34618AE7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0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8C8F-00EB-0D86-3B96-87D52B24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education</a:t>
            </a:r>
            <a:r>
              <a:rPr lang="en-US" dirty="0"/>
              <a:t>  numeric 1 to 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BC1F10-722B-2BD2-1ED3-5DB47112F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836" y="2663766"/>
            <a:ext cx="6635593" cy="15304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E036E-CB35-4FFC-21F8-6B3F2173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97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771E-F6F3-4195-75B4-777A71A2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missing values “NA”. Should we take them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B9C2-16B9-1089-BB07-6786A69E3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652B2-C753-AFE0-0372-C5A3738F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2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36A1-E2E1-19AF-D3B5-94700D73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Brexit: Using the BES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3269-A3DB-457E-D0D6-EAFDDB350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Brexit? Brexit is short for “British Exit”. It was the decision of the UK to leave the EU.</a:t>
            </a:r>
          </a:p>
          <a:p>
            <a:r>
              <a:rPr lang="en-US" dirty="0"/>
              <a:t>What IS the EU?</a:t>
            </a:r>
          </a:p>
          <a:p>
            <a:r>
              <a:rPr lang="en-US" dirty="0"/>
              <a:t>The EU is many things…It stands for the European Union. It is a “economic integration” of France, Germany, Italy, etc. and the UK.</a:t>
            </a:r>
          </a:p>
          <a:p>
            <a:r>
              <a:rPr lang="en-US" dirty="0"/>
              <a:t>(The EU does NOT include, Norway, for example.)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AFD3E-F11A-F92A-7DC7-2266E267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48A1-34B7-AF8C-A649-C56D1876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</a:t>
            </a:r>
            <a:r>
              <a:rPr lang="en-US" dirty="0">
                <a:solidFill>
                  <a:srgbClr val="00B0F0"/>
                </a:solidFill>
              </a:rPr>
              <a:t>age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C38E3-14A4-CED2-7811-430F174CC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&gt; mean(</a:t>
            </a:r>
            <a:r>
              <a:rPr lang="en-US" dirty="0" err="1">
                <a:solidFill>
                  <a:srgbClr val="FF0000"/>
                </a:solidFill>
              </a:rPr>
              <a:t>bes$age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[1] 50.75025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50.7 years of age on average.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6C1F3-2C80-99C9-434C-84E696E6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3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291D-3F01-A922-3785-9D102D06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of </a:t>
            </a:r>
            <a:r>
              <a:rPr lang="en-US" dirty="0">
                <a:solidFill>
                  <a:srgbClr val="00B0F0"/>
                </a:solidFill>
              </a:rPr>
              <a:t>education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93F-6B3F-AC0D-DF19-94F31CB8B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&gt; mean(</a:t>
            </a:r>
            <a:r>
              <a:rPr lang="en-US" dirty="0" err="1">
                <a:solidFill>
                  <a:srgbClr val="FF0000"/>
                </a:solidFill>
              </a:rPr>
              <a:t>bes$education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[1] NA</a:t>
            </a:r>
          </a:p>
          <a:p>
            <a:endParaRPr lang="en-US" dirty="0"/>
          </a:p>
          <a:p>
            <a:r>
              <a:rPr lang="en-US" dirty="0"/>
              <a:t>Why </a:t>
            </a:r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dirty="0"/>
              <a:t> , which means “not available”?</a:t>
            </a:r>
          </a:p>
          <a:p>
            <a:endParaRPr lang="en-US" dirty="0"/>
          </a:p>
          <a:p>
            <a:r>
              <a:rPr lang="en-US" dirty="0"/>
              <a:t>R cannot calculate the mean because some of the observations have “NA” in them. What should we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B9C51-D0D4-6063-0A66-0B383BCB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B11C-C5AC-05E0-8E23-F1356098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R deal with 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F96-D12C-CE94-F13A-C2A47BFA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functions will ignore it, such as </a:t>
            </a:r>
            <a:r>
              <a:rPr lang="en-US" dirty="0">
                <a:solidFill>
                  <a:srgbClr val="FF0000"/>
                </a:solidFill>
              </a:rPr>
              <a:t>table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table(</a:t>
            </a:r>
            <a:r>
              <a:rPr lang="en-US" dirty="0" err="1">
                <a:solidFill>
                  <a:srgbClr val="FF0000"/>
                </a:solidFill>
              </a:rPr>
              <a:t>bes$education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1            2         3      4            5 </a:t>
            </a:r>
          </a:p>
          <a:p>
            <a:r>
              <a:rPr lang="en-US" dirty="0">
                <a:solidFill>
                  <a:srgbClr val="FF0000"/>
                </a:solidFill>
              </a:rPr>
              <a:t> 2045  5781  6272 10676  2696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Note this sums to 27,470, not the original n=30,895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10F9-E3A1-4BC4-B01D-19E97379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1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510D-996A-E377-5908-7AFF9EB6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table</a:t>
            </a:r>
            <a:r>
              <a:rPr lang="en-US" dirty="0"/>
              <a:t> function showing NAs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3683A5-EC25-E653-8A97-993E71120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240" y="2361460"/>
            <a:ext cx="7163873" cy="11980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3A47F-9BDF-55B3-D2FB-B335497F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544C-486E-5DCE-6010-B2FDD141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non-response rate </a:t>
            </a:r>
            <a:r>
              <a:rPr lang="en-US" dirty="0"/>
              <a:t>= 11%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565E-9946-FE56-91A9-7D118F98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Non-responders = 3425</a:t>
            </a:r>
          </a:p>
          <a:p>
            <a:r>
              <a:rPr lang="en-US" dirty="0"/>
              <a:t>Total sample = 30,895</a:t>
            </a:r>
          </a:p>
          <a:p>
            <a:r>
              <a:rPr lang="en-US" dirty="0"/>
              <a:t>3425/30895 = 0.1108954</a:t>
            </a:r>
          </a:p>
          <a:p>
            <a:endParaRPr lang="en-US" dirty="0"/>
          </a:p>
          <a:p>
            <a:r>
              <a:rPr lang="en-US" dirty="0"/>
              <a:t>Or just type into R!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3425/30895  </a:t>
            </a:r>
            <a:r>
              <a:rPr lang="en-US" dirty="0"/>
              <a:t>and press 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FE4D5-7D7B-2E9C-1C3E-1ACBCEF9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68F2-B673-8F6A-46F2-18BBD8B3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calculate the average by removing the “NA”?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83F7-99D4-F882-BEE7-1DADD64CC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mean(</a:t>
            </a:r>
            <a:r>
              <a:rPr lang="en-US" sz="32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bes$leave</a:t>
            </a:r>
            <a:r>
              <a:rPr lang="en-US" sz="3200" kern="100" dirty="0">
                <a:solidFill>
                  <a:srgbClr val="FF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na.rm=TRUE)</a:t>
            </a:r>
          </a:p>
          <a:p>
            <a:endParaRPr lang="en-US" sz="3200" dirty="0"/>
          </a:p>
          <a:p>
            <a:endParaRPr lang="en-US" dirty="0"/>
          </a:p>
          <a:p>
            <a:r>
              <a:rPr lang="en-US" dirty="0"/>
              <a:t>[1] 0.4882328</a:t>
            </a:r>
          </a:p>
          <a:p>
            <a:endParaRPr lang="en-US" dirty="0"/>
          </a:p>
          <a:p>
            <a:r>
              <a:rPr lang="en-US" dirty="0"/>
              <a:t>So, 48.8% or 49% people say they want to leave the EU, </a:t>
            </a:r>
            <a:r>
              <a:rPr lang="en-US" i="1" dirty="0"/>
              <a:t>out of all the people who answered the question definitively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D8702-C908-563F-2DA0-C6A6E40A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239C-E50A-0D08-3D53-F909E0F4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missing data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82589-5CEF-0D41-3728-0605F2AC2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labels missing data as “NA”. (not available). </a:t>
            </a:r>
          </a:p>
          <a:p>
            <a:r>
              <a:rPr lang="en-US" dirty="0"/>
              <a:t>Note: NA is not the same thing as zero (0)!!</a:t>
            </a:r>
          </a:p>
          <a:p>
            <a:r>
              <a:rPr lang="en-US" dirty="0"/>
              <a:t>Also, R labels missing data as NA, but other statistical software call it something else. Be careful.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12F46-B381-6157-4377-8EBCAEA6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8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9855-CB38-9ED3-153A-1CA5BBF6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frequency </a:t>
            </a:r>
            <a:r>
              <a:rPr lang="en-US" dirty="0">
                <a:solidFill>
                  <a:srgbClr val="FF0000"/>
                </a:solidFill>
              </a:rPr>
              <a:t>table</a:t>
            </a:r>
            <a:r>
              <a:rPr lang="en-US" dirty="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A4EC8-55E4-78B1-1BA0-8A1879620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BES (“</a:t>
            </a:r>
            <a:r>
              <a:rPr lang="en-US" dirty="0" err="1"/>
              <a:t>bes</a:t>
            </a:r>
            <a:r>
              <a:rPr lang="en-US" dirty="0"/>
              <a:t>”) dataset and the </a:t>
            </a:r>
            <a:r>
              <a:rPr lang="en-US" dirty="0">
                <a:solidFill>
                  <a:srgbClr val="FF0000"/>
                </a:solidFill>
              </a:rPr>
              <a:t>table()</a:t>
            </a:r>
            <a:r>
              <a:rPr lang="en-US" dirty="0"/>
              <a:t> function</a:t>
            </a:r>
          </a:p>
          <a:p>
            <a:endParaRPr lang="en-US" dirty="0"/>
          </a:p>
          <a:p>
            <a:r>
              <a:rPr lang="en-US" dirty="0"/>
              <a:t>Type in</a:t>
            </a:r>
          </a:p>
          <a:p>
            <a:r>
              <a:rPr lang="en-US" dirty="0">
                <a:solidFill>
                  <a:srgbClr val="FF0000"/>
                </a:solidFill>
              </a:rPr>
              <a:t>table(</a:t>
            </a:r>
            <a:r>
              <a:rPr lang="en-US" dirty="0" err="1">
                <a:solidFill>
                  <a:srgbClr val="FF0000"/>
                </a:solidFill>
              </a:rPr>
              <a:t>bes$vote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This will return the number of times (the frequency) that each value of the “vote” variable appears. (recall n=30,895 )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3C060-4F39-6EAF-8E7F-D2DD1408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6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78C6-FEC7-B68E-3BE8-5609343E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“vote”. The sum of these adds up to 30,895. Good.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C5D8B3-591C-57BA-8E6F-657E1078E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807" y="3019443"/>
            <a:ext cx="7052993" cy="13255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40AE0-4802-32C4-8366-63F3F4D4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FB04-67A1-02EF-B142-6D521E8F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are missing values? (e.g. “</a:t>
            </a:r>
            <a:r>
              <a:rPr lang="en-US" dirty="0">
                <a:solidFill>
                  <a:srgbClr val="FF0000"/>
                </a:solidFill>
              </a:rPr>
              <a:t>education</a:t>
            </a:r>
            <a:r>
              <a:rPr lang="en-US" dirty="0"/>
              <a:t>”). What does </a:t>
            </a:r>
            <a:r>
              <a:rPr lang="en-US" dirty="0">
                <a:solidFill>
                  <a:srgbClr val="FF0000"/>
                </a:solidFill>
              </a:rPr>
              <a:t>table</a:t>
            </a:r>
            <a:r>
              <a:rPr lang="en-US" dirty="0"/>
              <a:t>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AC0D8-EA1E-0205-9230-75060B89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table(</a:t>
            </a:r>
            <a:r>
              <a:rPr lang="en-US" dirty="0" err="1">
                <a:solidFill>
                  <a:srgbClr val="FF0000"/>
                </a:solidFill>
              </a:rPr>
              <a:t>bes$education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&gt; table(</a:t>
            </a:r>
            <a:r>
              <a:rPr lang="en-US" dirty="0" err="1">
                <a:solidFill>
                  <a:srgbClr val="FF0000"/>
                </a:solidFill>
              </a:rPr>
              <a:t>bes$education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1          2         3        4         5 </a:t>
            </a:r>
          </a:p>
          <a:p>
            <a:r>
              <a:rPr lang="en-US" dirty="0">
                <a:solidFill>
                  <a:srgbClr val="FF0000"/>
                </a:solidFill>
              </a:rPr>
              <a:t> 2045  5781  6272 10676  2696 </a:t>
            </a:r>
          </a:p>
          <a:p>
            <a:r>
              <a:rPr lang="en-US" dirty="0"/>
              <a:t>2045 + 5781 + 6272 + 10676 + 2696= </a:t>
            </a:r>
            <a:r>
              <a:rPr lang="en-US" dirty="0">
                <a:solidFill>
                  <a:srgbClr val="00B0F0"/>
                </a:solidFill>
              </a:rPr>
              <a:t>27,471</a:t>
            </a:r>
          </a:p>
          <a:p>
            <a:r>
              <a:rPr lang="en-US" dirty="0">
                <a:solidFill>
                  <a:srgbClr val="00B0F0"/>
                </a:solidFill>
              </a:rPr>
              <a:t>Does not include “NA”s. (point: be aware of your data)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7088B-8707-2500-AADF-F8E55D8A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2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DC78-4F1E-B608-DEFE-6666720A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Costs of being a member of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E29E6-AD6E-D242-106E-586817C2D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Being a member of the EU (which includes a Free Trade Agreement), means that there are ZERO tariffs on trade between the members.</a:t>
            </a:r>
          </a:p>
          <a:p>
            <a:r>
              <a:rPr lang="en-US" dirty="0"/>
              <a:t>When the UK left UK all imports sudden were NOT zero tariff…So, cheap apples from Spain now have a tariff on them in the UK.</a:t>
            </a:r>
          </a:p>
          <a:p>
            <a:r>
              <a:rPr lang="en-US" dirty="0"/>
              <a:t>Being a member of the EU means that France, Germany, Italy and UK have the same common external tariffs…i.e. same tariff on imports from Japan and the US and China…</a:t>
            </a:r>
          </a:p>
          <a:p>
            <a:r>
              <a:rPr lang="en-US" dirty="0"/>
              <a:t>Free movement of Labor…Members of the EU (like Poland) can freely work in France or UK, without a work visa…Immigration is thought to be one reason why many in UK (and elsewhere in the EU) opposed EU membership.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88E85-D171-578A-95A0-98EB6924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8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2447-3D53-7B37-2A79-D6DDD0E4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FF0000"/>
                </a:solidFill>
              </a:rPr>
              <a:t>proportion</a:t>
            </a:r>
            <a:r>
              <a:rPr lang="en-US" dirty="0"/>
              <a:t> of each? (=frequency/sample)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6836D-8146-8362-FD0C-712F41D41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prop.table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But we cannot make a </a:t>
            </a:r>
            <a:r>
              <a:rPr lang="en-US" dirty="0" err="1">
                <a:solidFill>
                  <a:srgbClr val="FF0000"/>
                </a:solidFill>
              </a:rPr>
              <a:t>prop.table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directly of </a:t>
            </a:r>
            <a:r>
              <a:rPr lang="en-US" dirty="0" err="1">
                <a:solidFill>
                  <a:srgbClr val="FF0000"/>
                </a:solidFill>
              </a:rPr>
              <a:t>bes$vote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We must first make an </a:t>
            </a:r>
            <a:r>
              <a:rPr lang="en-US" dirty="0">
                <a:solidFill>
                  <a:srgbClr val="00B0F0"/>
                </a:solidFill>
              </a:rPr>
              <a:t>object</a:t>
            </a:r>
            <a:r>
              <a:rPr lang="en-US" dirty="0"/>
              <a:t> first and name it:</a:t>
            </a:r>
          </a:p>
          <a:p>
            <a:r>
              <a:rPr lang="en-US" dirty="0" err="1">
                <a:solidFill>
                  <a:srgbClr val="FF0000"/>
                </a:solidFill>
              </a:rPr>
              <a:t>freq_table</a:t>
            </a:r>
            <a:r>
              <a:rPr lang="en-US" dirty="0">
                <a:solidFill>
                  <a:srgbClr val="FF0000"/>
                </a:solidFill>
              </a:rPr>
              <a:t>&lt;- table(</a:t>
            </a:r>
            <a:r>
              <a:rPr lang="en-US" dirty="0" err="1">
                <a:solidFill>
                  <a:srgbClr val="FF0000"/>
                </a:solidFill>
              </a:rPr>
              <a:t>bes$vote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Then, </a:t>
            </a:r>
            <a:r>
              <a:rPr lang="en-US" dirty="0" err="1">
                <a:solidFill>
                  <a:srgbClr val="FF0000"/>
                </a:solidFill>
              </a:rPr>
              <a:t>prop.table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freq_table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902F6-E4E2-909E-FB80-DCCBFE9B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B3E52-E73C-7545-2975-1AA55424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08" y="5166804"/>
            <a:ext cx="4505987" cy="10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2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C9A6-4151-598E-A798-C25A3784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in one-shot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89C9-E3F2-569F-B799-06EF74B29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prop.table</a:t>
            </a:r>
            <a:r>
              <a:rPr lang="en-US" dirty="0">
                <a:solidFill>
                  <a:srgbClr val="FF0000"/>
                </a:solidFill>
              </a:rPr>
              <a:t>(table(</a:t>
            </a:r>
            <a:r>
              <a:rPr lang="en-US" dirty="0" err="1">
                <a:solidFill>
                  <a:srgbClr val="FF0000"/>
                </a:solidFill>
              </a:rPr>
              <a:t>bes$vote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Which combines </a:t>
            </a:r>
            <a:r>
              <a:rPr lang="en-US" dirty="0">
                <a:solidFill>
                  <a:srgbClr val="00B0F0"/>
                </a:solidFill>
              </a:rPr>
              <a:t>two functions </a:t>
            </a:r>
            <a:r>
              <a:rPr lang="en-US" dirty="0"/>
              <a:t>into one.</a:t>
            </a:r>
          </a:p>
          <a:p>
            <a:endParaRPr lang="en-US" dirty="0"/>
          </a:p>
          <a:p>
            <a:r>
              <a:rPr lang="en-US" dirty="0"/>
              <a:t>Note that the total adds up to 100%</a:t>
            </a:r>
          </a:p>
          <a:p>
            <a:r>
              <a:rPr lang="en-US" dirty="0"/>
              <a:t>0.07489885 + 0.44317851+ 0.46454119 + 0.01738145=100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9D40B-F8F8-ED1B-0382-C799F3C7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5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E071-67AE-8595-5F80-1600EED9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try to use this function on “</a:t>
            </a:r>
            <a:r>
              <a:rPr lang="en-US" dirty="0">
                <a:solidFill>
                  <a:srgbClr val="FF0000"/>
                </a:solidFill>
              </a:rPr>
              <a:t>education</a:t>
            </a:r>
            <a:r>
              <a:rPr lang="en-US" dirty="0"/>
              <a:t>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D9C8-F038-FACF-D10A-CCF3D25E2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table(</a:t>
            </a:r>
            <a:r>
              <a:rPr lang="en-US" dirty="0" err="1">
                <a:solidFill>
                  <a:srgbClr val="FF0000"/>
                </a:solidFill>
              </a:rPr>
              <a:t>bes$education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/>
              <a:t>okay…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prop.table</a:t>
            </a:r>
            <a:r>
              <a:rPr lang="en-US" dirty="0">
                <a:solidFill>
                  <a:srgbClr val="FF0000"/>
                </a:solidFill>
              </a:rPr>
              <a:t>(table(</a:t>
            </a:r>
            <a:r>
              <a:rPr lang="en-US" dirty="0" err="1">
                <a:solidFill>
                  <a:srgbClr val="FF0000"/>
                </a:solidFill>
              </a:rPr>
              <a:t>bes$education</a:t>
            </a:r>
            <a:r>
              <a:rPr lang="en-US" dirty="0">
                <a:solidFill>
                  <a:srgbClr val="FF0000"/>
                </a:solidFill>
              </a:rPr>
              <a:t>))</a:t>
            </a:r>
          </a:p>
          <a:p>
            <a:r>
              <a:rPr lang="en-US" dirty="0"/>
              <a:t>It still computes it and ignores the “NA”.</a:t>
            </a:r>
          </a:p>
          <a:p>
            <a:endParaRPr lang="en-US" dirty="0"/>
          </a:p>
          <a:p>
            <a:r>
              <a:rPr lang="en-US" i="1" dirty="0"/>
              <a:t>(Again, be aware of your data and what is being done to it.)</a:t>
            </a:r>
          </a:p>
          <a:p>
            <a:r>
              <a:rPr lang="ja-JP" altLang="en-US" sz="2400" i="1" dirty="0">
                <a:latin typeface="+mn-ea"/>
              </a:rPr>
              <a:t>もう一度、自分のデータと、そのデータに対して行われていることを意識してください</a:t>
            </a:r>
            <a:endParaRPr lang="en-US" sz="2400" i="1" dirty="0">
              <a:latin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D1D94-0CE4-CE79-C418-51E5677C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1BB7-1B17-E767-1DB0-7CECB4F9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3.4.4 Histogram (skip)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27F9-79B6-455B-0F8A-6DAB8ABA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8D3BC-2DEE-F8D0-7989-62831271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4E55-F17C-65D2-37BD-0DFBC492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3.4.5. Density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7A05-646B-5BDC-78A2-D6CC2C737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0A509-E2B3-21CA-B8A2-B244DE9D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0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CD73-30CA-DD17-05F8-7DEBEE9C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Descriptive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1CD8-C983-06ED-34FC-7E550FDA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descriptive statistics we are usually concerned with are those describing:</a:t>
            </a:r>
          </a:p>
          <a:p>
            <a:r>
              <a:rPr lang="en-US" dirty="0">
                <a:solidFill>
                  <a:srgbClr val="00B0F0"/>
                </a:solidFill>
              </a:rPr>
              <a:t>1) Measure of Centrality (mean or median)</a:t>
            </a:r>
          </a:p>
          <a:p>
            <a:r>
              <a:rPr lang="en-US" dirty="0"/>
              <a:t>Or</a:t>
            </a:r>
          </a:p>
          <a:p>
            <a:r>
              <a:rPr lang="en-US" dirty="0">
                <a:solidFill>
                  <a:srgbClr val="00B0F0"/>
                </a:solidFill>
              </a:rPr>
              <a:t>2) Measure of Spread (variance or standard deviation)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EB49E-C83F-1DD6-C88B-149E2B94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7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56A51B-A614-043F-91B9-6BF434FE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“Centrality” (</a:t>
            </a:r>
            <a:r>
              <a:rPr lang="en-US" dirty="0">
                <a:solidFill>
                  <a:srgbClr val="00B0F0"/>
                </a:solidFill>
              </a:rPr>
              <a:t>mean</a:t>
            </a:r>
            <a:r>
              <a:rPr lang="en-US" dirty="0"/>
              <a:t> and</a:t>
            </a:r>
            <a:r>
              <a:rPr lang="en-US" dirty="0">
                <a:solidFill>
                  <a:srgbClr val="00B0F0"/>
                </a:solidFill>
              </a:rPr>
              <a:t> median</a:t>
            </a:r>
            <a:r>
              <a:rPr lang="en-US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F71B55-8B01-8B3F-837D-EE32D0C6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F21C4-33EB-3817-B8D4-122BDB49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FBD70-AAE9-534E-E1A7-85FB26EE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61" y="1882067"/>
            <a:ext cx="5609027" cy="19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07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B398-AFC2-8BF9-A802-A0BB6EB1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Outliers (p.73), </a:t>
            </a:r>
            <a:r>
              <a:rPr lang="en-US" sz="3200" dirty="0"/>
              <a:t>observations way out of line with the rest of the data; </a:t>
            </a:r>
            <a:r>
              <a:rPr lang="en-US" sz="3200" dirty="0">
                <a:solidFill>
                  <a:srgbClr val="00B050"/>
                </a:solidFill>
              </a:rPr>
              <a:t>may be mistakes/errors </a:t>
            </a:r>
            <a:r>
              <a:rPr lang="en-US" sz="3200" dirty="0"/>
              <a:t>in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8126F0-C056-A2C4-D73A-1040D93F1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894" y="1825625"/>
            <a:ext cx="4062212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F9B1E-EF27-2FA0-CF55-EB6E9F53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9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31E1-AB1C-0B6C-FB16-5FA330FC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Outlier </a:t>
            </a:r>
            <a:r>
              <a:rPr lang="en-US" dirty="0"/>
              <a:t>cont’d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3EDE4-F8E4-4281-E7C7-DF269517D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645" y="1890944"/>
            <a:ext cx="5795601" cy="34881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E5674-C07C-A0AC-FE6D-ADDB2A4A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9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C8F8-9111-2FEE-E0FA-9611879F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  If obvious error (impossible) then delete from sample: “</a:t>
            </a:r>
            <a:r>
              <a:rPr lang="en-US" dirty="0">
                <a:solidFill>
                  <a:srgbClr val="00B0F0"/>
                </a:solidFill>
              </a:rPr>
              <a:t>data-cleaning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6DCF-B96A-957C-4AA2-1105735CB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0FF43-0C38-3496-014E-F68F87A0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3478-3321-551B-0682-03F07A9E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eventually voted FOR Brexit and left the EU in January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B0D1-2380-B9FF-9197-9AC789E6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1FB73-97BD-04C0-7D13-179E658F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5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DC22-EA60-A742-6F4A-A70BBE47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Centrality: Median</a:t>
            </a:r>
            <a:r>
              <a:rPr lang="en-US" dirty="0"/>
              <a:t> sometimes preferred to </a:t>
            </a:r>
            <a:r>
              <a:rPr lang="en-US" dirty="0">
                <a:solidFill>
                  <a:srgbClr val="00B0F0"/>
                </a:solidFill>
              </a:rPr>
              <a:t>mean (p. 73)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DCC766-C628-514F-EBDB-C00857CC9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310" y="2228295"/>
            <a:ext cx="5619006" cy="26647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75A9A-8DC6-85C0-6C09-41FEAA55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8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0A0A2-174E-0FF1-D093-0E100F21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901534-F9C6-5602-0F4E-1A0F28DC62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90825" y="514424"/>
            <a:ext cx="5333999" cy="55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48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2D31-AFC9-4F88-202F-3CD2729F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read in another Brexit-related dataset: </a:t>
            </a:r>
            <a:r>
              <a:rPr lang="en-US" dirty="0">
                <a:solidFill>
                  <a:srgbClr val="00B0F0"/>
                </a:solidFill>
              </a:rPr>
              <a:t>UK_districts.csv </a:t>
            </a:r>
            <a:r>
              <a:rPr lang="en-US" dirty="0"/>
              <a:t>and call is </a:t>
            </a:r>
            <a:r>
              <a:rPr lang="en-US" dirty="0">
                <a:solidFill>
                  <a:srgbClr val="00B0F0"/>
                </a:solidFill>
              </a:rPr>
              <a:t>“dis”.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sz="2700" dirty="0"/>
              <a:t>(note, sometimes copy and paste does not work…must re-type “” in R.)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94CF99-EF66-C76A-B124-9F6B3145A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342" y="2962254"/>
            <a:ext cx="11534974" cy="9334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6760-2966-9B68-60F2-0F405697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7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D133-FB7C-5306-83AB-AD08CF22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>
                <a:solidFill>
                  <a:srgbClr val="00B0F0"/>
                </a:solidFill>
              </a:rPr>
              <a:t>dis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C626-A901-C29A-CD6A-72F2827A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382 voting districts in UK. Three variables: </a:t>
            </a:r>
            <a:r>
              <a:rPr lang="en-US" dirty="0">
                <a:solidFill>
                  <a:srgbClr val="00B0F0"/>
                </a:solidFill>
              </a:rPr>
              <a:t>name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leave</a:t>
            </a:r>
            <a:r>
              <a:rPr lang="en-US" dirty="0"/>
              <a:t> and </a:t>
            </a:r>
            <a:r>
              <a:rPr lang="en-US" dirty="0" err="1">
                <a:solidFill>
                  <a:srgbClr val="00B0F0"/>
                </a:solidFill>
              </a:rPr>
              <a:t>high_education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UK is NOT the same as England</a:t>
            </a:r>
          </a:p>
          <a:p>
            <a:r>
              <a:rPr lang="en-US" dirty="0"/>
              <a:t>Note, UK is England, Wales, Scotland and Northern Ireland.</a:t>
            </a:r>
          </a:p>
          <a:p>
            <a:r>
              <a:rPr lang="en-US" dirty="0"/>
              <a:t>See at top: Glasgow and Edinburgh.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6C5B5-1C1E-B9B3-9936-741B084F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2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0C5B-C54A-4F4A-1AB4-1B0D9267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“Spread” (</a:t>
            </a:r>
            <a:r>
              <a:rPr lang="en-US" dirty="0">
                <a:solidFill>
                  <a:srgbClr val="00B0F0"/>
                </a:solidFill>
              </a:rPr>
              <a:t>variance</a:t>
            </a:r>
            <a:r>
              <a:rPr lang="ja-JP" altLang="en-US" sz="2800" dirty="0">
                <a:solidFill>
                  <a:srgbClr val="00B0F0"/>
                </a:solidFill>
              </a:rPr>
              <a:t>分散</a:t>
            </a:r>
            <a:r>
              <a:rPr lang="en-US" sz="2800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standard deviation</a:t>
            </a:r>
            <a:r>
              <a:rPr lang="ja-JP" altLang="en-US" sz="2800" dirty="0">
                <a:solidFill>
                  <a:srgbClr val="00B0F0"/>
                </a:solidFill>
              </a:rPr>
              <a:t>標準偏差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227A-9059-B343-47FB-3F9A5E82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3D594-39BF-EB7A-8CE1-72FC19C4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5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E3D4-E758-43DB-80CF-519051CD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419B51-737D-13B1-21BB-CDC0229B5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228" y="2219417"/>
            <a:ext cx="6226151" cy="29336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DFFBD-C92A-7E56-5480-625D82C0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1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DFA6-62E0-5F8A-CBD8-9924BF50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Standard </a:t>
            </a:r>
            <a:r>
              <a:rPr lang="en-US" dirty="0" err="1">
                <a:solidFill>
                  <a:srgbClr val="00B0F0"/>
                </a:solidFill>
              </a:rPr>
              <a:t>deviaton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is the square root of the </a:t>
            </a:r>
            <a:r>
              <a:rPr lang="en-US" dirty="0">
                <a:solidFill>
                  <a:srgbClr val="00B0F0"/>
                </a:solidFill>
              </a:rPr>
              <a:t>variance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D4FAB4-D4F8-58F5-7A75-0BADF67DF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520" y="2352583"/>
            <a:ext cx="5800038" cy="24236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17838-EB86-5DCE-CAAE-81F8684A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91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FBF4-DA44-C637-CFBB-0290992C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15EDD4-AB8F-DF85-4761-6B23BC5BB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684" y="2381250"/>
            <a:ext cx="7098603" cy="3200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24FC9-4232-AF8A-36FF-A6DC4233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7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DD1F-50C1-B60B-9D53-1552B156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Flatter curve means higher standard deviation (and variance)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83CBC1-A389-6A39-8596-F2942F265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5" y="2045923"/>
            <a:ext cx="4443613" cy="25552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6064E-B35C-BE9E-357F-2FE02E54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8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836A-D8CC-D36B-E9D6-62479CC9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example of variance and standard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A3398B-C7B3-349E-BFD0-51EB921B9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008" y="1695531"/>
            <a:ext cx="6267635" cy="36201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491B4-F24C-2EAE-30A5-99B8EBB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3E2A-B33A-A4FC-B423-9C46CA50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BES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D1F4-0AD4-6216-41C0-F4CE1B1A9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conduced once in 2016. So it is a </a:t>
            </a:r>
            <a:r>
              <a:rPr lang="en-US" dirty="0">
                <a:solidFill>
                  <a:srgbClr val="00B0F0"/>
                </a:solidFill>
              </a:rPr>
              <a:t>cross-sectional dataset</a:t>
            </a:r>
            <a:r>
              <a:rPr lang="en-US" dirty="0"/>
              <a:t>. (In other words, not a “panel” or “longitudinal” or “time series”)</a:t>
            </a:r>
          </a:p>
          <a:p>
            <a:r>
              <a:rPr lang="en-US" dirty="0"/>
              <a:t>It surveyed about 31,000 people.</a:t>
            </a:r>
          </a:p>
          <a:p>
            <a:r>
              <a:rPr lang="en-US" dirty="0"/>
              <a:t>It did not survey EVERYONE in the UK. </a:t>
            </a:r>
          </a:p>
          <a:p>
            <a:r>
              <a:rPr lang="en-US" dirty="0"/>
              <a:t>So, in other words, it did not survey the entire (full) </a:t>
            </a:r>
            <a:r>
              <a:rPr lang="en-US" dirty="0">
                <a:solidFill>
                  <a:srgbClr val="00B0F0"/>
                </a:solidFill>
              </a:rPr>
              <a:t>population</a:t>
            </a:r>
            <a:r>
              <a:rPr lang="en-US" dirty="0"/>
              <a:t> of 46 million UK adult voters, but only a </a:t>
            </a:r>
            <a:r>
              <a:rPr lang="en-US" dirty="0">
                <a:solidFill>
                  <a:srgbClr val="00B0F0"/>
                </a:solidFill>
              </a:rPr>
              <a:t>sample</a:t>
            </a:r>
            <a:r>
              <a:rPr lang="en-US" dirty="0"/>
              <a:t> (subsample) of it.</a:t>
            </a:r>
          </a:p>
          <a:p>
            <a:r>
              <a:rPr lang="en-US" dirty="0"/>
              <a:t>Thus, </a:t>
            </a:r>
            <a:r>
              <a:rPr lang="en-US" dirty="0">
                <a:solidFill>
                  <a:srgbClr val="00B0F0"/>
                </a:solidFill>
              </a:rPr>
              <a:t>n= 31,000,  N= 46,000,000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CF9C6-9D2F-36FA-6352-D4CCA9DF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79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8D72-3F52-4F4C-3CE2-5130ABD7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want the ABSOLUTE deviation, regardless of </a:t>
            </a:r>
            <a:r>
              <a:rPr lang="en-US" dirty="0">
                <a:solidFill>
                  <a:srgbClr val="00B0F0"/>
                </a:solidFill>
              </a:rPr>
              <a:t>+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/>
              <a:t>, </a:t>
            </a:r>
            <a:r>
              <a:rPr lang="en-US" i="1" dirty="0"/>
              <a:t>so we square them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B77506-CA6D-6FB2-0744-FE9CE9830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591" y="2832303"/>
            <a:ext cx="6291077" cy="1191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EA79-24EA-A719-3B16-87737001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F00C-A3C7-910D-E150-7435EE2C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Now, we want the average of these differences from the mean (average):</a:t>
            </a:r>
            <a:br>
              <a:rPr lang="en-US" sz="3200" dirty="0"/>
            </a:br>
            <a:r>
              <a:rPr lang="en-US" sz="3200" dirty="0"/>
              <a:t>This is the </a:t>
            </a:r>
            <a:r>
              <a:rPr lang="en-US" sz="3200" dirty="0">
                <a:solidFill>
                  <a:srgbClr val="00B0F0"/>
                </a:solidFill>
              </a:rPr>
              <a:t>“variance”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55D011-3EA3-4E14-5E5F-CF4503B1E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201" y="2476871"/>
            <a:ext cx="5733931" cy="21599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88267-85DD-EFF2-F5EC-72EB67E9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8280-80B5-7C0B-0978-7C48B1A7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return the “spread” into original units, we take the square root again: </a:t>
            </a:r>
            <a:r>
              <a:rPr lang="en-US" dirty="0">
                <a:solidFill>
                  <a:srgbClr val="00B0F0"/>
                </a:solidFill>
              </a:rPr>
              <a:t>standard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798466-BDE4-75BD-8C59-15B8424BD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897" y="2697955"/>
            <a:ext cx="6819317" cy="13255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EC2A5-3507-92AE-BFDB-29CF45A8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8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6DC4-74AB-736E-8CFB-76917C42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Scatter</a:t>
            </a:r>
            <a:r>
              <a:rPr lang="en-US" dirty="0"/>
              <a:t> plot, then “</a:t>
            </a:r>
            <a:r>
              <a:rPr lang="en-US" dirty="0">
                <a:solidFill>
                  <a:srgbClr val="00B0F0"/>
                </a:solidFill>
              </a:rPr>
              <a:t>correlation coefficient</a:t>
            </a:r>
            <a:r>
              <a:rPr lang="en-US" dirty="0"/>
              <a:t>” (must prepare data a bit…3.5.1.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BAAD7-144C-103C-56CE-DFA14E4D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4F5E7-DAFE-1959-B755-F9E9D64B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52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C48A-4F42-A5F2-EA81-C00B4B09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3.5 RELATIONSHIP BETWEEN EDUCATION AND THE LEAVE VOTE IN THE ENTIRE UK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3B1C-1AA9-0392-B429-35280EAE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voters who were pro-Brexit (wanted to leave the EU) more educated or less educated?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19AFF-BA53-D911-9B11-3C3883EE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2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57C4-0112-25EC-A96A-0AE185AD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in the “UK_districts.csv”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BD5DD-939C-5061-E20B-92B173A4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setwd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("C:/Users/Craig Parsons YNU/Documents/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ImaiDSS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/DSS")</a:t>
            </a:r>
          </a:p>
          <a:p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dis &lt;- read.csv(“UK_districts.csv”)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head(dis)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View(dis)</a:t>
            </a:r>
          </a:p>
          <a:p>
            <a:endParaRPr lang="en-US" sz="18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Some “NA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CF03E-A1B1-893E-FDB4-01C1D2B7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7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EFEB-4A18-EFFD-F1FB-0BB4B5AF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Let’s look at education data from another UK dataset, </a:t>
            </a:r>
            <a:r>
              <a:rPr lang="en-US" sz="3200" b="1" dirty="0">
                <a:solidFill>
                  <a:srgbClr val="FF0000"/>
                </a:solidFill>
              </a:rPr>
              <a:t>UK_districts.csv </a:t>
            </a:r>
            <a:r>
              <a:rPr lang="en-US" sz="3200" dirty="0"/>
              <a:t>(note, this one is the full population, not a sample)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9907A4-A004-C42C-2271-01975FD33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770" y="2314575"/>
            <a:ext cx="7929789" cy="304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851FC-346B-4F7B-C5BD-4A4054C7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4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0A4A-ECC7-6E32-D1BF-F6AE924D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37B0BB-0429-16DE-E405-60F1132C5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118" y="2006353"/>
            <a:ext cx="5818682" cy="29093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D33F4-808E-CD42-CE59-C741CDF4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8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AD88-D2B3-79D3-1386-A8B708B7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</a:t>
            </a:r>
            <a:r>
              <a:rPr lang="en-US" dirty="0">
                <a:solidFill>
                  <a:srgbClr val="00B0F0"/>
                </a:solidFill>
              </a:rPr>
              <a:t>clean</a:t>
            </a:r>
            <a:r>
              <a:rPr lang="en-US" dirty="0"/>
              <a:t> the data (omit missing observations). We will create new object “</a:t>
            </a:r>
            <a:r>
              <a:rPr lang="en-US" dirty="0">
                <a:solidFill>
                  <a:srgbClr val="00B0F0"/>
                </a:solidFill>
              </a:rPr>
              <a:t>dis1</a:t>
            </a:r>
            <a:r>
              <a:rPr lang="en-US" dirty="0"/>
              <a:t>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B94262-FC5B-B80B-CA08-817842B7D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587" y="2419350"/>
            <a:ext cx="6273365" cy="22790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B07EF-84A3-13F4-50F2-D2ECB3D6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7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4F1C-0F7D-EE16-B469-90CD2043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Correlation?  Let’s make a </a:t>
            </a:r>
            <a:r>
              <a:rPr lang="en-US" dirty="0">
                <a:solidFill>
                  <a:srgbClr val="00B0F0"/>
                </a:solidFill>
              </a:rPr>
              <a:t>scatter plot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BA1E12-83DF-F61A-68A1-91FAB63FF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02" y="2781301"/>
            <a:ext cx="7709798" cy="1599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83578-5D1D-1CBC-067A-BB96E9AD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0BAB-3572-2563-E219-F2A16B20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sample of “</a:t>
            </a:r>
            <a:r>
              <a:rPr lang="en-US" dirty="0">
                <a:solidFill>
                  <a:srgbClr val="00B0F0"/>
                </a:solidFill>
              </a:rPr>
              <a:t>representative sample</a:t>
            </a:r>
            <a:r>
              <a:rPr lang="en-US" dirty="0"/>
              <a:t>”? </a:t>
            </a:r>
            <a:r>
              <a:rPr lang="en-US" sz="3100" i="1" dirty="0"/>
              <a:t>(below is NOT representative of entire population)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545FF8-A917-4BA7-6448-46FE9A27C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050" y="2134226"/>
            <a:ext cx="6598030" cy="31997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23DE1-1249-7590-CC07-2DB5D85C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99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23C6-8F05-19C6-200E-C7AC7324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higher the “leave”, the lower the “education”; the higher the “education” the lower the “leave”: a </a:t>
            </a:r>
            <a:r>
              <a:rPr lang="en-US" sz="2800" dirty="0">
                <a:solidFill>
                  <a:srgbClr val="00B0F0"/>
                </a:solidFill>
              </a:rPr>
              <a:t>negative correlation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79064F-3B01-82D4-6CC0-DF1DEA374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925" y="1659256"/>
            <a:ext cx="4436906" cy="41481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0CC91-EC3C-5FD7-54E8-37541336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692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7E00-4CBE-E1FB-0538-16F968AC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3.5.1 </a:t>
            </a:r>
            <a:r>
              <a:rPr lang="en-US" sz="3600" dirty="0">
                <a:solidFill>
                  <a:srgbClr val="00B0F0"/>
                </a:solidFill>
              </a:rPr>
              <a:t>Correlation coefficient </a:t>
            </a:r>
            <a:r>
              <a:rPr lang="en-US" sz="3600" dirty="0"/>
              <a:t>(between -1 and 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657897-1F07-1EF1-F681-BCB486DAC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316" y="2379216"/>
            <a:ext cx="6112151" cy="23938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E9B47-EB05-1C7E-92BA-3E1E7FC9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276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34E1-193D-B40D-7239-EE9A46E5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0042-02F1-FFA1-A7F9-8E703BDA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99" y="184785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73F16-E360-D059-99E2-0654C65A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E5536-F5DD-C058-3AD8-2D19CC55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101" y="2855068"/>
            <a:ext cx="5975797" cy="1147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9CD9E-ED8C-162C-C2FF-3EC2CC783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29" y="658813"/>
            <a:ext cx="3186874" cy="11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91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0320-5008-D76E-057E-B1ED1A00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calculate the (simple) “</a:t>
            </a:r>
            <a:r>
              <a:rPr lang="en-US" sz="3600" dirty="0">
                <a:solidFill>
                  <a:srgbClr val="00B0F0"/>
                </a:solidFill>
              </a:rPr>
              <a:t>correlation coefficient</a:t>
            </a:r>
            <a:r>
              <a:rPr lang="en-US" sz="3600" dirty="0"/>
              <a:t>”: First calculate the “</a:t>
            </a:r>
            <a:r>
              <a:rPr lang="en-US" sz="3600" dirty="0">
                <a:solidFill>
                  <a:srgbClr val="00B0F0"/>
                </a:solidFill>
              </a:rPr>
              <a:t>Zs</a:t>
            </a:r>
            <a:r>
              <a:rPr lang="en-US" sz="3600" dirty="0"/>
              <a:t>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E63F6E-BADE-7295-7C8A-A004E6A9D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7504" y="3125804"/>
            <a:ext cx="3296992" cy="17509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4B8FC-062B-D083-40AE-82B6834F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80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AC16-9170-594A-E81B-FB826777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simple example, sample n=3, (2,4,6), mean is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CEDD0A-786D-AE46-0486-4C91CD5E4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764" y="2317072"/>
            <a:ext cx="5585399" cy="24786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22A15-5F84-29E4-4E05-55530F61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32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DE6C-AFCE-E61E-0ED3-480D26EC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Correlation coefficient </a:t>
            </a:r>
            <a:r>
              <a:rPr lang="en-US" sz="3200" dirty="0"/>
              <a:t>formula </a:t>
            </a:r>
            <a:br>
              <a:rPr lang="en-US" sz="3200" dirty="0"/>
            </a:br>
            <a:r>
              <a:rPr lang="en-US" sz="3200" dirty="0"/>
              <a:t>(will always be between -1 and 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AA9F3A-2543-289D-971D-C267683F9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031" y="2681056"/>
            <a:ext cx="6657465" cy="1754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C12A7-8695-5814-10E5-A78E27D2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670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E2C7-C833-A517-E572-92F15CE8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Numerical example (of perfect, negative correlation)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193C47-7955-F341-1A31-466DBE690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3110" y="2688060"/>
            <a:ext cx="3425780" cy="26264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3D351-A718-3DBA-2966-142686C5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611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D041-AF75-7259-5D23-71BD3AEA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scatter plot of leave and education: how </a:t>
            </a:r>
            <a:r>
              <a:rPr lang="en-US" b="1" dirty="0"/>
              <a:t>strong</a:t>
            </a:r>
            <a:r>
              <a:rPr lang="en-US" dirty="0"/>
              <a:t> is this relationship? Run “</a:t>
            </a:r>
            <a:r>
              <a:rPr lang="en-US" dirty="0" err="1">
                <a:solidFill>
                  <a:srgbClr val="FF0000"/>
                </a:solidFill>
              </a:rPr>
              <a:t>cor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05247-887A-A280-33A0-F9F73AA01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cor</a:t>
            </a:r>
            <a:r>
              <a:rPr lang="en-US" dirty="0">
                <a:solidFill>
                  <a:srgbClr val="FF0000"/>
                </a:solidFill>
              </a:rPr>
              <a:t>(dis1$higher_education,dis1$leave)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-0.7633185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And </a:t>
            </a:r>
            <a:r>
              <a:rPr lang="en-US" b="1" i="1" dirty="0"/>
              <a:t>same</a:t>
            </a:r>
            <a:r>
              <a:rPr lang="en-US" dirty="0"/>
              <a:t> in the other direction: </a:t>
            </a:r>
            <a:r>
              <a:rPr lang="en-US" dirty="0" err="1">
                <a:solidFill>
                  <a:srgbClr val="FF0000"/>
                </a:solidFill>
              </a:rPr>
              <a:t>cor</a:t>
            </a:r>
            <a:r>
              <a:rPr lang="en-US" dirty="0">
                <a:solidFill>
                  <a:srgbClr val="FF0000"/>
                </a:solidFill>
              </a:rPr>
              <a:t>(dis1$leave, dis1$high_education)  </a:t>
            </a:r>
          </a:p>
          <a:p>
            <a:pPr lvl="1"/>
            <a:r>
              <a:rPr lang="en-US" dirty="0"/>
              <a:t>(note: this will NOT be case is future, more complicated </a:t>
            </a:r>
            <a:r>
              <a:rPr lang="en-US" dirty="0">
                <a:solidFill>
                  <a:srgbClr val="FF0000"/>
                </a:solidFill>
              </a:rPr>
              <a:t>regression</a:t>
            </a:r>
            <a:r>
              <a:rPr lang="en-US" dirty="0"/>
              <a:t> analysis)</a:t>
            </a:r>
          </a:p>
          <a:p>
            <a:r>
              <a:rPr lang="en-US" dirty="0"/>
              <a:t>So, indeed NEGATIVE and near -1, so pretty STRONG correlation.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085EE-B02E-6B40-DE10-BB380A9E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10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48FF-D362-4CB3-9D5B-6EABCC89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Correlation is not (necessarily) causation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86CEB4-6D37-8CB2-ED9A-D3048B997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44754">
            <a:off x="2937954" y="4172938"/>
            <a:ext cx="4731644" cy="14749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B4D1-EEA0-5396-5495-1AE8D291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5F1F6-503F-B33A-7994-9CC723CBE95B}"/>
              </a:ext>
            </a:extLst>
          </p:cNvPr>
          <p:cNvSpPr txBox="1"/>
          <p:nvPr/>
        </p:nvSpPr>
        <p:spPr>
          <a:xfrm>
            <a:off x="3047260" y="310805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相関関係は必ずしも因果関係を意味するものではありません。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542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AFCC-BFAC-86FE-C571-7F04EB85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(necessarily) causation (p. 88)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3149-421A-A086-F7AA-335D4BAE9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Despite the strong negative correlation between </a:t>
            </a:r>
            <a:r>
              <a:rPr lang="en-US" dirty="0" err="1"/>
              <a:t>high_education</a:t>
            </a:r>
            <a:r>
              <a:rPr lang="en-US" dirty="0"/>
              <a:t> and leave, without further evidence we cannot conclude that if UK voters became more highly educated, they would also become less likely to support Brexit. </a:t>
            </a:r>
          </a:p>
          <a:p>
            <a:r>
              <a:rPr lang="en-US" dirty="0"/>
              <a:t>In other words, we do not know whether voters' level of education and support for Brexit are </a:t>
            </a:r>
            <a:r>
              <a:rPr lang="en-US" dirty="0">
                <a:solidFill>
                  <a:srgbClr val="00B0F0"/>
                </a:solidFill>
              </a:rPr>
              <a:t>causally</a:t>
            </a:r>
            <a:r>
              <a:rPr lang="en-US" dirty="0"/>
              <a:t> related in any way. </a:t>
            </a:r>
          </a:p>
          <a:p>
            <a:r>
              <a:rPr lang="en-US" dirty="0"/>
              <a:t>Perhaps the observed relationship is </a:t>
            </a:r>
            <a:r>
              <a:rPr lang="en-US" dirty="0">
                <a:solidFill>
                  <a:srgbClr val="00B0F0"/>
                </a:solidFill>
              </a:rPr>
              <a:t>spu­rious</a:t>
            </a:r>
            <a:r>
              <a:rPr lang="en-US" dirty="0"/>
              <a:t>, that is, </a:t>
            </a:r>
            <a:r>
              <a:rPr lang="en-US" dirty="0">
                <a:solidFill>
                  <a:srgbClr val="00B0F0"/>
                </a:solidFill>
              </a:rPr>
              <a:t>the product of some third variable that affects both the education level of voters </a:t>
            </a:r>
            <a:r>
              <a:rPr lang="en-US" dirty="0"/>
              <a:t>and their support for Brexit, such as the </a:t>
            </a:r>
            <a:r>
              <a:rPr lang="en-US" b="1" dirty="0"/>
              <a:t>local economy</a:t>
            </a:r>
            <a:r>
              <a:rPr lang="en-US" dirty="0"/>
              <a:t>. </a:t>
            </a:r>
          </a:p>
          <a:p>
            <a:r>
              <a:rPr lang="en-US" dirty="0"/>
              <a:t>(We will discuss </a:t>
            </a:r>
            <a:r>
              <a:rPr lang="en-US" dirty="0">
                <a:solidFill>
                  <a:srgbClr val="00B0F0"/>
                </a:solidFill>
              </a:rPr>
              <a:t>spurious</a:t>
            </a:r>
            <a:r>
              <a:rPr lang="en-US" dirty="0"/>
              <a:t> relationships in more detail in chapter 5.)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F64B7-C4BF-5698-BC60-D0E27A75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1A47-6561-0AED-DE99-CEBFD05C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Random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A22A-F6C3-A2D1-DE4B-C018A7956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The best way to draw a representative sample is to select indi­viduals at random from the population</a:t>
            </a:r>
            <a:r>
              <a:rPr lang="en-US" dirty="0"/>
              <a:t>.”  L&amp;I p. 53.</a:t>
            </a:r>
          </a:p>
          <a:p>
            <a:endParaRPr lang="en-US" dirty="0"/>
          </a:p>
          <a:p>
            <a:r>
              <a:rPr lang="en-US" dirty="0"/>
              <a:t>Me: Are NHK phone surveys random?  Maybe…But it depends. If they tend to call during the hours of 9 to 5, who will answer the phone? Most likely older, retired people. (Because young people are in college or working!)</a:t>
            </a:r>
          </a:p>
          <a:p>
            <a:r>
              <a:rPr lang="en-US" dirty="0"/>
              <a:t>As such, such a survey make </a:t>
            </a:r>
            <a:r>
              <a:rPr lang="en-US" dirty="0">
                <a:solidFill>
                  <a:srgbClr val="00B0F0"/>
                </a:solidFill>
              </a:rPr>
              <a:t>NOT be a representative sample </a:t>
            </a:r>
            <a:r>
              <a:rPr lang="en-US" dirty="0"/>
              <a:t>and may </a:t>
            </a:r>
            <a:r>
              <a:rPr lang="en-US" dirty="0">
                <a:solidFill>
                  <a:srgbClr val="00B0F0"/>
                </a:solidFill>
              </a:rPr>
              <a:t>OVERREPRESENT</a:t>
            </a:r>
            <a:r>
              <a:rPr lang="en-US" dirty="0"/>
              <a:t> older people.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B5A5-D9A5-ABEB-1053-59265D29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8C32-1D76-4073-8349-87D26D1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sampling…not perfect…but better </a:t>
            </a:r>
            <a:r>
              <a:rPr lang="en-US" sz="3100" i="1" dirty="0"/>
              <a:t>(38% are red in </a:t>
            </a:r>
            <a:r>
              <a:rPr lang="en-US" sz="3100" i="1" dirty="0">
                <a:solidFill>
                  <a:srgbClr val="00B0F0"/>
                </a:solidFill>
              </a:rPr>
              <a:t>sample</a:t>
            </a:r>
            <a:r>
              <a:rPr lang="en-US" sz="3100" i="1" dirty="0"/>
              <a:t> and 43% are red in </a:t>
            </a:r>
            <a:r>
              <a:rPr lang="en-US" sz="3100" i="1" dirty="0">
                <a:solidFill>
                  <a:srgbClr val="00B0F0"/>
                </a:solidFill>
              </a:rPr>
              <a:t>population</a:t>
            </a:r>
            <a:r>
              <a:rPr lang="en-US" sz="3100" i="1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5BFB0-226C-7B4A-6FAE-AFF42688D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000" y="2238375"/>
            <a:ext cx="5788900" cy="32295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E845D-CC9F-BF01-047A-1518A7F4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1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4371-2EFF-13FB-C3E1-E41E7F3D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as the sample gets bigger…i.e. closer to the population, this difference gets smaller. Good!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65BA1-86D7-FCDF-B28F-8815013B3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EC1B8-B157-0264-5236-5F88FA06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473A-C3FF-4FBB-A553-C5CC92A3A1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9892</TotalTime>
  <Words>2359</Words>
  <Application>Microsoft Office PowerPoint</Application>
  <PresentationFormat>Widescreen</PresentationFormat>
  <Paragraphs>272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游ゴシック</vt:lpstr>
      <vt:lpstr>Arial</vt:lpstr>
      <vt:lpstr>Calibri</vt:lpstr>
      <vt:lpstr>Calibri Light</vt:lpstr>
      <vt:lpstr>Office Theme</vt:lpstr>
      <vt:lpstr>DSS by Llaudet and Imai</vt:lpstr>
      <vt:lpstr>Brexit: Using the BES sample</vt:lpstr>
      <vt:lpstr>Benefits and Costs of being a member of EU</vt:lpstr>
      <vt:lpstr>UK eventually voted FOR Brexit and left the EU in January 2020</vt:lpstr>
      <vt:lpstr>About the BES survey</vt:lpstr>
      <vt:lpstr>Is the sample of “representative sample”? (below is NOT representative of entire population)</vt:lpstr>
      <vt:lpstr>Random sampling</vt:lpstr>
      <vt:lpstr>Random sampling…not perfect…but better (38% are red in sample and 43% are red in population)</vt:lpstr>
      <vt:lpstr>But as the sample gets bigger…i.e. closer to the population, this difference gets smaller. Good!</vt:lpstr>
      <vt:lpstr>Random treatment (Chap. 2) not the same as random sampling (Chap. 3) (!)</vt:lpstr>
      <vt:lpstr>INFERRING POPULATION CHARACTERISTICS VIA  L&amp;I p. 53</vt:lpstr>
      <vt:lpstr>Potential challenges in random sampling</vt:lpstr>
      <vt:lpstr>Potential challenges continued…</vt:lpstr>
      <vt:lpstr>Let’s load and look at the BES data set</vt:lpstr>
      <vt:lpstr>The variables in BES: vote </vt:lpstr>
      <vt:lpstr>age  (note: only comprised of voting age people)</vt:lpstr>
      <vt:lpstr>leave (binary)</vt:lpstr>
      <vt:lpstr>education  numeric 1 to 5</vt:lpstr>
      <vt:lpstr>Note missing values “NA”. Should we take them out?</vt:lpstr>
      <vt:lpstr>Average age?</vt:lpstr>
      <vt:lpstr>Average of education?</vt:lpstr>
      <vt:lpstr>How does R deal with NA?</vt:lpstr>
      <vt:lpstr>table function showing NAs</vt:lpstr>
      <vt:lpstr>The non-response rate = 11%</vt:lpstr>
      <vt:lpstr>How can we calculate the average by removing the “NA”?</vt:lpstr>
      <vt:lpstr>On missing data </vt:lpstr>
      <vt:lpstr>Making frequency tables</vt:lpstr>
      <vt:lpstr>Frequency of “vote”. The sum of these adds up to 30,895. Good.</vt:lpstr>
      <vt:lpstr>What if there are missing values? (e.g. “education”). What does table do?</vt:lpstr>
      <vt:lpstr>What proportion of each? (=frequency/sample)</vt:lpstr>
      <vt:lpstr>Or in one-shot</vt:lpstr>
      <vt:lpstr>What if we try to use this function on “education”?</vt:lpstr>
      <vt:lpstr>3.4.4 Histogram (skip)</vt:lpstr>
      <vt:lpstr>3.4.5. Density Histogram</vt:lpstr>
      <vt:lpstr>Descriptive Statistics</vt:lpstr>
      <vt:lpstr>Measures of “Centrality” (mean and median)</vt:lpstr>
      <vt:lpstr>Outliers (p.73), observations way out of line with the rest of the data; may be mistakes/errors in data</vt:lpstr>
      <vt:lpstr>Outlier cont’d</vt:lpstr>
      <vt:lpstr>What to do?  If obvious error (impossible) then delete from sample: “data-cleaning”</vt:lpstr>
      <vt:lpstr>Centrality: Median sometimes preferred to mean (p. 73)</vt:lpstr>
      <vt:lpstr>PowerPoint Presentation</vt:lpstr>
      <vt:lpstr>Let’s read in another Brexit-related dataset: UK_districts.csv and call is “dis”.  (note, sometimes copy and paste does not work…must re-type “” in R.)</vt:lpstr>
      <vt:lpstr>About dis data</vt:lpstr>
      <vt:lpstr>Measures of “Spread” (variance分散 and standard deviation標準偏差)</vt:lpstr>
      <vt:lpstr>Standard deviation</vt:lpstr>
      <vt:lpstr>Standard deviaton is the square root of the variance</vt:lpstr>
      <vt:lpstr>Standard deviation</vt:lpstr>
      <vt:lpstr>Flatter curve means higher standard deviation (and variance)</vt:lpstr>
      <vt:lpstr>Baby example of variance and standard deviation</vt:lpstr>
      <vt:lpstr>But we want the ABSOLUTE deviation, regardless of + and -, so we square them</vt:lpstr>
      <vt:lpstr>Now, we want the average of these differences from the mean (average): This is the “variance”</vt:lpstr>
      <vt:lpstr>To return the “spread” into original units, we take the square root again: standard deviation</vt:lpstr>
      <vt:lpstr>Scatter plot, then “correlation coefficient” (must prepare data a bit…3.5.1.</vt:lpstr>
      <vt:lpstr>3.5 RELATIONSHIP BETWEEN EDUCATION AND THE LEAVE VOTE IN THE ENTIRE UK </vt:lpstr>
      <vt:lpstr>Bring in the “UK_districts.csv” data</vt:lpstr>
      <vt:lpstr>Let’s look at education data from another UK dataset, UK_districts.csv (note, this one is the full population, not a sample)</vt:lpstr>
      <vt:lpstr>Let’s look at the data</vt:lpstr>
      <vt:lpstr>Let’s clean the data (omit missing observations). We will create new object “dis1”</vt:lpstr>
      <vt:lpstr>Correlation?  Let’s make a scatter plot</vt:lpstr>
      <vt:lpstr>The higher the “leave”, the lower the “education”; the higher the “education” the lower the “leave”: a negative correlation</vt:lpstr>
      <vt:lpstr>3.5.1 Correlation coefficient (between -1 and 1)</vt:lpstr>
      <vt:lpstr>PowerPoint Presentation</vt:lpstr>
      <vt:lpstr>How to calculate the (simple) “correlation coefficient”: First calculate the “Zs”</vt:lpstr>
      <vt:lpstr>A simple example, sample n=3, (2,4,6), mean is 4</vt:lpstr>
      <vt:lpstr>Correlation coefficient formula  (will always be between -1 and 1)</vt:lpstr>
      <vt:lpstr>Numerical example (of perfect, negative correlation)</vt:lpstr>
      <vt:lpstr>Recall scatter plot of leave and education: how strong is this relationship? Run “cor”</vt:lpstr>
      <vt:lpstr>Correlation is not (necessarily) causation</vt:lpstr>
      <vt:lpstr>Correlation is not (necessarily) causation (p. 88)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 by Llaudet and Imai</dc:title>
  <dc:creator>parsons-craig-gj@ynu.ac.jp</dc:creator>
  <cp:lastModifiedBy>parsons-craig-gj@ynu.ac.jp</cp:lastModifiedBy>
  <cp:revision>83</cp:revision>
  <dcterms:created xsi:type="dcterms:W3CDTF">2023-04-20T23:10:42Z</dcterms:created>
  <dcterms:modified xsi:type="dcterms:W3CDTF">2023-05-18T02:49:57Z</dcterms:modified>
</cp:coreProperties>
</file>