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1" r:id="rId36"/>
    <p:sldId id="292" r:id="rId37"/>
    <p:sldId id="293" r:id="rId38"/>
    <p:sldId id="294" r:id="rId39"/>
    <p:sldId id="295" r:id="rId40"/>
    <p:sldId id="296" r:id="rId41"/>
    <p:sldId id="297" r:id="rId42"/>
    <p:sldId id="298" r:id="rId43"/>
    <p:sldId id="299" r:id="rId44"/>
    <p:sldId id="29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88F4CB-8FB8-49A2-8D90-34BF2691B41F}" type="datetimeFigureOut">
              <a:rPr lang="en-US" smtClean="0"/>
              <a:t>4/24/2023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3A7C40-5C38-4C84-856E-EB423460F2E5}" type="slidenum">
              <a:rPr lang="en-US" smtClean="0"/>
              <a:t>‹#›</a:t>
            </a:fld>
            <a:endParaRPr lang="en-US"/>
          </a:p>
        </p:txBody>
      </p:sp>
    </p:spTree>
    <p:extLst>
      <p:ext uri="{BB962C8B-B14F-4D97-AF65-F5344CB8AC3E}">
        <p14:creationId xmlns:p14="http://schemas.microsoft.com/office/powerpoint/2010/main" val="2634254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11FF4-36A2-BB38-6714-99EBCE4C94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3458F4-DBCD-ABBA-2D4B-5A2B990237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124C04-3D08-AEE3-CB3F-B7C88BF55243}"/>
              </a:ext>
            </a:extLst>
          </p:cNvPr>
          <p:cNvSpPr>
            <a:spLocks noGrp="1"/>
          </p:cNvSpPr>
          <p:nvPr>
            <p:ph type="dt" sz="half" idx="10"/>
          </p:nvPr>
        </p:nvSpPr>
        <p:spPr/>
        <p:txBody>
          <a:bodyPr/>
          <a:lstStyle/>
          <a:p>
            <a:fld id="{D32A9C21-A134-438E-BF21-709D4CD9A41D}" type="datetime1">
              <a:rPr lang="en-US" smtClean="0"/>
              <a:t>4/24/2023</a:t>
            </a:fld>
            <a:endParaRPr lang="en-US"/>
          </a:p>
        </p:txBody>
      </p:sp>
      <p:sp>
        <p:nvSpPr>
          <p:cNvPr id="5" name="Footer Placeholder 4">
            <a:extLst>
              <a:ext uri="{FF2B5EF4-FFF2-40B4-BE49-F238E27FC236}">
                <a16:creationId xmlns:a16="http://schemas.microsoft.com/office/drawing/2014/main" id="{17934FDD-5404-FC86-805F-4CDD30FBA0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11A0C7-4986-FB20-9893-BE11520EF001}"/>
              </a:ext>
            </a:extLst>
          </p:cNvPr>
          <p:cNvSpPr>
            <a:spLocks noGrp="1"/>
          </p:cNvSpPr>
          <p:nvPr>
            <p:ph type="sldNum" sz="quarter" idx="12"/>
          </p:nvPr>
        </p:nvSpPr>
        <p:spPr/>
        <p:txBody>
          <a:bodyPr/>
          <a:lstStyle/>
          <a:p>
            <a:fld id="{D549473A-C3FF-4FBB-A553-C5CC92A3A114}" type="slidenum">
              <a:rPr lang="en-US" smtClean="0"/>
              <a:t>‹#›</a:t>
            </a:fld>
            <a:endParaRPr lang="en-US"/>
          </a:p>
        </p:txBody>
      </p:sp>
    </p:spTree>
    <p:extLst>
      <p:ext uri="{BB962C8B-B14F-4D97-AF65-F5344CB8AC3E}">
        <p14:creationId xmlns:p14="http://schemas.microsoft.com/office/powerpoint/2010/main" val="2443951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C58E0-1BF4-DD63-11E8-AC86C03EC0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8DEAAF-1EB2-DAE2-2139-1DFE159443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A021DE-9FD5-4653-C6D7-766539C0C1D4}"/>
              </a:ext>
            </a:extLst>
          </p:cNvPr>
          <p:cNvSpPr>
            <a:spLocks noGrp="1"/>
          </p:cNvSpPr>
          <p:nvPr>
            <p:ph type="dt" sz="half" idx="10"/>
          </p:nvPr>
        </p:nvSpPr>
        <p:spPr/>
        <p:txBody>
          <a:bodyPr/>
          <a:lstStyle/>
          <a:p>
            <a:fld id="{AE1BE494-1475-4E49-8A88-E28E9EA70E05}" type="datetime1">
              <a:rPr lang="en-US" smtClean="0"/>
              <a:t>4/24/2023</a:t>
            </a:fld>
            <a:endParaRPr lang="en-US"/>
          </a:p>
        </p:txBody>
      </p:sp>
      <p:sp>
        <p:nvSpPr>
          <p:cNvPr id="5" name="Footer Placeholder 4">
            <a:extLst>
              <a:ext uri="{FF2B5EF4-FFF2-40B4-BE49-F238E27FC236}">
                <a16:creationId xmlns:a16="http://schemas.microsoft.com/office/drawing/2014/main" id="{5EA34156-8CD8-6E4B-E198-3A079AABBE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4C0B43-E2AB-2A6D-B1F5-C7FE9F908E86}"/>
              </a:ext>
            </a:extLst>
          </p:cNvPr>
          <p:cNvSpPr>
            <a:spLocks noGrp="1"/>
          </p:cNvSpPr>
          <p:nvPr>
            <p:ph type="sldNum" sz="quarter" idx="12"/>
          </p:nvPr>
        </p:nvSpPr>
        <p:spPr/>
        <p:txBody>
          <a:bodyPr/>
          <a:lstStyle/>
          <a:p>
            <a:fld id="{D549473A-C3FF-4FBB-A553-C5CC92A3A114}" type="slidenum">
              <a:rPr lang="en-US" smtClean="0"/>
              <a:t>‹#›</a:t>
            </a:fld>
            <a:endParaRPr lang="en-US"/>
          </a:p>
        </p:txBody>
      </p:sp>
    </p:spTree>
    <p:extLst>
      <p:ext uri="{BB962C8B-B14F-4D97-AF65-F5344CB8AC3E}">
        <p14:creationId xmlns:p14="http://schemas.microsoft.com/office/powerpoint/2010/main" val="3689080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742C28-3878-88E5-5150-685D34571B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B03C97-DE4D-7177-4ABC-B410D86B11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685DA9-C6F5-DAE3-9C03-DBC24CC09BF2}"/>
              </a:ext>
            </a:extLst>
          </p:cNvPr>
          <p:cNvSpPr>
            <a:spLocks noGrp="1"/>
          </p:cNvSpPr>
          <p:nvPr>
            <p:ph type="dt" sz="half" idx="10"/>
          </p:nvPr>
        </p:nvSpPr>
        <p:spPr/>
        <p:txBody>
          <a:bodyPr/>
          <a:lstStyle/>
          <a:p>
            <a:fld id="{DEB770D9-1BF8-4EBA-8E7C-66B741F8588B}" type="datetime1">
              <a:rPr lang="en-US" smtClean="0"/>
              <a:t>4/24/2023</a:t>
            </a:fld>
            <a:endParaRPr lang="en-US"/>
          </a:p>
        </p:txBody>
      </p:sp>
      <p:sp>
        <p:nvSpPr>
          <p:cNvPr id="5" name="Footer Placeholder 4">
            <a:extLst>
              <a:ext uri="{FF2B5EF4-FFF2-40B4-BE49-F238E27FC236}">
                <a16:creationId xmlns:a16="http://schemas.microsoft.com/office/drawing/2014/main" id="{4B58F3D7-AA65-72D4-FF0E-1279B7EFD5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BCDD99-AA22-95D1-CA50-44193E8E78E9}"/>
              </a:ext>
            </a:extLst>
          </p:cNvPr>
          <p:cNvSpPr>
            <a:spLocks noGrp="1"/>
          </p:cNvSpPr>
          <p:nvPr>
            <p:ph type="sldNum" sz="quarter" idx="12"/>
          </p:nvPr>
        </p:nvSpPr>
        <p:spPr/>
        <p:txBody>
          <a:bodyPr/>
          <a:lstStyle/>
          <a:p>
            <a:fld id="{D549473A-C3FF-4FBB-A553-C5CC92A3A114}" type="slidenum">
              <a:rPr lang="en-US" smtClean="0"/>
              <a:t>‹#›</a:t>
            </a:fld>
            <a:endParaRPr lang="en-US"/>
          </a:p>
        </p:txBody>
      </p:sp>
    </p:spTree>
    <p:extLst>
      <p:ext uri="{BB962C8B-B14F-4D97-AF65-F5344CB8AC3E}">
        <p14:creationId xmlns:p14="http://schemas.microsoft.com/office/powerpoint/2010/main" val="2448271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975D3-8C3E-5B7D-44B2-045EBE0692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1A7F9F-0C14-5AC1-3EE1-7A4900E91E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0AA6B4-7DCD-7247-B154-8FEDB1324FCF}"/>
              </a:ext>
            </a:extLst>
          </p:cNvPr>
          <p:cNvSpPr>
            <a:spLocks noGrp="1"/>
          </p:cNvSpPr>
          <p:nvPr>
            <p:ph type="dt" sz="half" idx="10"/>
          </p:nvPr>
        </p:nvSpPr>
        <p:spPr/>
        <p:txBody>
          <a:bodyPr/>
          <a:lstStyle/>
          <a:p>
            <a:fld id="{776A971C-8218-4749-9327-AFEE59738D31}" type="datetime1">
              <a:rPr lang="en-US" smtClean="0"/>
              <a:t>4/24/2023</a:t>
            </a:fld>
            <a:endParaRPr lang="en-US"/>
          </a:p>
        </p:txBody>
      </p:sp>
      <p:sp>
        <p:nvSpPr>
          <p:cNvPr id="5" name="Footer Placeholder 4">
            <a:extLst>
              <a:ext uri="{FF2B5EF4-FFF2-40B4-BE49-F238E27FC236}">
                <a16:creationId xmlns:a16="http://schemas.microsoft.com/office/drawing/2014/main" id="{A534480E-AE83-F2EE-17BC-C1DF4ECA7B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C6F6F1-3D34-21C0-DE06-C9BF2F461A1C}"/>
              </a:ext>
            </a:extLst>
          </p:cNvPr>
          <p:cNvSpPr>
            <a:spLocks noGrp="1"/>
          </p:cNvSpPr>
          <p:nvPr>
            <p:ph type="sldNum" sz="quarter" idx="12"/>
          </p:nvPr>
        </p:nvSpPr>
        <p:spPr/>
        <p:txBody>
          <a:bodyPr/>
          <a:lstStyle/>
          <a:p>
            <a:fld id="{D549473A-C3FF-4FBB-A553-C5CC92A3A114}" type="slidenum">
              <a:rPr lang="en-US" smtClean="0"/>
              <a:t>‹#›</a:t>
            </a:fld>
            <a:endParaRPr lang="en-US"/>
          </a:p>
        </p:txBody>
      </p:sp>
    </p:spTree>
    <p:extLst>
      <p:ext uri="{BB962C8B-B14F-4D97-AF65-F5344CB8AC3E}">
        <p14:creationId xmlns:p14="http://schemas.microsoft.com/office/powerpoint/2010/main" val="4215012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1285D-FC5F-04F2-F399-39E1110C44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634E6C-4F36-EF6B-32D8-86706386FF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E93A1C-AC16-2EEC-A986-79D0AD806F1C}"/>
              </a:ext>
            </a:extLst>
          </p:cNvPr>
          <p:cNvSpPr>
            <a:spLocks noGrp="1"/>
          </p:cNvSpPr>
          <p:nvPr>
            <p:ph type="dt" sz="half" idx="10"/>
          </p:nvPr>
        </p:nvSpPr>
        <p:spPr/>
        <p:txBody>
          <a:bodyPr/>
          <a:lstStyle/>
          <a:p>
            <a:fld id="{4D959D5F-BFAA-4679-9261-B7FB580EFED9}" type="datetime1">
              <a:rPr lang="en-US" smtClean="0"/>
              <a:t>4/24/2023</a:t>
            </a:fld>
            <a:endParaRPr lang="en-US"/>
          </a:p>
        </p:txBody>
      </p:sp>
      <p:sp>
        <p:nvSpPr>
          <p:cNvPr id="5" name="Footer Placeholder 4">
            <a:extLst>
              <a:ext uri="{FF2B5EF4-FFF2-40B4-BE49-F238E27FC236}">
                <a16:creationId xmlns:a16="http://schemas.microsoft.com/office/drawing/2014/main" id="{B65397C8-B56B-C46F-8636-FEC6FEFC5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4BC7D2-A75B-93D3-716A-8DB06457674E}"/>
              </a:ext>
            </a:extLst>
          </p:cNvPr>
          <p:cNvSpPr>
            <a:spLocks noGrp="1"/>
          </p:cNvSpPr>
          <p:nvPr>
            <p:ph type="sldNum" sz="quarter" idx="12"/>
          </p:nvPr>
        </p:nvSpPr>
        <p:spPr/>
        <p:txBody>
          <a:bodyPr/>
          <a:lstStyle/>
          <a:p>
            <a:fld id="{D549473A-C3FF-4FBB-A553-C5CC92A3A114}" type="slidenum">
              <a:rPr lang="en-US" smtClean="0"/>
              <a:t>‹#›</a:t>
            </a:fld>
            <a:endParaRPr lang="en-US"/>
          </a:p>
        </p:txBody>
      </p:sp>
    </p:spTree>
    <p:extLst>
      <p:ext uri="{BB962C8B-B14F-4D97-AF65-F5344CB8AC3E}">
        <p14:creationId xmlns:p14="http://schemas.microsoft.com/office/powerpoint/2010/main" val="992336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B28F1-6738-A228-D308-D3CB1C2ECA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002C6C-EB20-B09E-B9BD-B664BB9A65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EBEF92-BAD1-B543-02A3-8B1E7FA548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1E37CB-2DF8-D245-2A9C-813502A0C457}"/>
              </a:ext>
            </a:extLst>
          </p:cNvPr>
          <p:cNvSpPr>
            <a:spLocks noGrp="1"/>
          </p:cNvSpPr>
          <p:nvPr>
            <p:ph type="dt" sz="half" idx="10"/>
          </p:nvPr>
        </p:nvSpPr>
        <p:spPr/>
        <p:txBody>
          <a:bodyPr/>
          <a:lstStyle/>
          <a:p>
            <a:fld id="{654A8FD0-DFD1-48E8-8D80-B5921FD63A1A}" type="datetime1">
              <a:rPr lang="en-US" smtClean="0"/>
              <a:t>4/24/2023</a:t>
            </a:fld>
            <a:endParaRPr lang="en-US"/>
          </a:p>
        </p:txBody>
      </p:sp>
      <p:sp>
        <p:nvSpPr>
          <p:cNvPr id="6" name="Footer Placeholder 5">
            <a:extLst>
              <a:ext uri="{FF2B5EF4-FFF2-40B4-BE49-F238E27FC236}">
                <a16:creationId xmlns:a16="http://schemas.microsoft.com/office/drawing/2014/main" id="{A6C8908B-1DAF-5F47-BE10-4B50297CC1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A76859-F9F9-DDA2-4099-782A4067FEF2}"/>
              </a:ext>
            </a:extLst>
          </p:cNvPr>
          <p:cNvSpPr>
            <a:spLocks noGrp="1"/>
          </p:cNvSpPr>
          <p:nvPr>
            <p:ph type="sldNum" sz="quarter" idx="12"/>
          </p:nvPr>
        </p:nvSpPr>
        <p:spPr/>
        <p:txBody>
          <a:bodyPr/>
          <a:lstStyle/>
          <a:p>
            <a:fld id="{D549473A-C3FF-4FBB-A553-C5CC92A3A114}" type="slidenum">
              <a:rPr lang="en-US" smtClean="0"/>
              <a:t>‹#›</a:t>
            </a:fld>
            <a:endParaRPr lang="en-US"/>
          </a:p>
        </p:txBody>
      </p:sp>
    </p:spTree>
    <p:extLst>
      <p:ext uri="{BB962C8B-B14F-4D97-AF65-F5344CB8AC3E}">
        <p14:creationId xmlns:p14="http://schemas.microsoft.com/office/powerpoint/2010/main" val="310076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E2343-40DF-BEBC-602C-4477AFABD9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CDA059-993D-D772-2BC3-58FFA13FF7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E0B136-4FB7-BD65-6B8D-314453B601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263123-D677-9DCA-9780-19B3055E24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63D657-9B44-E1C1-036D-37A66CB018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16EB06-A254-C055-38B1-387B005EFFF0}"/>
              </a:ext>
            </a:extLst>
          </p:cNvPr>
          <p:cNvSpPr>
            <a:spLocks noGrp="1"/>
          </p:cNvSpPr>
          <p:nvPr>
            <p:ph type="dt" sz="half" idx="10"/>
          </p:nvPr>
        </p:nvSpPr>
        <p:spPr/>
        <p:txBody>
          <a:bodyPr/>
          <a:lstStyle/>
          <a:p>
            <a:fld id="{73AA2F3F-DCED-48C2-A818-88D64E67B536}" type="datetime1">
              <a:rPr lang="en-US" smtClean="0"/>
              <a:t>4/24/2023</a:t>
            </a:fld>
            <a:endParaRPr lang="en-US"/>
          </a:p>
        </p:txBody>
      </p:sp>
      <p:sp>
        <p:nvSpPr>
          <p:cNvPr id="8" name="Footer Placeholder 7">
            <a:extLst>
              <a:ext uri="{FF2B5EF4-FFF2-40B4-BE49-F238E27FC236}">
                <a16:creationId xmlns:a16="http://schemas.microsoft.com/office/drawing/2014/main" id="{AC974D53-A5F7-2F6C-E920-D32B30401A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AA3111-4FEA-3E94-9F3A-1841C24311EE}"/>
              </a:ext>
            </a:extLst>
          </p:cNvPr>
          <p:cNvSpPr>
            <a:spLocks noGrp="1"/>
          </p:cNvSpPr>
          <p:nvPr>
            <p:ph type="sldNum" sz="quarter" idx="12"/>
          </p:nvPr>
        </p:nvSpPr>
        <p:spPr/>
        <p:txBody>
          <a:bodyPr/>
          <a:lstStyle/>
          <a:p>
            <a:fld id="{D549473A-C3FF-4FBB-A553-C5CC92A3A114}" type="slidenum">
              <a:rPr lang="en-US" smtClean="0"/>
              <a:t>‹#›</a:t>
            </a:fld>
            <a:endParaRPr lang="en-US"/>
          </a:p>
        </p:txBody>
      </p:sp>
    </p:spTree>
    <p:extLst>
      <p:ext uri="{BB962C8B-B14F-4D97-AF65-F5344CB8AC3E}">
        <p14:creationId xmlns:p14="http://schemas.microsoft.com/office/powerpoint/2010/main" val="264118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C4586-15AD-80E2-84C7-EBC8ED7AAB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0425BD-F656-21DC-0E1B-08279AEDF781}"/>
              </a:ext>
            </a:extLst>
          </p:cNvPr>
          <p:cNvSpPr>
            <a:spLocks noGrp="1"/>
          </p:cNvSpPr>
          <p:nvPr>
            <p:ph type="dt" sz="half" idx="10"/>
          </p:nvPr>
        </p:nvSpPr>
        <p:spPr/>
        <p:txBody>
          <a:bodyPr/>
          <a:lstStyle/>
          <a:p>
            <a:fld id="{AA590C46-7FD5-4D5A-AC8C-760875E145CD}" type="datetime1">
              <a:rPr lang="en-US" smtClean="0"/>
              <a:t>4/24/2023</a:t>
            </a:fld>
            <a:endParaRPr lang="en-US"/>
          </a:p>
        </p:txBody>
      </p:sp>
      <p:sp>
        <p:nvSpPr>
          <p:cNvPr id="4" name="Footer Placeholder 3">
            <a:extLst>
              <a:ext uri="{FF2B5EF4-FFF2-40B4-BE49-F238E27FC236}">
                <a16:creationId xmlns:a16="http://schemas.microsoft.com/office/drawing/2014/main" id="{2300F1B7-4932-900E-6E86-6FAF17670C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4B55D1-687B-A69F-E7F6-D496A34032E1}"/>
              </a:ext>
            </a:extLst>
          </p:cNvPr>
          <p:cNvSpPr>
            <a:spLocks noGrp="1"/>
          </p:cNvSpPr>
          <p:nvPr>
            <p:ph type="sldNum" sz="quarter" idx="12"/>
          </p:nvPr>
        </p:nvSpPr>
        <p:spPr/>
        <p:txBody>
          <a:bodyPr/>
          <a:lstStyle/>
          <a:p>
            <a:fld id="{D549473A-C3FF-4FBB-A553-C5CC92A3A114}" type="slidenum">
              <a:rPr lang="en-US" smtClean="0"/>
              <a:t>‹#›</a:t>
            </a:fld>
            <a:endParaRPr lang="en-US"/>
          </a:p>
        </p:txBody>
      </p:sp>
    </p:spTree>
    <p:extLst>
      <p:ext uri="{BB962C8B-B14F-4D97-AF65-F5344CB8AC3E}">
        <p14:creationId xmlns:p14="http://schemas.microsoft.com/office/powerpoint/2010/main" val="813476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D2A944-E249-A76A-5338-5C5900035180}"/>
              </a:ext>
            </a:extLst>
          </p:cNvPr>
          <p:cNvSpPr>
            <a:spLocks noGrp="1"/>
          </p:cNvSpPr>
          <p:nvPr>
            <p:ph type="dt" sz="half" idx="10"/>
          </p:nvPr>
        </p:nvSpPr>
        <p:spPr/>
        <p:txBody>
          <a:bodyPr/>
          <a:lstStyle/>
          <a:p>
            <a:fld id="{A8127CA4-94BA-4817-83EE-B873271E13B5}" type="datetime1">
              <a:rPr lang="en-US" smtClean="0"/>
              <a:t>4/24/2023</a:t>
            </a:fld>
            <a:endParaRPr lang="en-US"/>
          </a:p>
        </p:txBody>
      </p:sp>
      <p:sp>
        <p:nvSpPr>
          <p:cNvPr id="3" name="Footer Placeholder 2">
            <a:extLst>
              <a:ext uri="{FF2B5EF4-FFF2-40B4-BE49-F238E27FC236}">
                <a16:creationId xmlns:a16="http://schemas.microsoft.com/office/drawing/2014/main" id="{E2956D5E-74D6-054B-9AD6-5B4AFCCF1A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0C97CC-26F2-E763-AE2F-DF437CAB1B29}"/>
              </a:ext>
            </a:extLst>
          </p:cNvPr>
          <p:cNvSpPr>
            <a:spLocks noGrp="1"/>
          </p:cNvSpPr>
          <p:nvPr>
            <p:ph type="sldNum" sz="quarter" idx="12"/>
          </p:nvPr>
        </p:nvSpPr>
        <p:spPr/>
        <p:txBody>
          <a:bodyPr/>
          <a:lstStyle/>
          <a:p>
            <a:fld id="{D549473A-C3FF-4FBB-A553-C5CC92A3A114}" type="slidenum">
              <a:rPr lang="en-US" smtClean="0"/>
              <a:t>‹#›</a:t>
            </a:fld>
            <a:endParaRPr lang="en-US"/>
          </a:p>
        </p:txBody>
      </p:sp>
    </p:spTree>
    <p:extLst>
      <p:ext uri="{BB962C8B-B14F-4D97-AF65-F5344CB8AC3E}">
        <p14:creationId xmlns:p14="http://schemas.microsoft.com/office/powerpoint/2010/main" val="4208455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6752C-3E42-0FD3-6951-A2AA771E4D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C8BF96-ACE9-522F-1EA7-9A0BC65C3C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3A7E68-2F70-8158-77EC-F14149BF8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2C2E92-C896-B854-AB6D-678794665107}"/>
              </a:ext>
            </a:extLst>
          </p:cNvPr>
          <p:cNvSpPr>
            <a:spLocks noGrp="1"/>
          </p:cNvSpPr>
          <p:nvPr>
            <p:ph type="dt" sz="half" idx="10"/>
          </p:nvPr>
        </p:nvSpPr>
        <p:spPr/>
        <p:txBody>
          <a:bodyPr/>
          <a:lstStyle/>
          <a:p>
            <a:fld id="{D18A8C44-502C-4576-9123-392F1B210CCB}" type="datetime1">
              <a:rPr lang="en-US" smtClean="0"/>
              <a:t>4/24/2023</a:t>
            </a:fld>
            <a:endParaRPr lang="en-US"/>
          </a:p>
        </p:txBody>
      </p:sp>
      <p:sp>
        <p:nvSpPr>
          <p:cNvPr id="6" name="Footer Placeholder 5">
            <a:extLst>
              <a:ext uri="{FF2B5EF4-FFF2-40B4-BE49-F238E27FC236}">
                <a16:creationId xmlns:a16="http://schemas.microsoft.com/office/drawing/2014/main" id="{92704090-331C-AE86-89EF-8AE30624C0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470810-FA75-525F-D3D1-3851A99A5ED8}"/>
              </a:ext>
            </a:extLst>
          </p:cNvPr>
          <p:cNvSpPr>
            <a:spLocks noGrp="1"/>
          </p:cNvSpPr>
          <p:nvPr>
            <p:ph type="sldNum" sz="quarter" idx="12"/>
          </p:nvPr>
        </p:nvSpPr>
        <p:spPr/>
        <p:txBody>
          <a:bodyPr/>
          <a:lstStyle/>
          <a:p>
            <a:fld id="{D549473A-C3FF-4FBB-A553-C5CC92A3A114}" type="slidenum">
              <a:rPr lang="en-US" smtClean="0"/>
              <a:t>‹#›</a:t>
            </a:fld>
            <a:endParaRPr lang="en-US"/>
          </a:p>
        </p:txBody>
      </p:sp>
    </p:spTree>
    <p:extLst>
      <p:ext uri="{BB962C8B-B14F-4D97-AF65-F5344CB8AC3E}">
        <p14:creationId xmlns:p14="http://schemas.microsoft.com/office/powerpoint/2010/main" val="4221195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35E7F-6D0F-FD15-2345-EDB76D0C5E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9968D0-65E8-84D8-0B8C-2B4104F7E8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F0BA76-C421-A247-541A-CB8E798E9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27A0E8-1EF8-00F6-004C-C467635A6EC9}"/>
              </a:ext>
            </a:extLst>
          </p:cNvPr>
          <p:cNvSpPr>
            <a:spLocks noGrp="1"/>
          </p:cNvSpPr>
          <p:nvPr>
            <p:ph type="dt" sz="half" idx="10"/>
          </p:nvPr>
        </p:nvSpPr>
        <p:spPr/>
        <p:txBody>
          <a:bodyPr/>
          <a:lstStyle/>
          <a:p>
            <a:fld id="{CB35E58E-D64B-4D8A-A929-0B91B984EB73}" type="datetime1">
              <a:rPr lang="en-US" smtClean="0"/>
              <a:t>4/24/2023</a:t>
            </a:fld>
            <a:endParaRPr lang="en-US"/>
          </a:p>
        </p:txBody>
      </p:sp>
      <p:sp>
        <p:nvSpPr>
          <p:cNvPr id="6" name="Footer Placeholder 5">
            <a:extLst>
              <a:ext uri="{FF2B5EF4-FFF2-40B4-BE49-F238E27FC236}">
                <a16:creationId xmlns:a16="http://schemas.microsoft.com/office/drawing/2014/main" id="{B087BC15-AFE3-BD32-F6B2-8DDBEC4194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4AE0E4-BD88-6A4A-7B6F-DCCED55FB288}"/>
              </a:ext>
            </a:extLst>
          </p:cNvPr>
          <p:cNvSpPr>
            <a:spLocks noGrp="1"/>
          </p:cNvSpPr>
          <p:nvPr>
            <p:ph type="sldNum" sz="quarter" idx="12"/>
          </p:nvPr>
        </p:nvSpPr>
        <p:spPr/>
        <p:txBody>
          <a:bodyPr/>
          <a:lstStyle/>
          <a:p>
            <a:fld id="{D549473A-C3FF-4FBB-A553-C5CC92A3A114}" type="slidenum">
              <a:rPr lang="en-US" smtClean="0"/>
              <a:t>‹#›</a:t>
            </a:fld>
            <a:endParaRPr lang="en-US"/>
          </a:p>
        </p:txBody>
      </p:sp>
    </p:spTree>
    <p:extLst>
      <p:ext uri="{BB962C8B-B14F-4D97-AF65-F5344CB8AC3E}">
        <p14:creationId xmlns:p14="http://schemas.microsoft.com/office/powerpoint/2010/main" val="3325928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23CDD-2FFD-7A88-FAF3-E14E021E21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83841A-5039-7BE8-9575-F27F47AC6F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E74297-D825-7ED7-4278-F22AC9E7D1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4EFC78-4C99-40D3-81E8-0190D3EE0E1E}" type="datetime1">
              <a:rPr lang="en-US" smtClean="0"/>
              <a:t>4/24/2023</a:t>
            </a:fld>
            <a:endParaRPr lang="en-US"/>
          </a:p>
        </p:txBody>
      </p:sp>
      <p:sp>
        <p:nvSpPr>
          <p:cNvPr id="5" name="Footer Placeholder 4">
            <a:extLst>
              <a:ext uri="{FF2B5EF4-FFF2-40B4-BE49-F238E27FC236}">
                <a16:creationId xmlns:a16="http://schemas.microsoft.com/office/drawing/2014/main" id="{A91F02B1-A7C7-56E3-092C-4075659341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5A7E83-2B85-5BC6-7063-0CB6588EA3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49473A-C3FF-4FBB-A553-C5CC92A3A114}" type="slidenum">
              <a:rPr lang="en-US" smtClean="0"/>
              <a:t>‹#›</a:t>
            </a:fld>
            <a:endParaRPr lang="en-US"/>
          </a:p>
        </p:txBody>
      </p:sp>
    </p:spTree>
    <p:extLst>
      <p:ext uri="{BB962C8B-B14F-4D97-AF65-F5344CB8AC3E}">
        <p14:creationId xmlns:p14="http://schemas.microsoft.com/office/powerpoint/2010/main" val="3112396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press.princeton.edu/student-resources/data-analysis-for-social-scienc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F38CB-2BB7-7E6F-F101-1797F0F551C3}"/>
              </a:ext>
            </a:extLst>
          </p:cNvPr>
          <p:cNvSpPr>
            <a:spLocks noGrp="1"/>
          </p:cNvSpPr>
          <p:nvPr>
            <p:ph type="ctrTitle"/>
          </p:nvPr>
        </p:nvSpPr>
        <p:spPr/>
        <p:txBody>
          <a:bodyPr/>
          <a:lstStyle/>
          <a:p>
            <a:r>
              <a:rPr lang="en-US" dirty="0"/>
              <a:t>DSS by </a:t>
            </a:r>
            <a:r>
              <a:rPr lang="en-US" dirty="0" err="1"/>
              <a:t>Llaudet</a:t>
            </a:r>
            <a:r>
              <a:rPr lang="en-US" dirty="0"/>
              <a:t> and Imai</a:t>
            </a:r>
          </a:p>
        </p:txBody>
      </p:sp>
      <p:sp>
        <p:nvSpPr>
          <p:cNvPr id="3" name="Subtitle 2">
            <a:extLst>
              <a:ext uri="{FF2B5EF4-FFF2-40B4-BE49-F238E27FC236}">
                <a16:creationId xmlns:a16="http://schemas.microsoft.com/office/drawing/2014/main" id="{02A17C6D-CF76-170B-3427-0A59135BE657}"/>
              </a:ext>
            </a:extLst>
          </p:cNvPr>
          <p:cNvSpPr>
            <a:spLocks noGrp="1"/>
          </p:cNvSpPr>
          <p:nvPr>
            <p:ph type="subTitle" idx="1"/>
          </p:nvPr>
        </p:nvSpPr>
        <p:spPr/>
        <p:txBody>
          <a:bodyPr/>
          <a:lstStyle/>
          <a:p>
            <a:r>
              <a:rPr lang="en-US" dirty="0"/>
              <a:t>Chapter 1</a:t>
            </a:r>
          </a:p>
          <a:p>
            <a:r>
              <a:rPr lang="en-US" dirty="0"/>
              <a:t>Craig R. Parsons</a:t>
            </a:r>
          </a:p>
        </p:txBody>
      </p:sp>
      <p:sp>
        <p:nvSpPr>
          <p:cNvPr id="4" name="Slide Number Placeholder 3">
            <a:extLst>
              <a:ext uri="{FF2B5EF4-FFF2-40B4-BE49-F238E27FC236}">
                <a16:creationId xmlns:a16="http://schemas.microsoft.com/office/drawing/2014/main" id="{8D2C2188-00E8-6406-ADD7-ADD335F86208}"/>
              </a:ext>
            </a:extLst>
          </p:cNvPr>
          <p:cNvSpPr>
            <a:spLocks noGrp="1"/>
          </p:cNvSpPr>
          <p:nvPr>
            <p:ph type="sldNum" sz="quarter" idx="12"/>
          </p:nvPr>
        </p:nvSpPr>
        <p:spPr/>
        <p:txBody>
          <a:bodyPr/>
          <a:lstStyle/>
          <a:p>
            <a:fld id="{D549473A-C3FF-4FBB-A553-C5CC92A3A114}" type="slidenum">
              <a:rPr lang="en-US" smtClean="0"/>
              <a:t>1</a:t>
            </a:fld>
            <a:endParaRPr lang="en-US"/>
          </a:p>
        </p:txBody>
      </p:sp>
    </p:spTree>
    <p:extLst>
      <p:ext uri="{BB962C8B-B14F-4D97-AF65-F5344CB8AC3E}">
        <p14:creationId xmlns:p14="http://schemas.microsoft.com/office/powerpoint/2010/main" val="3860125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FD2D0-D826-305A-9227-D706C039068A}"/>
              </a:ext>
            </a:extLst>
          </p:cNvPr>
          <p:cNvSpPr>
            <a:spLocks noGrp="1"/>
          </p:cNvSpPr>
          <p:nvPr>
            <p:ph type="title"/>
          </p:nvPr>
        </p:nvSpPr>
        <p:spPr/>
        <p:txBody>
          <a:bodyPr/>
          <a:lstStyle/>
          <a:p>
            <a:r>
              <a:rPr lang="en-US" dirty="0"/>
              <a:t>The goal of STAR: do smaller class sizes make a difference?</a:t>
            </a:r>
          </a:p>
        </p:txBody>
      </p:sp>
      <p:sp>
        <p:nvSpPr>
          <p:cNvPr id="3" name="Content Placeholder 2">
            <a:extLst>
              <a:ext uri="{FF2B5EF4-FFF2-40B4-BE49-F238E27FC236}">
                <a16:creationId xmlns:a16="http://schemas.microsoft.com/office/drawing/2014/main" id="{DF02D3BE-140A-AE8A-85CC-A5946F415C0F}"/>
              </a:ext>
            </a:extLst>
          </p:cNvPr>
          <p:cNvSpPr>
            <a:spLocks noGrp="1"/>
          </p:cNvSpPr>
          <p:nvPr>
            <p:ph idx="1"/>
          </p:nvPr>
        </p:nvSpPr>
        <p:spPr/>
        <p:txBody>
          <a:bodyPr/>
          <a:lstStyle/>
          <a:p>
            <a:r>
              <a:rPr lang="en-US" dirty="0"/>
              <a:t>They randomly assigned half of the students in small class sizes (</a:t>
            </a:r>
            <a:r>
              <a:rPr lang="en-US" dirty="0">
                <a:solidFill>
                  <a:srgbClr val="00B0F0"/>
                </a:solidFill>
              </a:rPr>
              <a:t>13 to 17 students</a:t>
            </a:r>
            <a:r>
              <a:rPr lang="en-US" dirty="0"/>
              <a:t>)</a:t>
            </a:r>
          </a:p>
          <a:p>
            <a:r>
              <a:rPr lang="en-US" dirty="0"/>
              <a:t>The other half were in </a:t>
            </a:r>
            <a:r>
              <a:rPr lang="en-US" dirty="0">
                <a:solidFill>
                  <a:srgbClr val="00B0F0"/>
                </a:solidFill>
              </a:rPr>
              <a:t>regular-sized class with 22 to 25 </a:t>
            </a:r>
            <a:r>
              <a:rPr lang="en-US" dirty="0"/>
              <a:t>students.</a:t>
            </a:r>
          </a:p>
          <a:p>
            <a:endParaRPr lang="en-US" dirty="0"/>
          </a:p>
          <a:p>
            <a:r>
              <a:rPr lang="en-US" dirty="0"/>
              <a:t>Research questions:</a:t>
            </a:r>
          </a:p>
          <a:p>
            <a:pPr lvl="1"/>
            <a:r>
              <a:rPr lang="en-US" dirty="0"/>
              <a:t>Did the students in smaller classes get higher reading scores?  Higher math scores?</a:t>
            </a:r>
          </a:p>
          <a:p>
            <a:pPr lvl="1"/>
            <a:r>
              <a:rPr lang="en-US" dirty="0"/>
              <a:t>Were the students in small classes more likely to graduate from high school? </a:t>
            </a:r>
          </a:p>
        </p:txBody>
      </p:sp>
      <p:sp>
        <p:nvSpPr>
          <p:cNvPr id="4" name="Slide Number Placeholder 3">
            <a:extLst>
              <a:ext uri="{FF2B5EF4-FFF2-40B4-BE49-F238E27FC236}">
                <a16:creationId xmlns:a16="http://schemas.microsoft.com/office/drawing/2014/main" id="{894F67FE-95E6-08F7-2B64-25EF3E472A36}"/>
              </a:ext>
            </a:extLst>
          </p:cNvPr>
          <p:cNvSpPr>
            <a:spLocks noGrp="1"/>
          </p:cNvSpPr>
          <p:nvPr>
            <p:ph type="sldNum" sz="quarter" idx="12"/>
          </p:nvPr>
        </p:nvSpPr>
        <p:spPr/>
        <p:txBody>
          <a:bodyPr/>
          <a:lstStyle/>
          <a:p>
            <a:fld id="{D549473A-C3FF-4FBB-A553-C5CC92A3A114}" type="slidenum">
              <a:rPr lang="en-US" smtClean="0"/>
              <a:t>10</a:t>
            </a:fld>
            <a:endParaRPr lang="en-US"/>
          </a:p>
        </p:txBody>
      </p:sp>
    </p:spTree>
    <p:extLst>
      <p:ext uri="{BB962C8B-B14F-4D97-AF65-F5344CB8AC3E}">
        <p14:creationId xmlns:p14="http://schemas.microsoft.com/office/powerpoint/2010/main" val="1744006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3F664-B123-4298-3D2D-4B04C2EA13C5}"/>
              </a:ext>
            </a:extLst>
          </p:cNvPr>
          <p:cNvSpPr>
            <a:spLocks noGrp="1"/>
          </p:cNvSpPr>
          <p:nvPr>
            <p:ph type="title"/>
          </p:nvPr>
        </p:nvSpPr>
        <p:spPr/>
        <p:txBody>
          <a:bodyPr/>
          <a:lstStyle/>
          <a:p>
            <a:r>
              <a:rPr lang="en-US" dirty="0"/>
              <a:t>Types of variables</a:t>
            </a:r>
          </a:p>
        </p:txBody>
      </p:sp>
      <p:sp>
        <p:nvSpPr>
          <p:cNvPr id="3" name="Content Placeholder 2">
            <a:extLst>
              <a:ext uri="{FF2B5EF4-FFF2-40B4-BE49-F238E27FC236}">
                <a16:creationId xmlns:a16="http://schemas.microsoft.com/office/drawing/2014/main" id="{A0CA035A-73A9-FB99-6646-4ACB503971F3}"/>
              </a:ext>
            </a:extLst>
          </p:cNvPr>
          <p:cNvSpPr>
            <a:spLocks noGrp="1"/>
          </p:cNvSpPr>
          <p:nvPr>
            <p:ph idx="1"/>
          </p:nvPr>
        </p:nvSpPr>
        <p:spPr/>
        <p:txBody>
          <a:bodyPr/>
          <a:lstStyle/>
          <a:p>
            <a:r>
              <a:rPr lang="en-US" dirty="0"/>
              <a:t>Character or numeric</a:t>
            </a:r>
          </a:p>
          <a:p>
            <a:r>
              <a:rPr lang="en-US" dirty="0" err="1"/>
              <a:t>Classtype</a:t>
            </a:r>
            <a:r>
              <a:rPr lang="en-US" dirty="0"/>
              <a:t> is a “character” and math, reading and graduated are “numeric”.</a:t>
            </a:r>
          </a:p>
          <a:p>
            <a:r>
              <a:rPr lang="en-US" dirty="0"/>
              <a:t>Binary or non-binary. </a:t>
            </a:r>
          </a:p>
          <a:p>
            <a:pPr lvl="1"/>
            <a:r>
              <a:rPr lang="en-US" dirty="0"/>
              <a:t>“Graduated” in binary…1 if graduated, 0 if not. (We also sometimes call this a “dummy” variable.)</a:t>
            </a:r>
          </a:p>
          <a:p>
            <a:pPr lvl="1"/>
            <a:r>
              <a:rPr lang="en-US" dirty="0"/>
              <a:t>Other variables are non-binary.</a:t>
            </a:r>
          </a:p>
        </p:txBody>
      </p:sp>
      <p:sp>
        <p:nvSpPr>
          <p:cNvPr id="4" name="Slide Number Placeholder 3">
            <a:extLst>
              <a:ext uri="{FF2B5EF4-FFF2-40B4-BE49-F238E27FC236}">
                <a16:creationId xmlns:a16="http://schemas.microsoft.com/office/drawing/2014/main" id="{D8D4D4E2-32C7-C61C-8514-D804DEB6EB6D}"/>
              </a:ext>
            </a:extLst>
          </p:cNvPr>
          <p:cNvSpPr>
            <a:spLocks noGrp="1"/>
          </p:cNvSpPr>
          <p:nvPr>
            <p:ph type="sldNum" sz="quarter" idx="12"/>
          </p:nvPr>
        </p:nvSpPr>
        <p:spPr/>
        <p:txBody>
          <a:bodyPr/>
          <a:lstStyle/>
          <a:p>
            <a:fld id="{D549473A-C3FF-4FBB-A553-C5CC92A3A114}" type="slidenum">
              <a:rPr lang="en-US" smtClean="0"/>
              <a:t>11</a:t>
            </a:fld>
            <a:endParaRPr lang="en-US"/>
          </a:p>
        </p:txBody>
      </p:sp>
    </p:spTree>
    <p:extLst>
      <p:ext uri="{BB962C8B-B14F-4D97-AF65-F5344CB8AC3E}">
        <p14:creationId xmlns:p14="http://schemas.microsoft.com/office/powerpoint/2010/main" val="3207908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30E17-35D4-4400-AE9A-A99A893AF16A}"/>
              </a:ext>
            </a:extLst>
          </p:cNvPr>
          <p:cNvSpPr>
            <a:spLocks noGrp="1"/>
          </p:cNvSpPr>
          <p:nvPr>
            <p:ph type="title"/>
          </p:nvPr>
        </p:nvSpPr>
        <p:spPr/>
        <p:txBody>
          <a:bodyPr/>
          <a:lstStyle/>
          <a:p>
            <a:r>
              <a:rPr lang="en-US" dirty="0"/>
              <a:t>How many observations?</a:t>
            </a:r>
          </a:p>
        </p:txBody>
      </p:sp>
      <p:sp>
        <p:nvSpPr>
          <p:cNvPr id="3" name="Content Placeholder 2">
            <a:extLst>
              <a:ext uri="{FF2B5EF4-FFF2-40B4-BE49-F238E27FC236}">
                <a16:creationId xmlns:a16="http://schemas.microsoft.com/office/drawing/2014/main" id="{C9782BC9-EFA7-ED52-D836-2DA95F35B41C}"/>
              </a:ext>
            </a:extLst>
          </p:cNvPr>
          <p:cNvSpPr>
            <a:spLocks noGrp="1"/>
          </p:cNvSpPr>
          <p:nvPr>
            <p:ph idx="1"/>
          </p:nvPr>
        </p:nvSpPr>
        <p:spPr/>
        <p:txBody>
          <a:bodyPr/>
          <a:lstStyle/>
          <a:p>
            <a:r>
              <a:rPr lang="en-US" dirty="0">
                <a:solidFill>
                  <a:srgbClr val="FF0000"/>
                </a:solidFill>
              </a:rPr>
              <a:t>dim(star)</a:t>
            </a:r>
          </a:p>
          <a:p>
            <a:endParaRPr lang="en-US" dirty="0">
              <a:solidFill>
                <a:srgbClr val="FF0000"/>
              </a:solidFill>
            </a:endParaRPr>
          </a:p>
          <a:p>
            <a:r>
              <a:rPr lang="en-US" dirty="0"/>
              <a:t>This gives us the “dimension” of the dataset.</a:t>
            </a:r>
          </a:p>
          <a:p>
            <a:r>
              <a:rPr lang="en-US" dirty="0"/>
              <a:t>That is, it gives us number of rows (observations, or in this case, students) and columns</a:t>
            </a:r>
          </a:p>
        </p:txBody>
      </p:sp>
      <p:sp>
        <p:nvSpPr>
          <p:cNvPr id="4" name="Slide Number Placeholder 3">
            <a:extLst>
              <a:ext uri="{FF2B5EF4-FFF2-40B4-BE49-F238E27FC236}">
                <a16:creationId xmlns:a16="http://schemas.microsoft.com/office/drawing/2014/main" id="{FBCD4576-D7ED-7111-0B1E-A072D55F5E7C}"/>
              </a:ext>
            </a:extLst>
          </p:cNvPr>
          <p:cNvSpPr>
            <a:spLocks noGrp="1"/>
          </p:cNvSpPr>
          <p:nvPr>
            <p:ph type="sldNum" sz="quarter" idx="12"/>
          </p:nvPr>
        </p:nvSpPr>
        <p:spPr/>
        <p:txBody>
          <a:bodyPr/>
          <a:lstStyle/>
          <a:p>
            <a:fld id="{D549473A-C3FF-4FBB-A553-C5CC92A3A114}" type="slidenum">
              <a:rPr lang="en-US" smtClean="0"/>
              <a:t>12</a:t>
            </a:fld>
            <a:endParaRPr lang="en-US"/>
          </a:p>
        </p:txBody>
      </p:sp>
    </p:spTree>
    <p:extLst>
      <p:ext uri="{BB962C8B-B14F-4D97-AF65-F5344CB8AC3E}">
        <p14:creationId xmlns:p14="http://schemas.microsoft.com/office/powerpoint/2010/main" val="3254669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CA418-DC6B-609B-9CC4-0D7A69D0AA77}"/>
              </a:ext>
            </a:extLst>
          </p:cNvPr>
          <p:cNvSpPr>
            <a:spLocks noGrp="1"/>
          </p:cNvSpPr>
          <p:nvPr>
            <p:ph type="title"/>
          </p:nvPr>
        </p:nvSpPr>
        <p:spPr/>
        <p:txBody>
          <a:bodyPr/>
          <a:lstStyle/>
          <a:p>
            <a:r>
              <a:rPr lang="en-US" dirty="0"/>
              <a:t>Accessing individual variables within the </a:t>
            </a:r>
            <a:r>
              <a:rPr lang="en-US" dirty="0" err="1">
                <a:solidFill>
                  <a:srgbClr val="00B0F0"/>
                </a:solidFill>
              </a:rPr>
              <a:t>dataframe</a:t>
            </a:r>
            <a:r>
              <a:rPr lang="en-US" dirty="0"/>
              <a:t> (dataset)</a:t>
            </a:r>
          </a:p>
        </p:txBody>
      </p:sp>
      <p:sp>
        <p:nvSpPr>
          <p:cNvPr id="3" name="Content Placeholder 2">
            <a:extLst>
              <a:ext uri="{FF2B5EF4-FFF2-40B4-BE49-F238E27FC236}">
                <a16:creationId xmlns:a16="http://schemas.microsoft.com/office/drawing/2014/main" id="{A353E9F4-FE91-CAD1-8982-2D4B8B057BFB}"/>
              </a:ext>
            </a:extLst>
          </p:cNvPr>
          <p:cNvSpPr>
            <a:spLocks noGrp="1"/>
          </p:cNvSpPr>
          <p:nvPr>
            <p:ph idx="1"/>
          </p:nvPr>
        </p:nvSpPr>
        <p:spPr/>
        <p:txBody>
          <a:bodyPr/>
          <a:lstStyle/>
          <a:p>
            <a:r>
              <a:rPr lang="en-US" dirty="0"/>
              <a:t>Use the $ sign</a:t>
            </a:r>
          </a:p>
          <a:p>
            <a:endParaRPr lang="en-US" dirty="0"/>
          </a:p>
          <a:p>
            <a:r>
              <a:rPr lang="en-US" dirty="0" err="1">
                <a:solidFill>
                  <a:srgbClr val="FF0000"/>
                </a:solidFill>
              </a:rPr>
              <a:t>star$reading</a:t>
            </a:r>
            <a:endParaRPr lang="en-US" dirty="0">
              <a:solidFill>
                <a:srgbClr val="FF0000"/>
              </a:solidFill>
            </a:endParaRPr>
          </a:p>
          <a:p>
            <a:endParaRPr lang="en-US" dirty="0">
              <a:solidFill>
                <a:srgbClr val="FF0000"/>
              </a:solidFill>
            </a:endParaRPr>
          </a:p>
          <a:p>
            <a:r>
              <a:rPr lang="en-US" dirty="0"/>
              <a:t>Tip: Always look at your data and graph it when possible!!!</a:t>
            </a:r>
          </a:p>
          <a:p>
            <a:endParaRPr lang="en-US" dirty="0">
              <a:solidFill>
                <a:srgbClr val="FF0000"/>
              </a:solidFill>
            </a:endParaRPr>
          </a:p>
          <a:p>
            <a:endParaRPr lang="en-US" dirty="0">
              <a:solidFill>
                <a:srgbClr val="FF0000"/>
              </a:solidFill>
            </a:endParaRPr>
          </a:p>
        </p:txBody>
      </p:sp>
      <p:sp>
        <p:nvSpPr>
          <p:cNvPr id="4" name="Slide Number Placeholder 3">
            <a:extLst>
              <a:ext uri="{FF2B5EF4-FFF2-40B4-BE49-F238E27FC236}">
                <a16:creationId xmlns:a16="http://schemas.microsoft.com/office/drawing/2014/main" id="{625892AF-C3F9-7F72-F8FD-35B72CEF2695}"/>
              </a:ext>
            </a:extLst>
          </p:cNvPr>
          <p:cNvSpPr>
            <a:spLocks noGrp="1"/>
          </p:cNvSpPr>
          <p:nvPr>
            <p:ph type="sldNum" sz="quarter" idx="12"/>
          </p:nvPr>
        </p:nvSpPr>
        <p:spPr/>
        <p:txBody>
          <a:bodyPr/>
          <a:lstStyle/>
          <a:p>
            <a:fld id="{D549473A-C3FF-4FBB-A553-C5CC92A3A114}" type="slidenum">
              <a:rPr lang="en-US" smtClean="0"/>
              <a:t>13</a:t>
            </a:fld>
            <a:endParaRPr lang="en-US"/>
          </a:p>
        </p:txBody>
      </p:sp>
    </p:spTree>
    <p:extLst>
      <p:ext uri="{BB962C8B-B14F-4D97-AF65-F5344CB8AC3E}">
        <p14:creationId xmlns:p14="http://schemas.microsoft.com/office/powerpoint/2010/main" val="2347306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DF29B-5C3C-FB77-CD78-D406995A4EAB}"/>
              </a:ext>
            </a:extLst>
          </p:cNvPr>
          <p:cNvSpPr>
            <a:spLocks noGrp="1"/>
          </p:cNvSpPr>
          <p:nvPr>
            <p:ph type="title"/>
          </p:nvPr>
        </p:nvSpPr>
        <p:spPr/>
        <p:txBody>
          <a:bodyPr/>
          <a:lstStyle/>
          <a:p>
            <a:r>
              <a:rPr lang="en-US" dirty="0"/>
              <a:t>First, we want to see if students in smaller classes have higher test scores, </a:t>
            </a:r>
            <a:r>
              <a:rPr lang="en-US" i="1" dirty="0">
                <a:solidFill>
                  <a:srgbClr val="00B0F0"/>
                </a:solidFill>
              </a:rPr>
              <a:t>on average</a:t>
            </a:r>
          </a:p>
        </p:txBody>
      </p:sp>
      <p:sp>
        <p:nvSpPr>
          <p:cNvPr id="3" name="Content Placeholder 2">
            <a:extLst>
              <a:ext uri="{FF2B5EF4-FFF2-40B4-BE49-F238E27FC236}">
                <a16:creationId xmlns:a16="http://schemas.microsoft.com/office/drawing/2014/main" id="{04D38209-F045-152D-C392-6940519B049E}"/>
              </a:ext>
            </a:extLst>
          </p:cNvPr>
          <p:cNvSpPr>
            <a:spLocks noGrp="1"/>
          </p:cNvSpPr>
          <p:nvPr>
            <p:ph idx="1"/>
          </p:nvPr>
        </p:nvSpPr>
        <p:spPr/>
        <p:txBody>
          <a:bodyPr/>
          <a:lstStyle/>
          <a:p>
            <a:r>
              <a:rPr lang="en-US" dirty="0"/>
              <a:t>So, how do we calculate a mean or average in R?</a:t>
            </a:r>
          </a:p>
          <a:p>
            <a:r>
              <a:rPr lang="en-US" dirty="0"/>
              <a:t>(mean=average)</a:t>
            </a:r>
          </a:p>
          <a:p>
            <a:r>
              <a:rPr lang="en-US" dirty="0">
                <a:solidFill>
                  <a:srgbClr val="00B0F0"/>
                </a:solidFill>
              </a:rPr>
              <a:t>Mean, Median, Mode </a:t>
            </a:r>
            <a:r>
              <a:rPr lang="zh-TW" altLang="en-US" sz="2000" dirty="0"/>
              <a:t>平均値、中央値、最頻値</a:t>
            </a:r>
            <a:endParaRPr lang="en-US" sz="2000" dirty="0"/>
          </a:p>
          <a:p>
            <a:r>
              <a:rPr lang="en-US" dirty="0">
                <a:solidFill>
                  <a:srgbClr val="FF0000"/>
                </a:solidFill>
              </a:rPr>
              <a:t>mean(</a:t>
            </a:r>
            <a:r>
              <a:rPr lang="en-US" dirty="0" err="1">
                <a:solidFill>
                  <a:srgbClr val="FF0000"/>
                </a:solidFill>
              </a:rPr>
              <a:t>star$reading</a:t>
            </a:r>
            <a:r>
              <a:rPr lang="en-US" dirty="0">
                <a:solidFill>
                  <a:srgbClr val="FF0000"/>
                </a:solidFill>
              </a:rPr>
              <a:t>)</a:t>
            </a:r>
          </a:p>
        </p:txBody>
      </p:sp>
      <p:sp>
        <p:nvSpPr>
          <p:cNvPr id="4" name="Slide Number Placeholder 3">
            <a:extLst>
              <a:ext uri="{FF2B5EF4-FFF2-40B4-BE49-F238E27FC236}">
                <a16:creationId xmlns:a16="http://schemas.microsoft.com/office/drawing/2014/main" id="{4854BED1-DF6A-9B7C-F229-167D5FA4879B}"/>
              </a:ext>
            </a:extLst>
          </p:cNvPr>
          <p:cNvSpPr>
            <a:spLocks noGrp="1"/>
          </p:cNvSpPr>
          <p:nvPr>
            <p:ph type="sldNum" sz="quarter" idx="12"/>
          </p:nvPr>
        </p:nvSpPr>
        <p:spPr/>
        <p:txBody>
          <a:bodyPr/>
          <a:lstStyle/>
          <a:p>
            <a:fld id="{D549473A-C3FF-4FBB-A553-C5CC92A3A114}" type="slidenum">
              <a:rPr lang="en-US" smtClean="0"/>
              <a:t>14</a:t>
            </a:fld>
            <a:endParaRPr lang="en-US"/>
          </a:p>
        </p:txBody>
      </p:sp>
    </p:spTree>
    <p:extLst>
      <p:ext uri="{BB962C8B-B14F-4D97-AF65-F5344CB8AC3E}">
        <p14:creationId xmlns:p14="http://schemas.microsoft.com/office/powerpoint/2010/main" val="1628661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3180C-10E6-CF6D-ECE3-BFB9801AD576}"/>
              </a:ext>
            </a:extLst>
          </p:cNvPr>
          <p:cNvSpPr>
            <a:spLocks noGrp="1"/>
          </p:cNvSpPr>
          <p:nvPr>
            <p:ph type="title"/>
          </p:nvPr>
        </p:nvSpPr>
        <p:spPr/>
        <p:txBody>
          <a:bodyPr/>
          <a:lstStyle/>
          <a:p>
            <a:r>
              <a:rPr lang="en-US" dirty="0"/>
              <a:t>Know the units of your data!  P. 23 L&amp;I</a:t>
            </a:r>
          </a:p>
        </p:txBody>
      </p:sp>
      <p:sp>
        <p:nvSpPr>
          <p:cNvPr id="3" name="Content Placeholder 2">
            <a:extLst>
              <a:ext uri="{FF2B5EF4-FFF2-40B4-BE49-F238E27FC236}">
                <a16:creationId xmlns:a16="http://schemas.microsoft.com/office/drawing/2014/main" id="{6588F777-35F1-A835-4532-95EAEE3102DA}"/>
              </a:ext>
            </a:extLst>
          </p:cNvPr>
          <p:cNvSpPr>
            <a:spLocks noGrp="1"/>
          </p:cNvSpPr>
          <p:nvPr>
            <p:ph idx="1"/>
          </p:nvPr>
        </p:nvSpPr>
        <p:spPr/>
        <p:txBody>
          <a:bodyPr/>
          <a:lstStyle/>
          <a:p>
            <a:pPr algn="just"/>
            <a:r>
              <a:rPr lang="en-US" b="0" i="0" u="none" strike="noStrike" baseline="0" dirty="0">
                <a:solidFill>
                  <a:srgbClr val="545650"/>
                </a:solidFill>
                <a:latin typeface="Times New Roman" panose="02020603050405020304" pitchFamily="18" charset="0"/>
              </a:rPr>
              <a:t>How shall we interpret this output? First, we need to figure out the quantity in which the value is measured. </a:t>
            </a:r>
          </a:p>
          <a:p>
            <a:pPr algn="just"/>
            <a:r>
              <a:rPr lang="en-US" b="0" i="0" u="none" strike="noStrike" baseline="0" dirty="0">
                <a:solidFill>
                  <a:srgbClr val="545650"/>
                </a:solidFill>
                <a:latin typeface="Times New Roman" panose="02020603050405020304" pitchFamily="18" charset="0"/>
              </a:rPr>
              <a:t>This is called </a:t>
            </a:r>
            <a:r>
              <a:rPr lang="en-US" b="0" i="0" u="none" strike="noStrike" baseline="0" dirty="0">
                <a:solidFill>
                  <a:srgbClr val="2D2F2A"/>
                </a:solidFill>
                <a:latin typeface="Times New Roman" panose="02020603050405020304" pitchFamily="18" charset="0"/>
              </a:rPr>
              <a:t>t</a:t>
            </a:r>
            <a:r>
              <a:rPr lang="en-US" b="0" i="0" u="none" strike="noStrike" baseline="0" dirty="0">
                <a:solidFill>
                  <a:srgbClr val="545650"/>
                </a:solidFill>
                <a:latin typeface="Times New Roman" panose="02020603050405020304" pitchFamily="18" charset="0"/>
              </a:rPr>
              <a:t>he </a:t>
            </a:r>
            <a:r>
              <a:rPr lang="en-US" b="0" i="0" u="none" strike="noStrike" baseline="0" dirty="0">
                <a:solidFill>
                  <a:srgbClr val="B3726E"/>
                </a:solidFill>
                <a:latin typeface="Times New Roman" panose="02020603050405020304" pitchFamily="18" charset="0"/>
              </a:rPr>
              <a:t>unit of measurement. </a:t>
            </a:r>
            <a:r>
              <a:rPr lang="en-US" b="0" i="0" u="none" strike="noStrike" baseline="0" dirty="0">
                <a:solidFill>
                  <a:srgbClr val="545650"/>
                </a:solidFill>
                <a:latin typeface="Times New Roman" panose="02020603050405020304" pitchFamily="18" charset="0"/>
              </a:rPr>
              <a:t>When interpreting numeric results, you should make it clea</a:t>
            </a:r>
            <a:r>
              <a:rPr lang="en-US" b="0" i="0" u="none" strike="noStrike" baseline="0" dirty="0">
                <a:solidFill>
                  <a:srgbClr val="2D2F2A"/>
                </a:solidFill>
                <a:latin typeface="Times New Roman" panose="02020603050405020304" pitchFamily="18" charset="0"/>
              </a:rPr>
              <a:t>r </a:t>
            </a:r>
            <a:r>
              <a:rPr lang="en-US" b="0" i="0" u="none" strike="noStrike" baseline="0" dirty="0">
                <a:solidFill>
                  <a:srgbClr val="545650"/>
                </a:solidFill>
                <a:latin typeface="Times New Roman" panose="02020603050405020304" pitchFamily="18" charset="0"/>
              </a:rPr>
              <a:t>whether the number is measured in points, percentages, mi</a:t>
            </a:r>
            <a:r>
              <a:rPr lang="en-US" b="0" i="0" u="none" strike="noStrike" baseline="0" dirty="0">
                <a:solidFill>
                  <a:srgbClr val="2D2F2A"/>
                </a:solidFill>
                <a:latin typeface="Times New Roman" panose="02020603050405020304" pitchFamily="18" charset="0"/>
              </a:rPr>
              <a:t>l</a:t>
            </a:r>
            <a:r>
              <a:rPr lang="en-US" b="0" i="0" u="none" strike="noStrike" baseline="0" dirty="0">
                <a:solidFill>
                  <a:srgbClr val="545650"/>
                </a:solidFill>
                <a:latin typeface="Times New Roman" panose="02020603050405020304" pitchFamily="18" charset="0"/>
              </a:rPr>
              <a:t>es, or kilometers, for example.</a:t>
            </a:r>
          </a:p>
          <a:p>
            <a:pPr algn="just"/>
            <a:endParaRPr lang="en-US" dirty="0">
              <a:solidFill>
                <a:srgbClr val="545650"/>
              </a:solidFill>
              <a:latin typeface="Times New Roman" panose="02020603050405020304" pitchFamily="18" charset="0"/>
            </a:endParaRPr>
          </a:p>
          <a:p>
            <a:pPr algn="just"/>
            <a:r>
              <a:rPr lang="en-US" b="0" i="0" u="none" strike="noStrike" baseline="0" dirty="0">
                <a:solidFill>
                  <a:srgbClr val="545650"/>
                </a:solidFill>
                <a:latin typeface="Times New Roman" panose="02020603050405020304" pitchFamily="18" charset="0"/>
              </a:rPr>
              <a:t>These reading and math </a:t>
            </a:r>
            <a:r>
              <a:rPr lang="en-US" dirty="0">
                <a:solidFill>
                  <a:srgbClr val="545650"/>
                </a:solidFill>
                <a:latin typeface="Times New Roman" panose="02020603050405020304" pitchFamily="18" charset="0"/>
              </a:rPr>
              <a:t>t</a:t>
            </a:r>
            <a:r>
              <a:rPr lang="en-US" b="0" i="0" u="none" strike="noStrike" baseline="0" dirty="0">
                <a:solidFill>
                  <a:srgbClr val="545650"/>
                </a:solidFill>
                <a:latin typeface="Times New Roman" panose="02020603050405020304" pitchFamily="18" charset="0"/>
              </a:rPr>
              <a:t>est scores are simply </a:t>
            </a:r>
            <a:r>
              <a:rPr lang="en-US" b="0" i="0" u="none" strike="noStrike" baseline="0" dirty="0">
                <a:solidFill>
                  <a:srgbClr val="00B0F0"/>
                </a:solidFill>
                <a:latin typeface="Times New Roman" panose="02020603050405020304" pitchFamily="18" charset="0"/>
              </a:rPr>
              <a:t>points</a:t>
            </a:r>
            <a:r>
              <a:rPr lang="en-US" b="0" i="0" u="none" strike="noStrike" baseline="0" dirty="0">
                <a:solidFill>
                  <a:srgbClr val="545650"/>
                </a:solidFill>
                <a:latin typeface="Times New Roman" panose="02020603050405020304" pitchFamily="18" charset="0"/>
              </a:rPr>
              <a:t>.</a:t>
            </a:r>
          </a:p>
          <a:p>
            <a:endParaRPr lang="en-US" dirty="0"/>
          </a:p>
        </p:txBody>
      </p:sp>
      <p:sp>
        <p:nvSpPr>
          <p:cNvPr id="4" name="Slide Number Placeholder 3">
            <a:extLst>
              <a:ext uri="{FF2B5EF4-FFF2-40B4-BE49-F238E27FC236}">
                <a16:creationId xmlns:a16="http://schemas.microsoft.com/office/drawing/2014/main" id="{D30073C9-9AE0-2E42-27C6-ABA4E21D1138}"/>
              </a:ext>
            </a:extLst>
          </p:cNvPr>
          <p:cNvSpPr>
            <a:spLocks noGrp="1"/>
          </p:cNvSpPr>
          <p:nvPr>
            <p:ph type="sldNum" sz="quarter" idx="12"/>
          </p:nvPr>
        </p:nvSpPr>
        <p:spPr/>
        <p:txBody>
          <a:bodyPr/>
          <a:lstStyle/>
          <a:p>
            <a:fld id="{D549473A-C3FF-4FBB-A553-C5CC92A3A114}" type="slidenum">
              <a:rPr lang="en-US" smtClean="0"/>
              <a:t>15</a:t>
            </a:fld>
            <a:endParaRPr lang="en-US"/>
          </a:p>
        </p:txBody>
      </p:sp>
    </p:spTree>
    <p:extLst>
      <p:ext uri="{BB962C8B-B14F-4D97-AF65-F5344CB8AC3E}">
        <p14:creationId xmlns:p14="http://schemas.microsoft.com/office/powerpoint/2010/main" val="4156427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BC5F2-F1A4-6115-6D5A-EAA4C3B4753A}"/>
              </a:ext>
            </a:extLst>
          </p:cNvPr>
          <p:cNvSpPr>
            <a:spLocks noGrp="1"/>
          </p:cNvSpPr>
          <p:nvPr>
            <p:ph type="title"/>
          </p:nvPr>
        </p:nvSpPr>
        <p:spPr/>
        <p:txBody>
          <a:bodyPr/>
          <a:lstStyle/>
          <a:p>
            <a:r>
              <a:rPr lang="en-US" dirty="0"/>
              <a:t>Mean of the “graduated” variable?</a:t>
            </a:r>
          </a:p>
        </p:txBody>
      </p:sp>
      <p:sp>
        <p:nvSpPr>
          <p:cNvPr id="3" name="Content Placeholder 2">
            <a:extLst>
              <a:ext uri="{FF2B5EF4-FFF2-40B4-BE49-F238E27FC236}">
                <a16:creationId xmlns:a16="http://schemas.microsoft.com/office/drawing/2014/main" id="{FA363E1E-F776-E4C1-0EE3-B3F2019AD5D7}"/>
              </a:ext>
            </a:extLst>
          </p:cNvPr>
          <p:cNvSpPr>
            <a:spLocks noGrp="1"/>
          </p:cNvSpPr>
          <p:nvPr>
            <p:ph idx="1"/>
          </p:nvPr>
        </p:nvSpPr>
        <p:spPr/>
        <p:txBody>
          <a:bodyPr/>
          <a:lstStyle/>
          <a:p>
            <a:pPr marL="0" indent="0">
              <a:buNone/>
            </a:pPr>
            <a:r>
              <a:rPr lang="en-US" dirty="0">
                <a:solidFill>
                  <a:srgbClr val="FF0000"/>
                </a:solidFill>
              </a:rPr>
              <a:t>mean(</a:t>
            </a:r>
            <a:r>
              <a:rPr lang="en-US" dirty="0" err="1">
                <a:solidFill>
                  <a:srgbClr val="FF0000"/>
                </a:solidFill>
              </a:rPr>
              <a:t>star$graduated</a:t>
            </a:r>
            <a:r>
              <a:rPr lang="en-US" dirty="0">
                <a:solidFill>
                  <a:srgbClr val="FF0000"/>
                </a:solidFill>
              </a:rPr>
              <a:t>)</a:t>
            </a:r>
          </a:p>
          <a:p>
            <a:pPr marL="0" indent="0">
              <a:buNone/>
            </a:pPr>
            <a:r>
              <a:rPr lang="en-US" dirty="0"/>
              <a:t> 0.8697017</a:t>
            </a:r>
          </a:p>
          <a:p>
            <a:endParaRPr lang="en-US" dirty="0"/>
          </a:p>
          <a:p>
            <a:endParaRPr lang="en-US" dirty="0"/>
          </a:p>
          <a:p>
            <a:r>
              <a:rPr lang="en-US" dirty="0"/>
              <a:t>This </a:t>
            </a:r>
            <a:r>
              <a:rPr lang="en-US" i="1" dirty="0"/>
              <a:t>means</a:t>
            </a:r>
            <a:r>
              <a:rPr lang="en-US" dirty="0"/>
              <a:t> (</a:t>
            </a:r>
            <a:r>
              <a:rPr lang="en-US" dirty="0" err="1"/>
              <a:t>hahaha</a:t>
            </a:r>
            <a:r>
              <a:rPr lang="en-US" dirty="0"/>
              <a:t>) that </a:t>
            </a:r>
            <a:r>
              <a:rPr lang="en-US" dirty="0">
                <a:solidFill>
                  <a:srgbClr val="00B0F0"/>
                </a:solidFill>
              </a:rPr>
              <a:t>87% </a:t>
            </a:r>
            <a:r>
              <a:rPr lang="en-US" dirty="0"/>
              <a:t>of all the students in the sample graduated…13% did not.</a:t>
            </a:r>
          </a:p>
          <a:p>
            <a:r>
              <a:rPr lang="en-US" dirty="0"/>
              <a:t>(Note: In 2023, the graduation rate for public schools in Tennessee was 90%.)</a:t>
            </a:r>
          </a:p>
        </p:txBody>
      </p:sp>
      <p:sp>
        <p:nvSpPr>
          <p:cNvPr id="4" name="Slide Number Placeholder 3">
            <a:extLst>
              <a:ext uri="{FF2B5EF4-FFF2-40B4-BE49-F238E27FC236}">
                <a16:creationId xmlns:a16="http://schemas.microsoft.com/office/drawing/2014/main" id="{ABDC1330-F7F6-AB0B-454C-7B7B1DE29641}"/>
              </a:ext>
            </a:extLst>
          </p:cNvPr>
          <p:cNvSpPr>
            <a:spLocks noGrp="1"/>
          </p:cNvSpPr>
          <p:nvPr>
            <p:ph type="sldNum" sz="quarter" idx="12"/>
          </p:nvPr>
        </p:nvSpPr>
        <p:spPr/>
        <p:txBody>
          <a:bodyPr/>
          <a:lstStyle/>
          <a:p>
            <a:fld id="{D549473A-C3FF-4FBB-A553-C5CC92A3A114}" type="slidenum">
              <a:rPr lang="en-US" smtClean="0"/>
              <a:t>16</a:t>
            </a:fld>
            <a:endParaRPr lang="en-US"/>
          </a:p>
        </p:txBody>
      </p:sp>
    </p:spTree>
    <p:extLst>
      <p:ext uri="{BB962C8B-B14F-4D97-AF65-F5344CB8AC3E}">
        <p14:creationId xmlns:p14="http://schemas.microsoft.com/office/powerpoint/2010/main" val="3572777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19F4-7C15-AE67-D3A0-98EE9E0E32FB}"/>
              </a:ext>
            </a:extLst>
          </p:cNvPr>
          <p:cNvSpPr>
            <a:spLocks noGrp="1"/>
          </p:cNvSpPr>
          <p:nvPr>
            <p:ph type="title"/>
          </p:nvPr>
        </p:nvSpPr>
        <p:spPr/>
        <p:txBody>
          <a:bodyPr/>
          <a:lstStyle/>
          <a:p>
            <a:r>
              <a:rPr lang="en-US" dirty="0"/>
              <a:t>Chapter 2: Estimating Causal Effects with Randomized Experiments</a:t>
            </a:r>
          </a:p>
        </p:txBody>
      </p:sp>
      <p:sp>
        <p:nvSpPr>
          <p:cNvPr id="3" name="Content Placeholder 2">
            <a:extLst>
              <a:ext uri="{FF2B5EF4-FFF2-40B4-BE49-F238E27FC236}">
                <a16:creationId xmlns:a16="http://schemas.microsoft.com/office/drawing/2014/main" id="{B13DE226-C9D1-2169-0500-41FE82E29ADA}"/>
              </a:ext>
            </a:extLst>
          </p:cNvPr>
          <p:cNvSpPr>
            <a:spLocks noGrp="1"/>
          </p:cNvSpPr>
          <p:nvPr>
            <p:ph idx="1"/>
          </p:nvPr>
        </p:nvSpPr>
        <p:spPr/>
        <p:txBody>
          <a:bodyPr/>
          <a:lstStyle/>
          <a:p>
            <a:r>
              <a:rPr lang="en-US" dirty="0">
                <a:solidFill>
                  <a:srgbClr val="00B0F0"/>
                </a:solidFill>
              </a:rPr>
              <a:t>Treatment</a:t>
            </a:r>
            <a:r>
              <a:rPr lang="en-US" dirty="0"/>
              <a:t> and </a:t>
            </a:r>
            <a:r>
              <a:rPr lang="en-US" dirty="0">
                <a:solidFill>
                  <a:srgbClr val="00B0F0"/>
                </a:solidFill>
              </a:rPr>
              <a:t>Outcome</a:t>
            </a:r>
            <a:r>
              <a:rPr lang="en-US" dirty="0"/>
              <a:t> variables.</a:t>
            </a:r>
          </a:p>
          <a:p>
            <a:endParaRPr lang="en-US" dirty="0"/>
          </a:p>
          <a:p>
            <a:r>
              <a:rPr lang="en-US" dirty="0"/>
              <a:t>When we give some people a vaccine against corona and other people do NOT receive the vaccine, do less people die in the group WITH the vaccines that those in the group WITHOUT the vaccine?</a:t>
            </a:r>
          </a:p>
          <a:p>
            <a:r>
              <a:rPr lang="en-US" dirty="0"/>
              <a:t>The “</a:t>
            </a:r>
            <a:r>
              <a:rPr lang="en-US" dirty="0">
                <a:solidFill>
                  <a:srgbClr val="00B0F0"/>
                </a:solidFill>
              </a:rPr>
              <a:t>treatment</a:t>
            </a:r>
            <a:r>
              <a:rPr lang="en-US" dirty="0"/>
              <a:t>” variable is the vaccine. A</a:t>
            </a:r>
            <a:r>
              <a:rPr lang="en-US" dirty="0">
                <a:solidFill>
                  <a:srgbClr val="00B0F0"/>
                </a:solidFill>
              </a:rPr>
              <a:t> binary </a:t>
            </a:r>
            <a:r>
              <a:rPr lang="en-US" dirty="0"/>
              <a:t>variable: 1 if they received the vaccine, 0 is they did not.</a:t>
            </a:r>
          </a:p>
          <a:p>
            <a:r>
              <a:rPr lang="en-US" dirty="0"/>
              <a:t>The “</a:t>
            </a:r>
            <a:r>
              <a:rPr lang="en-US" dirty="0">
                <a:solidFill>
                  <a:srgbClr val="00B0F0"/>
                </a:solidFill>
              </a:rPr>
              <a:t>outcome</a:t>
            </a:r>
            <a:r>
              <a:rPr lang="en-US" dirty="0"/>
              <a:t>” variable is “Did they live or not?” (A </a:t>
            </a:r>
            <a:r>
              <a:rPr lang="en-US" dirty="0">
                <a:solidFill>
                  <a:srgbClr val="00B0F0"/>
                </a:solidFill>
              </a:rPr>
              <a:t>binary</a:t>
            </a:r>
            <a:r>
              <a:rPr lang="en-US" dirty="0"/>
              <a:t> variable, 1 if they live or 0 is they died. </a:t>
            </a:r>
            <a:r>
              <a:rPr lang="en-US" dirty="0">
                <a:sym typeface="Wingdings" panose="05000000000000000000" pitchFamily="2" charset="2"/>
              </a:rPr>
              <a:t>)</a:t>
            </a:r>
            <a:endParaRPr lang="en-US" dirty="0"/>
          </a:p>
        </p:txBody>
      </p:sp>
      <p:sp>
        <p:nvSpPr>
          <p:cNvPr id="4" name="Slide Number Placeholder 3">
            <a:extLst>
              <a:ext uri="{FF2B5EF4-FFF2-40B4-BE49-F238E27FC236}">
                <a16:creationId xmlns:a16="http://schemas.microsoft.com/office/drawing/2014/main" id="{197B96DA-D298-BD48-6923-414D72A20C9C}"/>
              </a:ext>
            </a:extLst>
          </p:cNvPr>
          <p:cNvSpPr>
            <a:spLocks noGrp="1"/>
          </p:cNvSpPr>
          <p:nvPr>
            <p:ph type="sldNum" sz="quarter" idx="12"/>
          </p:nvPr>
        </p:nvSpPr>
        <p:spPr/>
        <p:txBody>
          <a:bodyPr/>
          <a:lstStyle/>
          <a:p>
            <a:fld id="{D549473A-C3FF-4FBB-A553-C5CC92A3A114}" type="slidenum">
              <a:rPr lang="en-US" smtClean="0"/>
              <a:t>17</a:t>
            </a:fld>
            <a:endParaRPr lang="en-US"/>
          </a:p>
        </p:txBody>
      </p:sp>
    </p:spTree>
    <p:extLst>
      <p:ext uri="{BB962C8B-B14F-4D97-AF65-F5344CB8AC3E}">
        <p14:creationId xmlns:p14="http://schemas.microsoft.com/office/powerpoint/2010/main" val="4159974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D9AF1-7562-03F5-1C99-F4E9EA26B070}"/>
              </a:ext>
            </a:extLst>
          </p:cNvPr>
          <p:cNvSpPr>
            <a:spLocks noGrp="1"/>
          </p:cNvSpPr>
          <p:nvPr>
            <p:ph type="title"/>
          </p:nvPr>
        </p:nvSpPr>
        <p:spPr/>
        <p:txBody>
          <a:bodyPr/>
          <a:lstStyle/>
          <a:p>
            <a:r>
              <a:rPr lang="en-US" dirty="0"/>
              <a:t>Treatment and Outcomes in STAR	</a:t>
            </a:r>
          </a:p>
        </p:txBody>
      </p:sp>
      <p:sp>
        <p:nvSpPr>
          <p:cNvPr id="3" name="Content Placeholder 2">
            <a:extLst>
              <a:ext uri="{FF2B5EF4-FFF2-40B4-BE49-F238E27FC236}">
                <a16:creationId xmlns:a16="http://schemas.microsoft.com/office/drawing/2014/main" id="{78AE0C7F-0A39-7498-0506-F960C59FADCB}"/>
              </a:ext>
            </a:extLst>
          </p:cNvPr>
          <p:cNvSpPr>
            <a:spLocks noGrp="1"/>
          </p:cNvSpPr>
          <p:nvPr>
            <p:ph idx="1"/>
          </p:nvPr>
        </p:nvSpPr>
        <p:spPr/>
        <p:txBody>
          <a:bodyPr/>
          <a:lstStyle/>
          <a:p>
            <a:r>
              <a:rPr lang="en-US" dirty="0"/>
              <a:t>The treatment variable in STAR is “small” or “regular” class size. In this dataset, the treatment variable is binary. More generally, “treatment” variables do not have to be binary.</a:t>
            </a:r>
          </a:p>
          <a:p>
            <a:r>
              <a:rPr lang="en-US" dirty="0"/>
              <a:t>In medical statistics, they typically use “treatment” and “outcome”. In economics, we often say “</a:t>
            </a:r>
            <a:r>
              <a:rPr lang="en-US" dirty="0">
                <a:solidFill>
                  <a:srgbClr val="00B0F0"/>
                </a:solidFill>
              </a:rPr>
              <a:t>dependent</a:t>
            </a:r>
            <a:r>
              <a:rPr lang="en-US" dirty="0"/>
              <a:t>” (left-hand side) and </a:t>
            </a:r>
            <a:r>
              <a:rPr lang="en-US" dirty="0">
                <a:solidFill>
                  <a:srgbClr val="00B0F0"/>
                </a:solidFill>
              </a:rPr>
              <a:t>independent</a:t>
            </a:r>
            <a:r>
              <a:rPr lang="en-US" dirty="0"/>
              <a:t> (right-hand side). Essentially, there are the same, i.e.</a:t>
            </a:r>
          </a:p>
          <a:p>
            <a:pPr lvl="1"/>
            <a:r>
              <a:rPr lang="en-US" dirty="0"/>
              <a:t>Dependent variable= outcome variable</a:t>
            </a:r>
          </a:p>
          <a:p>
            <a:pPr lvl="1"/>
            <a:r>
              <a:rPr lang="en-US" dirty="0"/>
              <a:t>Independent variable(s)= treatment variables.</a:t>
            </a:r>
          </a:p>
          <a:p>
            <a:pPr marL="457200" lvl="1" indent="0">
              <a:buNone/>
            </a:pPr>
            <a:endParaRPr lang="en-US" dirty="0"/>
          </a:p>
          <a:p>
            <a:pPr marL="457200" lvl="1" indent="0">
              <a:buNone/>
            </a:pPr>
            <a:r>
              <a:rPr lang="en-US" dirty="0"/>
              <a:t> </a:t>
            </a:r>
          </a:p>
        </p:txBody>
      </p:sp>
      <p:sp>
        <p:nvSpPr>
          <p:cNvPr id="4" name="Slide Number Placeholder 3">
            <a:extLst>
              <a:ext uri="{FF2B5EF4-FFF2-40B4-BE49-F238E27FC236}">
                <a16:creationId xmlns:a16="http://schemas.microsoft.com/office/drawing/2014/main" id="{3FF7EDDD-D497-6BF6-846B-87896B0296CA}"/>
              </a:ext>
            </a:extLst>
          </p:cNvPr>
          <p:cNvSpPr>
            <a:spLocks noGrp="1"/>
          </p:cNvSpPr>
          <p:nvPr>
            <p:ph type="sldNum" sz="quarter" idx="12"/>
          </p:nvPr>
        </p:nvSpPr>
        <p:spPr/>
        <p:txBody>
          <a:bodyPr/>
          <a:lstStyle/>
          <a:p>
            <a:fld id="{D549473A-C3FF-4FBB-A553-C5CC92A3A114}" type="slidenum">
              <a:rPr lang="en-US" smtClean="0"/>
              <a:t>18</a:t>
            </a:fld>
            <a:endParaRPr lang="en-US"/>
          </a:p>
        </p:txBody>
      </p:sp>
    </p:spTree>
    <p:extLst>
      <p:ext uri="{BB962C8B-B14F-4D97-AF65-F5344CB8AC3E}">
        <p14:creationId xmlns:p14="http://schemas.microsoft.com/office/powerpoint/2010/main" val="45884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6046A-66F2-9CC1-9825-F5A9EBC0221F}"/>
              </a:ext>
            </a:extLst>
          </p:cNvPr>
          <p:cNvSpPr>
            <a:spLocks noGrp="1"/>
          </p:cNvSpPr>
          <p:nvPr>
            <p:ph type="title"/>
          </p:nvPr>
        </p:nvSpPr>
        <p:spPr/>
        <p:txBody>
          <a:bodyPr/>
          <a:lstStyle/>
          <a:p>
            <a:r>
              <a:rPr lang="en-US" dirty="0"/>
              <a:t>From L&amp;I page 29</a:t>
            </a:r>
          </a:p>
        </p:txBody>
      </p:sp>
      <p:pic>
        <p:nvPicPr>
          <p:cNvPr id="5" name="Content Placeholder 4">
            <a:extLst>
              <a:ext uri="{FF2B5EF4-FFF2-40B4-BE49-F238E27FC236}">
                <a16:creationId xmlns:a16="http://schemas.microsoft.com/office/drawing/2014/main" id="{48561CA7-4330-D1F8-7531-BED214B8389B}"/>
              </a:ext>
            </a:extLst>
          </p:cNvPr>
          <p:cNvPicPr>
            <a:picLocks noGrp="1" noChangeAspect="1"/>
          </p:cNvPicPr>
          <p:nvPr>
            <p:ph idx="1"/>
          </p:nvPr>
        </p:nvPicPr>
        <p:blipFill>
          <a:blip r:embed="rId2"/>
          <a:stretch>
            <a:fillRect/>
          </a:stretch>
        </p:blipFill>
        <p:spPr>
          <a:xfrm>
            <a:off x="1011016" y="2009775"/>
            <a:ext cx="6939541" cy="2717851"/>
          </a:xfrm>
        </p:spPr>
      </p:pic>
      <p:sp>
        <p:nvSpPr>
          <p:cNvPr id="3" name="Slide Number Placeholder 2">
            <a:extLst>
              <a:ext uri="{FF2B5EF4-FFF2-40B4-BE49-F238E27FC236}">
                <a16:creationId xmlns:a16="http://schemas.microsoft.com/office/drawing/2014/main" id="{E077C719-27AC-F9F2-E402-F3F64D3B14C7}"/>
              </a:ext>
            </a:extLst>
          </p:cNvPr>
          <p:cNvSpPr>
            <a:spLocks noGrp="1"/>
          </p:cNvSpPr>
          <p:nvPr>
            <p:ph type="sldNum" sz="quarter" idx="12"/>
          </p:nvPr>
        </p:nvSpPr>
        <p:spPr/>
        <p:txBody>
          <a:bodyPr/>
          <a:lstStyle/>
          <a:p>
            <a:fld id="{D549473A-C3FF-4FBB-A553-C5CC92A3A114}" type="slidenum">
              <a:rPr lang="en-US" smtClean="0"/>
              <a:t>19</a:t>
            </a:fld>
            <a:endParaRPr lang="en-US"/>
          </a:p>
        </p:txBody>
      </p:sp>
    </p:spTree>
    <p:extLst>
      <p:ext uri="{BB962C8B-B14F-4D97-AF65-F5344CB8AC3E}">
        <p14:creationId xmlns:p14="http://schemas.microsoft.com/office/powerpoint/2010/main" val="3684613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0AFA-4E18-DF58-351C-93B24728F8BC}"/>
              </a:ext>
            </a:extLst>
          </p:cNvPr>
          <p:cNvSpPr>
            <a:spLocks noGrp="1"/>
          </p:cNvSpPr>
          <p:nvPr>
            <p:ph type="title"/>
          </p:nvPr>
        </p:nvSpPr>
        <p:spPr/>
        <p:txBody>
          <a:bodyPr/>
          <a:lstStyle/>
          <a:p>
            <a:r>
              <a:rPr lang="en-US" dirty="0"/>
              <a:t>1. Introduction</a:t>
            </a:r>
          </a:p>
        </p:txBody>
      </p:sp>
      <p:sp>
        <p:nvSpPr>
          <p:cNvPr id="3" name="Content Placeholder 2">
            <a:extLst>
              <a:ext uri="{FF2B5EF4-FFF2-40B4-BE49-F238E27FC236}">
                <a16:creationId xmlns:a16="http://schemas.microsoft.com/office/drawing/2014/main" id="{3710AB85-61C0-1E92-57AE-4F5410A33531}"/>
              </a:ext>
            </a:extLst>
          </p:cNvPr>
          <p:cNvSpPr>
            <a:spLocks noGrp="1"/>
          </p:cNvSpPr>
          <p:nvPr>
            <p:ph idx="1"/>
          </p:nvPr>
        </p:nvSpPr>
        <p:spPr/>
        <p:txBody>
          <a:bodyPr/>
          <a:lstStyle/>
          <a:p>
            <a:pPr marL="572770" marR="1267460" indent="-12065" eaLnBrk="0" hangingPunct="0">
              <a:lnSpc>
                <a:spcPct val="111000"/>
              </a:lnSpc>
              <a:spcBef>
                <a:spcPts val="0"/>
              </a:spcBef>
              <a:spcAft>
                <a:spcPts val="0"/>
              </a:spcAft>
            </a:pPr>
            <a:r>
              <a:rPr lang="en-US" sz="1800" kern="0" dirty="0">
                <a:solidFill>
                  <a:srgbClr val="666962"/>
                </a:solidFill>
                <a:effectLst/>
                <a:latin typeface="Arial" panose="020B0604020202020204" pitchFamily="34" charset="0"/>
                <a:ea typeface="Yu Mincho" panose="02020400000000000000" pitchFamily="18" charset="-128"/>
                <a:cs typeface="Times New Roman" panose="02020603050405020304" pitchFamily="18" charset="0"/>
              </a:rPr>
              <a:t>WHY </a:t>
            </a:r>
            <a:r>
              <a:rPr lang="en-US" sz="1800" kern="0" dirty="0">
                <a:solidFill>
                  <a:srgbClr val="52564F"/>
                </a:solidFill>
                <a:effectLst/>
                <a:latin typeface="Arial" panose="020B0604020202020204" pitchFamily="34" charset="0"/>
                <a:ea typeface="Yu Mincho" panose="02020400000000000000" pitchFamily="18" charset="-128"/>
                <a:cs typeface="Times New Roman" panose="02020603050405020304" pitchFamily="18" charset="0"/>
              </a:rPr>
              <a:t>DO </a:t>
            </a:r>
            <a:r>
              <a:rPr lang="en-US" sz="1800" kern="0" dirty="0">
                <a:solidFill>
                  <a:srgbClr val="666962"/>
                </a:solidFill>
                <a:effectLst/>
                <a:latin typeface="Arial" panose="020B0604020202020204" pitchFamily="34" charset="0"/>
                <a:ea typeface="Yu Mincho" panose="02020400000000000000" pitchFamily="18" charset="-128"/>
                <a:cs typeface="Times New Roman" panose="02020603050405020304" pitchFamily="18" charset="0"/>
              </a:rPr>
              <a:t>WE ANALYZE </a:t>
            </a:r>
            <a:r>
              <a:rPr lang="en-US" sz="1800" kern="0" dirty="0">
                <a:solidFill>
                  <a:srgbClr val="52564F"/>
                </a:solidFill>
                <a:effectLst/>
                <a:latin typeface="Arial" panose="020B0604020202020204" pitchFamily="34" charset="0"/>
                <a:ea typeface="Yu Mincho" panose="02020400000000000000" pitchFamily="18" charset="-128"/>
                <a:cs typeface="Times New Roman" panose="02020603050405020304" pitchFamily="18" charset="0"/>
              </a:rPr>
              <a:t>DATA IN</a:t>
            </a:r>
            <a:r>
              <a:rPr lang="en-US" sz="1800" kern="0" spc="200" dirty="0">
                <a:solidFill>
                  <a:srgbClr val="52564F"/>
                </a:solidFill>
                <a:effectLst/>
                <a:latin typeface="Arial" panose="020B0604020202020204" pitchFamily="34" charset="0"/>
                <a:ea typeface="Yu Mincho" panose="02020400000000000000" pitchFamily="18" charset="-128"/>
                <a:cs typeface="Times New Roman" panose="02020603050405020304" pitchFamily="18" charset="0"/>
              </a:rPr>
              <a:t> </a:t>
            </a:r>
            <a:r>
              <a:rPr lang="en-US" sz="1800" kern="0" dirty="0">
                <a:solidFill>
                  <a:srgbClr val="52564F"/>
                </a:solidFill>
                <a:effectLst/>
                <a:latin typeface="Arial" panose="020B0604020202020204" pitchFamily="34" charset="0"/>
                <a:ea typeface="Yu Mincho" panose="02020400000000000000" pitchFamily="18" charset="-128"/>
                <a:cs typeface="Times New Roman" panose="02020603050405020304" pitchFamily="18" charset="0"/>
              </a:rPr>
              <a:t>THE</a:t>
            </a:r>
            <a:r>
              <a:rPr lang="en-US" sz="1800" kern="0" spc="180" dirty="0">
                <a:solidFill>
                  <a:srgbClr val="52564F"/>
                </a:solidFill>
                <a:effectLst/>
                <a:latin typeface="Arial" panose="020B0604020202020204" pitchFamily="34" charset="0"/>
                <a:ea typeface="Yu Mincho" panose="02020400000000000000" pitchFamily="18" charset="-128"/>
                <a:cs typeface="Times New Roman" panose="02020603050405020304" pitchFamily="18" charset="0"/>
              </a:rPr>
              <a:t> </a:t>
            </a:r>
            <a:r>
              <a:rPr lang="en-US" sz="1800" kern="0" dirty="0">
                <a:solidFill>
                  <a:srgbClr val="666962"/>
                </a:solidFill>
                <a:effectLst/>
                <a:latin typeface="Arial" panose="020B0604020202020204" pitchFamily="34" charset="0"/>
                <a:ea typeface="Yu Mincho" panose="02020400000000000000" pitchFamily="18" charset="-128"/>
                <a:cs typeface="Times New Roman" panose="02020603050405020304" pitchFamily="18" charset="0"/>
              </a:rPr>
              <a:t>SOCIAL SCIENCES?</a:t>
            </a:r>
            <a:endParaRPr lang="en-US" sz="1800" kern="100" dirty="0">
              <a:effectLst/>
              <a:latin typeface="Calibri" panose="020F0502020204030204" pitchFamily="34" charset="0"/>
              <a:ea typeface="Yu Mincho" panose="02020400000000000000" pitchFamily="18" charset="-128"/>
              <a:cs typeface="Times New Roman" panose="02020603050405020304" pitchFamily="18" charset="0"/>
            </a:endParaRPr>
          </a:p>
          <a:p>
            <a:pPr marL="66675" marR="0" eaLnBrk="0" hangingPunct="0">
              <a:lnSpc>
                <a:spcPct val="107000"/>
              </a:lnSpc>
              <a:spcBef>
                <a:spcPts val="390"/>
              </a:spcBef>
              <a:spcAft>
                <a:spcPts val="0"/>
              </a:spcAft>
            </a:pPr>
            <a:r>
              <a:rPr lang="en-US" sz="1800" kern="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In the</a:t>
            </a:r>
            <a:r>
              <a:rPr lang="en-US" sz="1800" kern="0" spc="20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1800" kern="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social </a:t>
            </a:r>
            <a:r>
              <a:rPr lang="en-US" sz="1800" kern="0" dirty="0">
                <a:solidFill>
                  <a:srgbClr val="666962"/>
                </a:solidFill>
                <a:effectLst/>
                <a:latin typeface="Times New Roman" panose="02020603050405020304" pitchFamily="18" charset="0"/>
                <a:ea typeface="Yu Mincho" panose="02020400000000000000" pitchFamily="18" charset="-128"/>
                <a:cs typeface="Times New Roman" panose="02020603050405020304" pitchFamily="18" charset="0"/>
              </a:rPr>
              <a:t>sc</a:t>
            </a:r>
            <a:r>
              <a:rPr lang="en-US" sz="1800" kern="0" dirty="0">
                <a:solidFill>
                  <a:srgbClr val="42463F"/>
                </a:solidFill>
                <a:effectLst/>
                <a:latin typeface="Times New Roman" panose="02020603050405020304" pitchFamily="18" charset="0"/>
                <a:ea typeface="Yu Mincho" panose="02020400000000000000" pitchFamily="18" charset="-128"/>
                <a:cs typeface="Times New Roman" panose="02020603050405020304" pitchFamily="18" charset="0"/>
              </a:rPr>
              <a:t>iences</a:t>
            </a:r>
            <a:r>
              <a:rPr lang="en-US" sz="1800" kern="0" spc="200" dirty="0">
                <a:solidFill>
                  <a:srgbClr val="42463F"/>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1800" kern="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we analyze data to:</a:t>
            </a:r>
            <a:endParaRPr lang="en-US" sz="1800" kern="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marR="781050" lvl="0" indent="-342900" eaLnBrk="0" hangingPunct="0">
              <a:lnSpc>
                <a:spcPct val="113000"/>
              </a:lnSpc>
              <a:spcBef>
                <a:spcPts val="405"/>
              </a:spcBef>
              <a:spcAft>
                <a:spcPts val="0"/>
              </a:spcAft>
              <a:buFont typeface="Symbol" panose="05050102010706020507" pitchFamily="18" charset="2"/>
              <a:buChar char="-"/>
              <a:tabLst>
                <a:tab pos="4255770" algn="l"/>
              </a:tabLst>
            </a:pPr>
            <a:r>
              <a:rPr lang="en-US" sz="1800" i="1" kern="0" dirty="0">
                <a:solidFill>
                  <a:srgbClr val="00B0F0"/>
                </a:solidFill>
                <a:effectLst/>
                <a:latin typeface="Times New Roman" panose="02020603050405020304" pitchFamily="18" charset="0"/>
                <a:ea typeface="Yu Mincho" panose="02020400000000000000" pitchFamily="18" charset="-128"/>
                <a:cs typeface="Times New Roman" panose="02020603050405020304" pitchFamily="18" charset="0"/>
              </a:rPr>
              <a:t>measure</a:t>
            </a:r>
            <a:r>
              <a:rPr lang="en-US" sz="1800" i="1" kern="0" spc="90" dirty="0">
                <a:solidFill>
                  <a:srgbClr val="B8958E"/>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1800" kern="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a</a:t>
            </a:r>
            <a:r>
              <a:rPr lang="en-US" sz="1800" kern="0" spc="20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1800" kern="0" dirty="0">
                <a:solidFill>
                  <a:srgbClr val="42463F"/>
                </a:solidFill>
                <a:effectLst/>
                <a:latin typeface="Times New Roman" panose="02020603050405020304" pitchFamily="18" charset="0"/>
                <a:ea typeface="Yu Mincho" panose="02020400000000000000" pitchFamily="18" charset="-128"/>
                <a:cs typeface="Times New Roman" panose="02020603050405020304" pitchFamily="18" charset="0"/>
              </a:rPr>
              <a:t>quantity</a:t>
            </a:r>
            <a:r>
              <a:rPr lang="en-US" sz="1800" kern="0" spc="135" dirty="0">
                <a:solidFill>
                  <a:srgbClr val="42463F"/>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1800" kern="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of</a:t>
            </a:r>
            <a:r>
              <a:rPr lang="en-US" sz="1800" kern="0" spc="145"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1800" kern="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interest,</a:t>
            </a:r>
            <a:r>
              <a:rPr lang="en-US" sz="1800" kern="0" spc="85"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1800" kern="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such</a:t>
            </a:r>
            <a:r>
              <a:rPr lang="en-US" sz="1800" kern="0" spc="11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1800" kern="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as</a:t>
            </a:r>
            <a:r>
              <a:rPr lang="en-US" sz="1800" kern="0" spc="20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1800" kern="0" dirty="0">
                <a:solidFill>
                  <a:srgbClr val="42463F"/>
                </a:solidFill>
                <a:effectLst/>
                <a:latin typeface="Times New Roman" panose="02020603050405020304" pitchFamily="18" charset="0"/>
                <a:ea typeface="Yu Mincho" panose="02020400000000000000" pitchFamily="18" charset="-128"/>
                <a:cs typeface="Times New Roman" panose="02020603050405020304" pitchFamily="18" charset="0"/>
              </a:rPr>
              <a:t>the</a:t>
            </a:r>
            <a:r>
              <a:rPr lang="en-US" sz="1800" kern="0" spc="175" dirty="0">
                <a:solidFill>
                  <a:srgbClr val="42463F"/>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1800" kern="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propor</a:t>
            </a:r>
            <a:r>
              <a:rPr lang="en-US" sz="1800" kern="0" dirty="0">
                <a:solidFill>
                  <a:srgbClr val="2D2F2A"/>
                </a:solidFill>
                <a:effectLst/>
                <a:latin typeface="Times New Roman" panose="02020603050405020304" pitchFamily="18" charset="0"/>
                <a:ea typeface="Yu Mincho" panose="02020400000000000000" pitchFamily="18" charset="-128"/>
                <a:cs typeface="Times New Roman" panose="02020603050405020304" pitchFamily="18" charset="0"/>
              </a:rPr>
              <a:t>tio</a:t>
            </a:r>
            <a:r>
              <a:rPr lang="en-US" sz="1800" kern="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n of</a:t>
            </a:r>
            <a:r>
              <a:rPr lang="en-US" sz="1800" kern="0" spc="10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1800" kern="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eligible</a:t>
            </a:r>
            <a:r>
              <a:rPr lang="en-US" sz="1800" kern="0" spc="9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1800" kern="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voters</a:t>
            </a:r>
            <a:r>
              <a:rPr lang="en-US" sz="1800" kern="0" spc="11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1800" kern="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in favor</a:t>
            </a:r>
            <a:r>
              <a:rPr lang="en-US" sz="1800" kern="0" spc="9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1800" kern="0" dirty="0">
                <a:solidFill>
                  <a:srgbClr val="42463F"/>
                </a:solidFill>
                <a:effectLst/>
                <a:latin typeface="Times New Roman" panose="02020603050405020304" pitchFamily="18" charset="0"/>
                <a:ea typeface="Yu Mincho" panose="02020400000000000000" pitchFamily="18" charset="-128"/>
                <a:cs typeface="Times New Roman" panose="02020603050405020304" pitchFamily="18" charset="0"/>
              </a:rPr>
              <a:t>of</a:t>
            </a:r>
            <a:r>
              <a:rPr lang="en-US" sz="1800" kern="0" spc="105" dirty="0">
                <a:solidFill>
                  <a:srgbClr val="42463F"/>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1800" kern="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a</a:t>
            </a:r>
            <a:r>
              <a:rPr lang="en-US" sz="1800" kern="0" spc="20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1800" kern="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particu</a:t>
            </a:r>
            <a:r>
              <a:rPr lang="en-US" sz="1800" kern="0" dirty="0">
                <a:solidFill>
                  <a:srgbClr val="2D2F2A"/>
                </a:solidFill>
                <a:effectLst/>
                <a:latin typeface="Times New Roman" panose="02020603050405020304" pitchFamily="18" charset="0"/>
                <a:ea typeface="Yu Mincho" panose="02020400000000000000" pitchFamily="18" charset="-128"/>
                <a:cs typeface="Times New Roman" panose="02020603050405020304" pitchFamily="18" charset="0"/>
              </a:rPr>
              <a:t>l</a:t>
            </a:r>
            <a:r>
              <a:rPr lang="en-US" sz="1800" kern="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ar</a:t>
            </a:r>
            <a:r>
              <a:rPr lang="en-US" sz="1800" kern="0" spc="13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1800" kern="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policy</a:t>
            </a:r>
            <a:endParaRPr lang="en-US" sz="1800" kern="100" dirty="0">
              <a:effectLst/>
              <a:latin typeface="Times New Roman" panose="02020603050405020304" pitchFamily="18" charset="0"/>
              <a:ea typeface="Yu Mincho" panose="02020400000000000000" pitchFamily="18" charset="-128"/>
              <a:cs typeface="Times New Roman" panose="02020603050405020304" pitchFamily="18" charset="0"/>
            </a:endParaRPr>
          </a:p>
          <a:p>
            <a:pPr marL="342900" marR="779780" lvl="0" indent="-342900" eaLnBrk="0" hangingPunct="0">
              <a:lnSpc>
                <a:spcPct val="105000"/>
              </a:lnSpc>
              <a:spcBef>
                <a:spcPts val="160"/>
              </a:spcBef>
              <a:spcAft>
                <a:spcPts val="0"/>
              </a:spcAft>
              <a:buFont typeface="Symbol" panose="05050102010706020507" pitchFamily="18" charset="2"/>
              <a:buChar char="-"/>
              <a:tabLst>
                <a:tab pos="4262755" algn="l"/>
              </a:tabLst>
            </a:pPr>
            <a:r>
              <a:rPr lang="en-US" sz="1800" i="1" kern="0" dirty="0">
                <a:solidFill>
                  <a:srgbClr val="00B0F0"/>
                </a:solidFill>
                <a:effectLst/>
                <a:latin typeface="Times New Roman" panose="02020603050405020304" pitchFamily="18" charset="0"/>
                <a:ea typeface="Yu Mincho" panose="02020400000000000000" pitchFamily="18" charset="-128"/>
                <a:cs typeface="Times New Roman" panose="02020603050405020304" pitchFamily="18" charset="0"/>
              </a:rPr>
              <a:t>predict</a:t>
            </a:r>
            <a:r>
              <a:rPr lang="en-US" sz="1800" i="1" kern="0" dirty="0">
                <a:solidFill>
                  <a:srgbClr val="B8958E"/>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1800" kern="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a</a:t>
            </a:r>
            <a:r>
              <a:rPr lang="en-US" sz="1800" kern="0" spc="14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1800" kern="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quanti</a:t>
            </a:r>
            <a:r>
              <a:rPr lang="en-US" sz="1800" kern="0" dirty="0">
                <a:solidFill>
                  <a:srgbClr val="2D2F2A"/>
                </a:solidFill>
                <a:effectLst/>
                <a:latin typeface="Times New Roman" panose="02020603050405020304" pitchFamily="18" charset="0"/>
                <a:ea typeface="Yu Mincho" panose="02020400000000000000" pitchFamily="18" charset="-128"/>
                <a:cs typeface="Times New Roman" panose="02020603050405020304" pitchFamily="18" charset="0"/>
              </a:rPr>
              <a:t>t</a:t>
            </a:r>
            <a:r>
              <a:rPr lang="en-US" sz="1800" kern="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y of interest, </a:t>
            </a:r>
            <a:r>
              <a:rPr lang="en-US" sz="1800" kern="0" dirty="0">
                <a:solidFill>
                  <a:srgbClr val="666962"/>
                </a:solidFill>
                <a:effectLst/>
                <a:latin typeface="Times New Roman" panose="02020603050405020304" pitchFamily="18" charset="0"/>
                <a:ea typeface="Yu Mincho" panose="02020400000000000000" pitchFamily="18" charset="-128"/>
                <a:cs typeface="Times New Roman" panose="02020603050405020304" pitchFamily="18" charset="0"/>
              </a:rPr>
              <a:t>such </a:t>
            </a:r>
            <a:r>
              <a:rPr lang="en-US" sz="1800" kern="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as</a:t>
            </a:r>
            <a:r>
              <a:rPr lang="en-US" sz="1800" kern="0" spc="155"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1800" kern="0" dirty="0">
                <a:solidFill>
                  <a:srgbClr val="2D2F2A"/>
                </a:solidFill>
                <a:effectLst/>
                <a:latin typeface="Times New Roman" panose="02020603050405020304" pitchFamily="18" charset="0"/>
                <a:ea typeface="Yu Mincho" panose="02020400000000000000" pitchFamily="18" charset="-128"/>
                <a:cs typeface="Times New Roman" panose="02020603050405020304" pitchFamily="18" charset="0"/>
              </a:rPr>
              <a:t>t</a:t>
            </a:r>
            <a:r>
              <a:rPr lang="en-US" sz="1800" kern="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he</a:t>
            </a:r>
            <a:r>
              <a:rPr lang="en-US" sz="1800" kern="0" spc="125"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1800" kern="0" dirty="0">
                <a:solidFill>
                  <a:srgbClr val="42463F"/>
                </a:solidFill>
                <a:effectLst/>
                <a:latin typeface="Times New Roman" panose="02020603050405020304" pitchFamily="18" charset="0"/>
                <a:ea typeface="Yu Mincho" panose="02020400000000000000" pitchFamily="18" charset="-128"/>
                <a:cs typeface="Times New Roman" panose="02020603050405020304" pitchFamily="18" charset="0"/>
              </a:rPr>
              <a:t>likely </a:t>
            </a:r>
            <a:r>
              <a:rPr lang="en-US" sz="1800" kern="0" dirty="0">
                <a:solidFill>
                  <a:srgbClr val="666962"/>
                </a:solidFill>
                <a:effectLst/>
                <a:latin typeface="Times New Roman" panose="02020603050405020304" pitchFamily="18" charset="0"/>
                <a:ea typeface="Yu Mincho" panose="02020400000000000000" pitchFamily="18" charset="-128"/>
                <a:cs typeface="Times New Roman" panose="02020603050405020304" pitchFamily="18" charset="0"/>
              </a:rPr>
              <a:t>winner </a:t>
            </a:r>
            <a:r>
              <a:rPr lang="en-US" sz="1800" kern="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of</a:t>
            </a:r>
            <a:r>
              <a:rPr lang="en-US" sz="1800" kern="0" spc="115"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1800" kern="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an</a:t>
            </a:r>
            <a:r>
              <a:rPr lang="en-US" sz="1800" kern="0" spc="20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1800" kern="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upcoming</a:t>
            </a:r>
            <a:r>
              <a:rPr lang="en-US" sz="1800" kern="0" spc="115"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1800" kern="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election</a:t>
            </a:r>
            <a:endParaRPr lang="en-US" sz="1800" kern="100" dirty="0">
              <a:effectLst/>
              <a:latin typeface="Times New Roman" panose="02020603050405020304" pitchFamily="18" charset="0"/>
              <a:ea typeface="Yu Mincho" panose="02020400000000000000" pitchFamily="18" charset="-128"/>
              <a:cs typeface="Times New Roman" panose="02020603050405020304" pitchFamily="18" charset="0"/>
            </a:endParaRPr>
          </a:p>
          <a:p>
            <a:pPr marL="342900" marR="784860" lvl="0" indent="-342900" eaLnBrk="0" hangingPunct="0">
              <a:lnSpc>
                <a:spcPct val="110000"/>
              </a:lnSpc>
              <a:spcBef>
                <a:spcPts val="265"/>
              </a:spcBef>
              <a:spcAft>
                <a:spcPts val="0"/>
              </a:spcAft>
              <a:buFont typeface="Symbol" panose="05050102010706020507" pitchFamily="18" charset="2"/>
              <a:buChar char="-"/>
              <a:tabLst>
                <a:tab pos="4254500" algn="l"/>
              </a:tabLst>
            </a:pPr>
            <a:r>
              <a:rPr lang="en-US" sz="1800" i="1" kern="0" dirty="0">
                <a:solidFill>
                  <a:srgbClr val="00B0F0"/>
                </a:solidFill>
                <a:effectLst/>
                <a:latin typeface="Times New Roman" panose="02020603050405020304" pitchFamily="18" charset="0"/>
                <a:ea typeface="Yu Mincho" panose="02020400000000000000" pitchFamily="18" charset="-128"/>
                <a:cs typeface="Times New Roman" panose="02020603050405020304" pitchFamily="18" charset="0"/>
              </a:rPr>
              <a:t>e</a:t>
            </a:r>
            <a:r>
              <a:rPr lang="en-US" sz="1800" i="1" kern="0" dirty="0">
                <a:solidFill>
                  <a:srgbClr val="00B0F0"/>
                </a:solidFill>
                <a:latin typeface="Times New Roman" panose="02020603050405020304" pitchFamily="18" charset="0"/>
                <a:ea typeface="Yu Mincho" panose="02020400000000000000" pitchFamily="18" charset="-128"/>
                <a:cs typeface="Times New Roman" panose="02020603050405020304" pitchFamily="18" charset="0"/>
              </a:rPr>
              <a:t>xplai</a:t>
            </a:r>
            <a:r>
              <a:rPr lang="en-US" sz="1800" i="1" kern="0" dirty="0">
                <a:solidFill>
                  <a:srgbClr val="00B0F0"/>
                </a:solidFill>
                <a:effectLst/>
                <a:latin typeface="Times New Roman" panose="02020603050405020304" pitchFamily="18" charset="0"/>
                <a:ea typeface="Yu Mincho" panose="02020400000000000000" pitchFamily="18" charset="-128"/>
                <a:cs typeface="Times New Roman" panose="02020603050405020304" pitchFamily="18" charset="0"/>
              </a:rPr>
              <a:t>n</a:t>
            </a:r>
            <a:r>
              <a:rPr lang="en-US" sz="1800" i="1" kern="0" dirty="0">
                <a:solidFill>
                  <a:srgbClr val="B8958E"/>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1800" kern="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a quantity</a:t>
            </a:r>
            <a:r>
              <a:rPr lang="en-US" sz="1800" kern="0" spc="14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1800" kern="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of interest,</a:t>
            </a:r>
            <a:r>
              <a:rPr lang="en-US" sz="1800" kern="0" spc="-3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1800" kern="0" dirty="0">
                <a:solidFill>
                  <a:srgbClr val="666962"/>
                </a:solidFill>
                <a:effectLst/>
                <a:latin typeface="Times New Roman" panose="02020603050405020304" pitchFamily="18" charset="0"/>
                <a:ea typeface="Yu Mincho" panose="02020400000000000000" pitchFamily="18" charset="-128"/>
                <a:cs typeface="Times New Roman" panose="02020603050405020304" pitchFamily="18" charset="0"/>
              </a:rPr>
              <a:t>such </a:t>
            </a:r>
            <a:r>
              <a:rPr lang="en-US" sz="1800" kern="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as</a:t>
            </a:r>
            <a:r>
              <a:rPr lang="en-US" sz="1800" kern="0" spc="85"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1800" kern="0" dirty="0">
                <a:solidFill>
                  <a:srgbClr val="666962"/>
                </a:solidFill>
                <a:effectLst/>
                <a:latin typeface="Times New Roman" panose="02020603050405020304" pitchFamily="18" charset="0"/>
                <a:ea typeface="Yu Mincho" panose="02020400000000000000" pitchFamily="18" charset="-128"/>
                <a:cs typeface="Times New Roman" panose="02020603050405020304" pitchFamily="18" charset="0"/>
              </a:rPr>
              <a:t>the </a:t>
            </a:r>
            <a:r>
              <a:rPr lang="en-US" sz="1800" kern="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causal effect</a:t>
            </a:r>
            <a:r>
              <a:rPr lang="en-US" sz="1800" kern="0" spc="-1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1800" kern="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of</a:t>
            </a:r>
            <a:r>
              <a:rPr lang="en-US" sz="1800" kern="0" spc="10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1800" kern="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attending</a:t>
            </a:r>
            <a:r>
              <a:rPr lang="en-US" sz="1800" kern="0" spc="9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1800" kern="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a</a:t>
            </a:r>
            <a:r>
              <a:rPr lang="en-US" sz="1800" kern="0" spc="95"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1800" kern="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private sc</a:t>
            </a:r>
            <a:r>
              <a:rPr lang="en-US" sz="1800" kern="0" dirty="0">
                <a:solidFill>
                  <a:srgbClr val="2D2F2A"/>
                </a:solidFill>
                <a:effectLst/>
                <a:latin typeface="Times New Roman" panose="02020603050405020304" pitchFamily="18" charset="0"/>
                <a:ea typeface="Yu Mincho" panose="02020400000000000000" pitchFamily="18" charset="-128"/>
                <a:cs typeface="Times New Roman" panose="02020603050405020304" pitchFamily="18" charset="0"/>
              </a:rPr>
              <a:t>h</a:t>
            </a:r>
            <a:r>
              <a:rPr lang="en-US" sz="1800" kern="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ool on </a:t>
            </a:r>
            <a:r>
              <a:rPr lang="en-US" sz="1800" kern="0" dirty="0">
                <a:solidFill>
                  <a:srgbClr val="666962"/>
                </a:solidFill>
                <a:effectLst/>
                <a:latin typeface="Times New Roman" panose="02020603050405020304" pitchFamily="18" charset="0"/>
                <a:ea typeface="Yu Mincho" panose="02020400000000000000" pitchFamily="18" charset="-128"/>
                <a:cs typeface="Times New Roman" panose="02020603050405020304" pitchFamily="18" charset="0"/>
              </a:rPr>
              <a:t>student</a:t>
            </a:r>
            <a:r>
              <a:rPr lang="en-US" sz="1800" kern="0" spc="105" dirty="0">
                <a:solidFill>
                  <a:srgbClr val="666962"/>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1800" kern="0" dirty="0">
                <a:solidFill>
                  <a:srgbClr val="2D2F2A"/>
                </a:solidFill>
                <a:effectLst/>
                <a:latin typeface="Times New Roman" panose="02020603050405020304" pitchFamily="18" charset="0"/>
                <a:ea typeface="Yu Mincho" panose="02020400000000000000" pitchFamily="18" charset="-128"/>
                <a:cs typeface="Times New Roman" panose="02020603050405020304" pitchFamily="18" charset="0"/>
              </a:rPr>
              <a:t>t</a:t>
            </a:r>
            <a:r>
              <a:rPr lang="en-US" sz="1800" kern="0" dirty="0">
                <a:solidFill>
                  <a:srgbClr val="52564F"/>
                </a:solidFill>
                <a:effectLst/>
                <a:latin typeface="Times New Roman" panose="02020603050405020304" pitchFamily="18" charset="0"/>
                <a:ea typeface="Yu Mincho" panose="02020400000000000000" pitchFamily="18" charset="-128"/>
                <a:cs typeface="Times New Roman" panose="02020603050405020304" pitchFamily="18" charset="0"/>
              </a:rPr>
              <a:t>est scores.</a:t>
            </a:r>
            <a:endParaRPr lang="en-US" sz="1800" kern="100" dirty="0">
              <a:effectLst/>
              <a:latin typeface="Times New Roman" panose="02020603050405020304" pitchFamily="18" charset="0"/>
              <a:ea typeface="Yu Mincho" panose="02020400000000000000" pitchFamily="18" charset="-128"/>
              <a:cs typeface="Times New Roman" panose="02020603050405020304" pitchFamily="18" charset="0"/>
            </a:endParaRPr>
          </a:p>
          <a:p>
            <a:pPr marL="0" marR="0" indent="0">
              <a:lnSpc>
                <a:spcPct val="107000"/>
              </a:lnSpc>
              <a:spcBef>
                <a:spcPts val="0"/>
              </a:spcBef>
              <a:spcAft>
                <a:spcPts val="800"/>
              </a:spcAft>
              <a:buNone/>
            </a:pPr>
            <a:endParaRPr lang="en-US" sz="1800" kern="100" dirty="0">
              <a:effectLst/>
              <a:latin typeface="Calibri" panose="020F0502020204030204" pitchFamily="34" charset="0"/>
              <a:ea typeface="Yu Mincho" panose="02020400000000000000" pitchFamily="18" charset="-128"/>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6A244472-AB6B-467D-663A-482862AAA19D}"/>
              </a:ext>
            </a:extLst>
          </p:cNvPr>
          <p:cNvSpPr>
            <a:spLocks noGrp="1"/>
          </p:cNvSpPr>
          <p:nvPr>
            <p:ph type="sldNum" sz="quarter" idx="12"/>
          </p:nvPr>
        </p:nvSpPr>
        <p:spPr/>
        <p:txBody>
          <a:bodyPr/>
          <a:lstStyle/>
          <a:p>
            <a:fld id="{D549473A-C3FF-4FBB-A553-C5CC92A3A114}" type="slidenum">
              <a:rPr lang="en-US" smtClean="0"/>
              <a:t>2</a:t>
            </a:fld>
            <a:endParaRPr lang="en-US"/>
          </a:p>
        </p:txBody>
      </p:sp>
    </p:spTree>
    <p:extLst>
      <p:ext uri="{BB962C8B-B14F-4D97-AF65-F5344CB8AC3E}">
        <p14:creationId xmlns:p14="http://schemas.microsoft.com/office/powerpoint/2010/main" val="3077552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30CF5-94C6-C84A-A99C-E8966176EDE5}"/>
              </a:ext>
            </a:extLst>
          </p:cNvPr>
          <p:cNvSpPr>
            <a:spLocks noGrp="1"/>
          </p:cNvSpPr>
          <p:nvPr>
            <p:ph type="title"/>
          </p:nvPr>
        </p:nvSpPr>
        <p:spPr/>
        <p:txBody>
          <a:bodyPr/>
          <a:lstStyle/>
          <a:p>
            <a:r>
              <a:rPr lang="en-US" dirty="0"/>
              <a:t>Outcome variables in STAR</a:t>
            </a:r>
          </a:p>
        </p:txBody>
      </p:sp>
      <p:sp>
        <p:nvSpPr>
          <p:cNvPr id="3" name="Content Placeholder 2">
            <a:extLst>
              <a:ext uri="{FF2B5EF4-FFF2-40B4-BE49-F238E27FC236}">
                <a16:creationId xmlns:a16="http://schemas.microsoft.com/office/drawing/2014/main" id="{D6281777-471A-E0EB-56C3-D8ACB6A95D7E}"/>
              </a:ext>
            </a:extLst>
          </p:cNvPr>
          <p:cNvSpPr>
            <a:spLocks noGrp="1"/>
          </p:cNvSpPr>
          <p:nvPr>
            <p:ph idx="1"/>
          </p:nvPr>
        </p:nvSpPr>
        <p:spPr/>
        <p:txBody>
          <a:bodyPr/>
          <a:lstStyle/>
          <a:p>
            <a:r>
              <a:rPr lang="en-US" dirty="0"/>
              <a:t>Math test score</a:t>
            </a:r>
          </a:p>
          <a:p>
            <a:r>
              <a:rPr lang="en-US" dirty="0"/>
              <a:t>Reading test score</a:t>
            </a:r>
          </a:p>
          <a:p>
            <a:r>
              <a:rPr lang="en-US" dirty="0"/>
              <a:t>Graduated or not?</a:t>
            </a:r>
          </a:p>
          <a:p>
            <a:endParaRPr lang="en-US" dirty="0"/>
          </a:p>
          <a:p>
            <a:r>
              <a:rPr lang="en-US" dirty="0"/>
              <a:t>Of course, in one study “graduated” may be an “outcome” (dependent) variable, but in another study, we may want to see if those people who graduate from high school have higher incomes that those who do not. In that case, “graduated” might be a </a:t>
            </a:r>
            <a:r>
              <a:rPr lang="en-US" dirty="0">
                <a:solidFill>
                  <a:srgbClr val="00B0F0"/>
                </a:solidFill>
              </a:rPr>
              <a:t>treatment</a:t>
            </a:r>
            <a:r>
              <a:rPr lang="en-US" dirty="0"/>
              <a:t> (</a:t>
            </a:r>
            <a:r>
              <a:rPr lang="en-US" dirty="0">
                <a:solidFill>
                  <a:srgbClr val="00B0F0"/>
                </a:solidFill>
              </a:rPr>
              <a:t>independent</a:t>
            </a:r>
            <a:r>
              <a:rPr lang="en-US" dirty="0"/>
              <a:t>, or </a:t>
            </a:r>
            <a:r>
              <a:rPr lang="en-US" dirty="0">
                <a:solidFill>
                  <a:srgbClr val="00B0F0"/>
                </a:solidFill>
              </a:rPr>
              <a:t>explanatory</a:t>
            </a:r>
            <a:r>
              <a:rPr lang="en-US" dirty="0"/>
              <a:t> variable)</a:t>
            </a:r>
          </a:p>
        </p:txBody>
      </p:sp>
      <p:sp>
        <p:nvSpPr>
          <p:cNvPr id="4" name="Slide Number Placeholder 3">
            <a:extLst>
              <a:ext uri="{FF2B5EF4-FFF2-40B4-BE49-F238E27FC236}">
                <a16:creationId xmlns:a16="http://schemas.microsoft.com/office/drawing/2014/main" id="{9FFBF34C-001A-0823-135D-2BF061D0D9C3}"/>
              </a:ext>
            </a:extLst>
          </p:cNvPr>
          <p:cNvSpPr>
            <a:spLocks noGrp="1"/>
          </p:cNvSpPr>
          <p:nvPr>
            <p:ph type="sldNum" sz="quarter" idx="12"/>
          </p:nvPr>
        </p:nvSpPr>
        <p:spPr/>
        <p:txBody>
          <a:bodyPr/>
          <a:lstStyle/>
          <a:p>
            <a:fld id="{D549473A-C3FF-4FBB-A553-C5CC92A3A114}" type="slidenum">
              <a:rPr lang="en-US" smtClean="0"/>
              <a:t>20</a:t>
            </a:fld>
            <a:endParaRPr lang="en-US"/>
          </a:p>
        </p:txBody>
      </p:sp>
    </p:spTree>
    <p:extLst>
      <p:ext uri="{BB962C8B-B14F-4D97-AF65-F5344CB8AC3E}">
        <p14:creationId xmlns:p14="http://schemas.microsoft.com/office/powerpoint/2010/main" val="1342768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15ECD-25F4-14EE-3FFA-314754A12F99}"/>
              </a:ext>
            </a:extLst>
          </p:cNvPr>
          <p:cNvSpPr>
            <a:spLocks noGrp="1"/>
          </p:cNvSpPr>
          <p:nvPr>
            <p:ph type="title"/>
          </p:nvPr>
        </p:nvSpPr>
        <p:spPr/>
        <p:txBody>
          <a:bodyPr/>
          <a:lstStyle/>
          <a:p>
            <a:r>
              <a:rPr lang="en-US" dirty="0"/>
              <a:t>From p. 28 in L&amp;I</a:t>
            </a:r>
          </a:p>
        </p:txBody>
      </p:sp>
      <p:pic>
        <p:nvPicPr>
          <p:cNvPr id="5" name="Content Placeholder 4">
            <a:extLst>
              <a:ext uri="{FF2B5EF4-FFF2-40B4-BE49-F238E27FC236}">
                <a16:creationId xmlns:a16="http://schemas.microsoft.com/office/drawing/2014/main" id="{33797D1F-4BF0-0BEA-2636-2FBCC008CDDF}"/>
              </a:ext>
            </a:extLst>
          </p:cNvPr>
          <p:cNvPicPr>
            <a:picLocks noGrp="1" noChangeAspect="1"/>
          </p:cNvPicPr>
          <p:nvPr>
            <p:ph idx="1"/>
          </p:nvPr>
        </p:nvPicPr>
        <p:blipFill>
          <a:blip r:embed="rId2"/>
          <a:stretch>
            <a:fillRect/>
          </a:stretch>
        </p:blipFill>
        <p:spPr>
          <a:xfrm>
            <a:off x="498429" y="2876550"/>
            <a:ext cx="6936974" cy="1393876"/>
          </a:xfrm>
        </p:spPr>
      </p:pic>
      <p:sp>
        <p:nvSpPr>
          <p:cNvPr id="3" name="Slide Number Placeholder 2">
            <a:extLst>
              <a:ext uri="{FF2B5EF4-FFF2-40B4-BE49-F238E27FC236}">
                <a16:creationId xmlns:a16="http://schemas.microsoft.com/office/drawing/2014/main" id="{044F6AF3-DC1B-B609-A652-744F662921C0}"/>
              </a:ext>
            </a:extLst>
          </p:cNvPr>
          <p:cNvSpPr>
            <a:spLocks noGrp="1"/>
          </p:cNvSpPr>
          <p:nvPr>
            <p:ph type="sldNum" sz="quarter" idx="12"/>
          </p:nvPr>
        </p:nvSpPr>
        <p:spPr/>
        <p:txBody>
          <a:bodyPr/>
          <a:lstStyle/>
          <a:p>
            <a:fld id="{D549473A-C3FF-4FBB-A553-C5CC92A3A114}" type="slidenum">
              <a:rPr lang="en-US" smtClean="0"/>
              <a:t>21</a:t>
            </a:fld>
            <a:endParaRPr lang="en-US"/>
          </a:p>
        </p:txBody>
      </p:sp>
    </p:spTree>
    <p:extLst>
      <p:ext uri="{BB962C8B-B14F-4D97-AF65-F5344CB8AC3E}">
        <p14:creationId xmlns:p14="http://schemas.microsoft.com/office/powerpoint/2010/main" val="1982766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E27AE-5749-FA6E-0408-3060B91E1918}"/>
              </a:ext>
            </a:extLst>
          </p:cNvPr>
          <p:cNvSpPr>
            <a:spLocks noGrp="1"/>
          </p:cNvSpPr>
          <p:nvPr>
            <p:ph type="title"/>
          </p:nvPr>
        </p:nvSpPr>
        <p:spPr/>
        <p:txBody>
          <a:bodyPr/>
          <a:lstStyle/>
          <a:p>
            <a:r>
              <a:rPr lang="en-US" dirty="0"/>
              <a:t>2.3 Individual Causal Effects (L&amp;I p. 29)</a:t>
            </a:r>
          </a:p>
        </p:txBody>
      </p:sp>
      <p:sp>
        <p:nvSpPr>
          <p:cNvPr id="3" name="Content Placeholder 2">
            <a:extLst>
              <a:ext uri="{FF2B5EF4-FFF2-40B4-BE49-F238E27FC236}">
                <a16:creationId xmlns:a16="http://schemas.microsoft.com/office/drawing/2014/main" id="{BC96160B-62A8-25C9-01C0-5CCD9C8984F7}"/>
              </a:ext>
            </a:extLst>
          </p:cNvPr>
          <p:cNvSpPr>
            <a:spLocks noGrp="1"/>
          </p:cNvSpPr>
          <p:nvPr>
            <p:ph idx="1"/>
          </p:nvPr>
        </p:nvSpPr>
        <p:spPr/>
        <p:txBody>
          <a:bodyPr/>
          <a:lstStyle/>
          <a:p>
            <a:pPr marL="0" indent="0">
              <a:buNone/>
            </a:pPr>
            <a:endParaRPr lang="en-US" sz="2800" b="1" i="0" u="none" strike="noStrike" baseline="0" dirty="0">
              <a:solidFill>
                <a:srgbClr val="B56660"/>
              </a:solidFill>
              <a:latin typeface="Arial" panose="020B0604020202020204" pitchFamily="34" charset="0"/>
            </a:endParaRPr>
          </a:p>
          <a:p>
            <a:pPr marR="5420" algn="just"/>
            <a:r>
              <a:rPr lang="en-US" sz="2400" b="0" i="0" u="none" strike="noStrike" baseline="0" dirty="0">
                <a:solidFill>
                  <a:srgbClr val="50544D"/>
                </a:solidFill>
                <a:latin typeface="Times New Roman" panose="02020603050405020304" pitchFamily="18" charset="0"/>
              </a:rPr>
              <a:t>When estimating the </a:t>
            </a:r>
            <a:r>
              <a:rPr lang="en-US" sz="2400" b="0" i="0" u="none" strike="noStrike" baseline="0" dirty="0">
                <a:solidFill>
                  <a:srgbClr val="B57E77"/>
                </a:solidFill>
                <a:latin typeface="Times New Roman" panose="02020603050405020304" pitchFamily="18" charset="0"/>
              </a:rPr>
              <a:t>c</a:t>
            </a:r>
            <a:r>
              <a:rPr lang="en-US" sz="2400" b="0" i="0" u="none" strike="noStrike" baseline="0" dirty="0">
                <a:solidFill>
                  <a:srgbClr val="B56660"/>
                </a:solidFill>
                <a:latin typeface="Times New Roman" panose="02020603050405020304" pitchFamily="18" charset="0"/>
              </a:rPr>
              <a:t>au</a:t>
            </a:r>
            <a:r>
              <a:rPr lang="en-US" sz="2400" b="0" i="0" u="none" strike="noStrike" baseline="0" dirty="0">
                <a:solidFill>
                  <a:srgbClr val="B57E77"/>
                </a:solidFill>
                <a:latin typeface="Times New Roman" panose="02020603050405020304" pitchFamily="18" charset="0"/>
              </a:rPr>
              <a:t>sa</a:t>
            </a:r>
            <a:r>
              <a:rPr lang="en-US" sz="2400" b="0" i="0" u="none" strike="noStrike" baseline="0" dirty="0">
                <a:solidFill>
                  <a:srgbClr val="B56660"/>
                </a:solidFill>
                <a:latin typeface="Times New Roman" panose="02020603050405020304" pitchFamily="18" charset="0"/>
              </a:rPr>
              <a:t>l effe</a:t>
            </a:r>
            <a:r>
              <a:rPr lang="en-US" sz="2400" b="0" i="0" u="none" strike="noStrike" baseline="0" dirty="0">
                <a:solidFill>
                  <a:srgbClr val="B57E77"/>
                </a:solidFill>
                <a:latin typeface="Times New Roman" panose="02020603050405020304" pitchFamily="18" charset="0"/>
              </a:rPr>
              <a:t>ct </a:t>
            </a:r>
            <a:r>
              <a:rPr lang="en-US" sz="2400" b="0" i="0" u="none" strike="noStrike" baseline="0" dirty="0">
                <a:solidFill>
                  <a:srgbClr val="B56660"/>
                </a:solidFill>
                <a:latin typeface="Times New Roman" panose="02020603050405020304" pitchFamily="18" charset="0"/>
              </a:rPr>
              <a:t>of </a:t>
            </a:r>
            <a:r>
              <a:rPr lang="en-US" sz="2400" b="0" i="1" u="none" strike="noStrike" baseline="0" dirty="0">
                <a:solidFill>
                  <a:srgbClr val="B8908C"/>
                </a:solidFill>
                <a:latin typeface="Arial" panose="020B0604020202020204" pitchFamily="34" charset="0"/>
              </a:rPr>
              <a:t>X </a:t>
            </a:r>
            <a:r>
              <a:rPr lang="en-US" sz="2400" b="0" i="0" u="none" strike="noStrike" baseline="0" dirty="0">
                <a:solidFill>
                  <a:srgbClr val="B57E77"/>
                </a:solidFill>
                <a:latin typeface="Times New Roman" panose="02020603050405020304" pitchFamily="18" charset="0"/>
              </a:rPr>
              <a:t>o</a:t>
            </a:r>
            <a:r>
              <a:rPr lang="en-US" sz="2400" b="0" i="0" u="none" strike="noStrike" baseline="0" dirty="0">
                <a:solidFill>
                  <a:srgbClr val="B56660"/>
                </a:solidFill>
                <a:latin typeface="Times New Roman" panose="02020603050405020304" pitchFamily="18" charset="0"/>
              </a:rPr>
              <a:t>n </a:t>
            </a:r>
            <a:r>
              <a:rPr lang="en-US" sz="2400" b="0" i="1" u="none" strike="noStrike" baseline="0" dirty="0">
                <a:solidFill>
                  <a:srgbClr val="B8908C"/>
                </a:solidFill>
                <a:latin typeface="Arial" panose="020B0604020202020204" pitchFamily="34" charset="0"/>
              </a:rPr>
              <a:t>Y</a:t>
            </a:r>
            <a:r>
              <a:rPr lang="en-US" sz="2400" b="0" i="1" u="none" strike="noStrike" baseline="0" dirty="0">
                <a:solidFill>
                  <a:srgbClr val="50544D"/>
                </a:solidFill>
                <a:latin typeface="Arial" panose="020B0604020202020204" pitchFamily="34" charset="0"/>
              </a:rPr>
              <a:t>, </a:t>
            </a:r>
            <a:r>
              <a:rPr lang="en-US" sz="2400" b="0" i="0" u="none" strike="noStrike" baseline="0" dirty="0">
                <a:solidFill>
                  <a:srgbClr val="50544D"/>
                </a:solidFill>
                <a:latin typeface="Times New Roman" panose="02020603050405020304" pitchFamily="18" charset="0"/>
              </a:rPr>
              <a:t>we attempt </a:t>
            </a:r>
            <a:r>
              <a:rPr lang="en-US" sz="2400" b="0" i="0" u="none" strike="noStrike" baseline="0" dirty="0">
                <a:solidFill>
                  <a:srgbClr val="41443D"/>
                </a:solidFill>
                <a:latin typeface="Times New Roman" panose="02020603050405020304" pitchFamily="18" charset="0"/>
              </a:rPr>
              <a:t>to </a:t>
            </a:r>
            <a:r>
              <a:rPr lang="en-US" sz="2400" b="0" i="0" u="none" strike="noStrike" baseline="0" dirty="0">
                <a:solidFill>
                  <a:srgbClr val="00B0F0"/>
                </a:solidFill>
                <a:latin typeface="Times New Roman" panose="02020603050405020304" pitchFamily="18" charset="0"/>
              </a:rPr>
              <a:t>quantify the change </a:t>
            </a:r>
            <a:r>
              <a:rPr lang="en-US" sz="2400" b="0" i="0" u="none" strike="noStrike" baseline="0" dirty="0">
                <a:solidFill>
                  <a:srgbClr val="50544D"/>
                </a:solidFill>
                <a:latin typeface="Times New Roman" panose="02020603050405020304" pitchFamily="18" charset="0"/>
              </a:rPr>
              <a:t>in the outcome variable </a:t>
            </a:r>
            <a:r>
              <a:rPr lang="en-US" sz="2400" b="0" i="1" u="none" strike="noStrike" baseline="0" dirty="0">
                <a:solidFill>
                  <a:srgbClr val="50544D"/>
                </a:solidFill>
                <a:latin typeface="Arial" panose="020B0604020202020204" pitchFamily="34" charset="0"/>
              </a:rPr>
              <a:t>Y </a:t>
            </a:r>
            <a:r>
              <a:rPr lang="en-US" sz="2400" b="0" i="0" u="none" strike="noStrike" baseline="0" dirty="0">
                <a:solidFill>
                  <a:srgbClr val="50544D"/>
                </a:solidFill>
                <a:latin typeface="Times New Roman" panose="02020603050405020304" pitchFamily="18" charset="0"/>
              </a:rPr>
              <a:t>that is caused </a:t>
            </a:r>
            <a:r>
              <a:rPr lang="en-US" sz="2400" b="0" i="0" u="none" strike="noStrike" baseline="0" dirty="0">
                <a:solidFill>
                  <a:srgbClr val="41443D"/>
                </a:solidFill>
                <a:latin typeface="Times New Roman" panose="02020603050405020304" pitchFamily="18" charset="0"/>
              </a:rPr>
              <a:t>by </a:t>
            </a:r>
            <a:r>
              <a:rPr lang="en-US" sz="2400" b="0" i="0" u="none" strike="noStrike" baseline="0" dirty="0">
                <a:solidFill>
                  <a:srgbClr val="50544D"/>
                </a:solidFill>
                <a:latin typeface="Times New Roman" panose="02020603050405020304" pitchFamily="18" charset="0"/>
              </a:rPr>
              <a:t>a change in the treatment variab</a:t>
            </a:r>
            <a:r>
              <a:rPr lang="en-US" sz="2400" b="0" i="0" u="none" strike="noStrike" baseline="0" dirty="0">
                <a:solidFill>
                  <a:srgbClr val="262B23"/>
                </a:solidFill>
                <a:latin typeface="Times New Roman" panose="02020603050405020304" pitchFamily="18" charset="0"/>
              </a:rPr>
              <a:t>l</a:t>
            </a:r>
            <a:r>
              <a:rPr lang="en-US" sz="2400" b="0" i="0" u="none" strike="noStrike" baseline="0" dirty="0">
                <a:solidFill>
                  <a:srgbClr val="50544D"/>
                </a:solidFill>
                <a:latin typeface="Times New Roman" panose="02020603050405020304" pitchFamily="18" charset="0"/>
              </a:rPr>
              <a:t>e </a:t>
            </a:r>
            <a:r>
              <a:rPr lang="en-US" sz="2400" b="0" i="1" u="none" strike="noStrike" baseline="0" dirty="0">
                <a:solidFill>
                  <a:srgbClr val="50544D"/>
                </a:solidFill>
                <a:latin typeface="Arial" panose="020B0604020202020204" pitchFamily="34" charset="0"/>
              </a:rPr>
              <a:t>X. </a:t>
            </a:r>
          </a:p>
          <a:p>
            <a:pPr marR="5420" algn="just"/>
            <a:r>
              <a:rPr lang="en-US" sz="2400" b="0" i="0" u="none" strike="noStrike" baseline="0" dirty="0">
                <a:solidFill>
                  <a:srgbClr val="41443D"/>
                </a:solidFill>
                <a:latin typeface="Times New Roman" panose="02020603050405020304" pitchFamily="18" charset="0"/>
              </a:rPr>
              <a:t>For </a:t>
            </a:r>
            <a:r>
              <a:rPr lang="en-US" sz="2400" b="0" i="0" u="none" strike="noStrike" baseline="0" dirty="0">
                <a:solidFill>
                  <a:srgbClr val="50544D"/>
                </a:solidFill>
                <a:latin typeface="Times New Roman" panose="02020603050405020304" pitchFamily="18" charset="0"/>
              </a:rPr>
              <a:t>example, i</a:t>
            </a:r>
            <a:r>
              <a:rPr lang="en-US" sz="2400" b="0" i="0" u="none" strike="noStrike" baseline="0" dirty="0">
                <a:solidFill>
                  <a:srgbClr val="262B23"/>
                </a:solidFill>
                <a:latin typeface="Times New Roman" panose="02020603050405020304" pitchFamily="18" charset="0"/>
              </a:rPr>
              <a:t>f </a:t>
            </a:r>
            <a:r>
              <a:rPr lang="en-US" sz="2400" b="0" i="0" u="none" strike="noStrike" baseline="0" dirty="0">
                <a:solidFill>
                  <a:srgbClr val="50544D"/>
                </a:solidFill>
                <a:latin typeface="Times New Roman" panose="02020603050405020304" pitchFamily="18" charset="0"/>
              </a:rPr>
              <a:t>interested in </a:t>
            </a:r>
            <a:r>
              <a:rPr lang="en-US" sz="2400" b="0" i="0" u="none" strike="noStrike" baseline="0" dirty="0">
                <a:solidFill>
                  <a:srgbClr val="41443D"/>
                </a:solidFill>
                <a:latin typeface="Times New Roman" panose="02020603050405020304" pitchFamily="18" charset="0"/>
              </a:rPr>
              <a:t>the </a:t>
            </a:r>
            <a:r>
              <a:rPr lang="en-US" sz="2400" b="0" i="0" u="none" strike="noStrike" baseline="0" dirty="0">
                <a:solidFill>
                  <a:srgbClr val="50544D"/>
                </a:solidFill>
                <a:latin typeface="Times New Roman" panose="02020603050405020304" pitchFamily="18" charset="0"/>
              </a:rPr>
              <a:t>effect of </a:t>
            </a:r>
            <a:r>
              <a:rPr lang="en-US" sz="2400" b="0" i="1" u="none" strike="noStrike" baseline="0" dirty="0">
                <a:solidFill>
                  <a:srgbClr val="50544D"/>
                </a:solidFill>
                <a:latin typeface="Times New Roman" panose="02020603050405020304" pitchFamily="18" charset="0"/>
              </a:rPr>
              <a:t>small </a:t>
            </a:r>
            <a:r>
              <a:rPr lang="en-US" sz="2400" b="0" i="0" u="none" strike="noStrike" baseline="0" dirty="0">
                <a:solidFill>
                  <a:srgbClr val="50544D"/>
                </a:solidFill>
                <a:latin typeface="Times New Roman" panose="02020603050405020304" pitchFamily="18" charset="0"/>
              </a:rPr>
              <a:t>on </a:t>
            </a:r>
            <a:r>
              <a:rPr lang="en-US" sz="2400" b="0" i="1" u="none" strike="noStrike" baseline="0" dirty="0">
                <a:solidFill>
                  <a:srgbClr val="41443D"/>
                </a:solidFill>
                <a:latin typeface="Times New Roman" panose="02020603050405020304" pitchFamily="18" charset="0"/>
              </a:rPr>
              <a:t>reading, </a:t>
            </a:r>
            <a:r>
              <a:rPr lang="en-US" sz="2400" b="0" i="0" u="none" strike="noStrike" baseline="0" dirty="0">
                <a:solidFill>
                  <a:srgbClr val="50544D"/>
                </a:solidFill>
                <a:latin typeface="Times New Roman" panose="02020603050405020304" pitchFamily="18" charset="0"/>
              </a:rPr>
              <a:t>we aim to </a:t>
            </a:r>
            <a:r>
              <a:rPr lang="en-US" sz="2400" b="0" i="0" u="none" strike="noStrike" baseline="0" dirty="0">
                <a:solidFill>
                  <a:srgbClr val="00B0F0"/>
                </a:solidFill>
                <a:latin typeface="Times New Roman" panose="02020603050405020304" pitchFamily="18" charset="0"/>
              </a:rPr>
              <a:t>measure</a:t>
            </a:r>
            <a:r>
              <a:rPr lang="en-US" sz="2400" b="0" i="0" u="none" strike="noStrike" baseline="0" dirty="0">
                <a:solidFill>
                  <a:srgbClr val="50544D"/>
                </a:solidFill>
                <a:latin typeface="Times New Roman" panose="02020603050405020304" pitchFamily="18" charset="0"/>
              </a:rPr>
              <a:t> the </a:t>
            </a:r>
            <a:r>
              <a:rPr lang="en-US" sz="2400" b="0" i="0" u="none" strike="noStrike" baseline="0" dirty="0">
                <a:solidFill>
                  <a:srgbClr val="41443D"/>
                </a:solidFill>
                <a:latin typeface="Times New Roman" panose="02020603050405020304" pitchFamily="18" charset="0"/>
              </a:rPr>
              <a:t>extent </a:t>
            </a:r>
            <a:r>
              <a:rPr lang="en-US" sz="2400" b="0" i="0" u="none" strike="noStrike" baseline="0" dirty="0">
                <a:solidFill>
                  <a:srgbClr val="50544D"/>
                </a:solidFill>
                <a:latin typeface="Times New Roman" panose="02020603050405020304" pitchFamily="18" charset="0"/>
              </a:rPr>
              <a:t>to which student performance on the reading test improves or worsens as a </a:t>
            </a:r>
            <a:r>
              <a:rPr lang="en-US" sz="2400" b="0" i="0" u="none" strike="noStrike" baseline="0" dirty="0">
                <a:solidFill>
                  <a:srgbClr val="41443D"/>
                </a:solidFill>
                <a:latin typeface="Times New Roman" panose="02020603050405020304" pitchFamily="18" charset="0"/>
              </a:rPr>
              <a:t>result </a:t>
            </a:r>
            <a:r>
              <a:rPr lang="en-US" sz="2400" b="0" i="0" u="none" strike="noStrike" baseline="0" dirty="0">
                <a:solidFill>
                  <a:srgbClr val="50544D"/>
                </a:solidFill>
                <a:latin typeface="Times New Roman" panose="02020603050405020304" pitchFamily="18" charset="0"/>
              </a:rPr>
              <a:t>of attend</a:t>
            </a:r>
            <a:r>
              <a:rPr lang="en-US" sz="2400" b="0" i="0" u="none" strike="noStrike" baseline="0" dirty="0">
                <a:solidFill>
                  <a:srgbClr val="262B23"/>
                </a:solidFill>
                <a:latin typeface="Times New Roman" panose="02020603050405020304" pitchFamily="18" charset="0"/>
              </a:rPr>
              <a:t>i</a:t>
            </a:r>
            <a:r>
              <a:rPr lang="en-US" sz="2400" b="0" i="0" u="none" strike="noStrike" baseline="0" dirty="0">
                <a:solidFill>
                  <a:srgbClr val="41443D"/>
                </a:solidFill>
                <a:latin typeface="Times New Roman" panose="02020603050405020304" pitchFamily="18" charset="0"/>
              </a:rPr>
              <a:t>ng </a:t>
            </a:r>
            <a:r>
              <a:rPr lang="en-US" sz="2400" b="0" i="0" u="none" strike="noStrike" baseline="0" dirty="0">
                <a:solidFill>
                  <a:srgbClr val="50544D"/>
                </a:solidFill>
                <a:latin typeface="Times New Roman" panose="02020603050405020304" pitchFamily="18" charset="0"/>
              </a:rPr>
              <a:t>a small class, as opposed to a regular-size class.</a:t>
            </a:r>
            <a:endParaRPr lang="en-US" sz="2400" dirty="0">
              <a:solidFill>
                <a:srgbClr val="50544D"/>
              </a:solidFill>
              <a:latin typeface="Times New Roman" panose="02020603050405020304" pitchFamily="18" charset="0"/>
            </a:endParaRPr>
          </a:p>
          <a:p>
            <a:pPr marR="5420" algn="just"/>
            <a:r>
              <a:rPr lang="en-US" sz="2400" b="0" i="0" u="none" strike="noStrike" baseline="0" dirty="0">
                <a:solidFill>
                  <a:srgbClr val="50544D"/>
                </a:solidFill>
                <a:latin typeface="Times New Roman" panose="02020603050405020304" pitchFamily="18" charset="0"/>
              </a:rPr>
              <a:t>Again, this is something we want to do in economics or other social sciences…</a:t>
            </a:r>
            <a:r>
              <a:rPr lang="en-US" sz="2400" b="0" i="0" u="none" strike="noStrike" baseline="0" dirty="0">
                <a:solidFill>
                  <a:srgbClr val="00B0F0"/>
                </a:solidFill>
                <a:latin typeface="Times New Roman" panose="02020603050405020304" pitchFamily="18" charset="0"/>
              </a:rPr>
              <a:t>To quantify, and measure the change…And know the direction of causation</a:t>
            </a:r>
            <a:r>
              <a:rPr lang="en-US" sz="2400" b="0" i="0" u="none" strike="noStrike" baseline="0" dirty="0">
                <a:solidFill>
                  <a:srgbClr val="50544D"/>
                </a:solidFill>
                <a:latin typeface="Times New Roman" panose="02020603050405020304" pitchFamily="18" charset="0"/>
              </a:rPr>
              <a:t>. </a:t>
            </a:r>
            <a:r>
              <a:rPr lang="en-US" sz="2400" b="0" i="0" u="none" strike="noStrike" baseline="0" dirty="0">
                <a:solidFill>
                  <a:srgbClr val="00B050"/>
                </a:solidFill>
                <a:latin typeface="Times New Roman" panose="02020603050405020304" pitchFamily="18" charset="0"/>
              </a:rPr>
              <a:t>This is something that  cannot done in pure ML modelling…Only prediction!</a:t>
            </a:r>
            <a:r>
              <a:rPr lang="en-US" sz="2400" b="0" i="0" u="none" strike="noStrike" baseline="0" dirty="0">
                <a:solidFill>
                  <a:srgbClr val="50544D"/>
                </a:solidFill>
                <a:latin typeface="Times New Roman" panose="02020603050405020304" pitchFamily="18" charset="0"/>
              </a:rPr>
              <a:t> (which is sometimes all you need! Like if you are trying to pick winner stocks to buy.)</a:t>
            </a:r>
          </a:p>
          <a:p>
            <a:endParaRPr lang="en-US" dirty="0"/>
          </a:p>
        </p:txBody>
      </p:sp>
      <p:sp>
        <p:nvSpPr>
          <p:cNvPr id="4" name="Slide Number Placeholder 3">
            <a:extLst>
              <a:ext uri="{FF2B5EF4-FFF2-40B4-BE49-F238E27FC236}">
                <a16:creationId xmlns:a16="http://schemas.microsoft.com/office/drawing/2014/main" id="{B75339E5-CBBF-F010-A3BF-C2DF456B0187}"/>
              </a:ext>
            </a:extLst>
          </p:cNvPr>
          <p:cNvSpPr>
            <a:spLocks noGrp="1"/>
          </p:cNvSpPr>
          <p:nvPr>
            <p:ph type="sldNum" sz="quarter" idx="12"/>
          </p:nvPr>
        </p:nvSpPr>
        <p:spPr/>
        <p:txBody>
          <a:bodyPr/>
          <a:lstStyle/>
          <a:p>
            <a:fld id="{D549473A-C3FF-4FBB-A553-C5CC92A3A114}" type="slidenum">
              <a:rPr lang="en-US" smtClean="0"/>
              <a:t>22</a:t>
            </a:fld>
            <a:endParaRPr lang="en-US"/>
          </a:p>
        </p:txBody>
      </p:sp>
    </p:spTree>
    <p:extLst>
      <p:ext uri="{BB962C8B-B14F-4D97-AF65-F5344CB8AC3E}">
        <p14:creationId xmlns:p14="http://schemas.microsoft.com/office/powerpoint/2010/main" val="1131085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66C5-234E-9040-B4D0-44E431002312}"/>
              </a:ext>
            </a:extLst>
          </p:cNvPr>
          <p:cNvSpPr>
            <a:spLocks noGrp="1"/>
          </p:cNvSpPr>
          <p:nvPr>
            <p:ph type="title"/>
          </p:nvPr>
        </p:nvSpPr>
        <p:spPr/>
        <p:txBody>
          <a:bodyPr>
            <a:normAutofit/>
          </a:bodyPr>
          <a:lstStyle/>
          <a:p>
            <a:r>
              <a:rPr lang="en-US" sz="3200" dirty="0"/>
              <a:t>Ideally, we would like to observe what would happen to the </a:t>
            </a:r>
            <a:r>
              <a:rPr lang="en-US" sz="3200" dirty="0">
                <a:solidFill>
                  <a:srgbClr val="00B0F0"/>
                </a:solidFill>
              </a:rPr>
              <a:t>same</a:t>
            </a:r>
            <a:r>
              <a:rPr lang="en-US" sz="3200" dirty="0"/>
              <a:t> person if we did both “treatments”</a:t>
            </a:r>
          </a:p>
        </p:txBody>
      </p:sp>
      <p:sp>
        <p:nvSpPr>
          <p:cNvPr id="3" name="Content Placeholder 2">
            <a:extLst>
              <a:ext uri="{FF2B5EF4-FFF2-40B4-BE49-F238E27FC236}">
                <a16:creationId xmlns:a16="http://schemas.microsoft.com/office/drawing/2014/main" id="{A1C06446-9454-26A9-A801-DDD6B1B5160E}"/>
              </a:ext>
            </a:extLst>
          </p:cNvPr>
          <p:cNvSpPr>
            <a:spLocks noGrp="1"/>
          </p:cNvSpPr>
          <p:nvPr>
            <p:ph idx="1"/>
          </p:nvPr>
        </p:nvSpPr>
        <p:spPr/>
        <p:txBody>
          <a:bodyPr/>
          <a:lstStyle/>
          <a:p>
            <a:r>
              <a:rPr lang="en-US" dirty="0"/>
              <a:t>Unfortunately, we do not have magic and cannot go back in time to repeat the experiment on the same person.</a:t>
            </a:r>
          </a:p>
          <a:p>
            <a:endParaRPr lang="en-US" dirty="0"/>
          </a:p>
          <a:p>
            <a:r>
              <a:rPr lang="en-US" dirty="0"/>
              <a:t>E.g. Take Sally, as a kindergartener in 1985 and put her in a small classroom. Then, in 1989, give her the math test and see her score. THEN, go back in time to 1985, and take the same person, Sally, and put her in a regular sized classroom…Then again wait until 1989 and see if her test score was lower (or higher?).</a:t>
            </a:r>
          </a:p>
          <a:p>
            <a:r>
              <a:rPr lang="en-US" dirty="0">
                <a:solidFill>
                  <a:srgbClr val="00B0F0"/>
                </a:solidFill>
              </a:rPr>
              <a:t>But we cannot do that</a:t>
            </a:r>
            <a:r>
              <a:rPr lang="en-US" dirty="0"/>
              <a:t>….because we do not have magic and cannot time-travel…But let’s PRETEND that we could…</a:t>
            </a:r>
          </a:p>
        </p:txBody>
      </p:sp>
      <p:sp>
        <p:nvSpPr>
          <p:cNvPr id="4" name="Slide Number Placeholder 3">
            <a:extLst>
              <a:ext uri="{FF2B5EF4-FFF2-40B4-BE49-F238E27FC236}">
                <a16:creationId xmlns:a16="http://schemas.microsoft.com/office/drawing/2014/main" id="{01637450-B82A-850B-B823-92A173E69440}"/>
              </a:ext>
            </a:extLst>
          </p:cNvPr>
          <p:cNvSpPr>
            <a:spLocks noGrp="1"/>
          </p:cNvSpPr>
          <p:nvPr>
            <p:ph type="sldNum" sz="quarter" idx="12"/>
          </p:nvPr>
        </p:nvSpPr>
        <p:spPr/>
        <p:txBody>
          <a:bodyPr/>
          <a:lstStyle/>
          <a:p>
            <a:fld id="{D549473A-C3FF-4FBB-A553-C5CC92A3A114}" type="slidenum">
              <a:rPr lang="en-US" smtClean="0"/>
              <a:t>23</a:t>
            </a:fld>
            <a:endParaRPr lang="en-US"/>
          </a:p>
        </p:txBody>
      </p:sp>
    </p:spTree>
    <p:extLst>
      <p:ext uri="{BB962C8B-B14F-4D97-AF65-F5344CB8AC3E}">
        <p14:creationId xmlns:p14="http://schemas.microsoft.com/office/powerpoint/2010/main" val="79327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DFCB0-0038-A6B7-D04E-46FBF586244E}"/>
              </a:ext>
            </a:extLst>
          </p:cNvPr>
          <p:cNvSpPr>
            <a:spLocks noGrp="1"/>
          </p:cNvSpPr>
          <p:nvPr>
            <p:ph type="title"/>
          </p:nvPr>
        </p:nvSpPr>
        <p:spPr/>
        <p:txBody>
          <a:bodyPr/>
          <a:lstStyle/>
          <a:p>
            <a:r>
              <a:rPr lang="en-US" dirty="0"/>
              <a:t>Two “potential outcomes”</a:t>
            </a:r>
          </a:p>
        </p:txBody>
      </p:sp>
      <p:pic>
        <p:nvPicPr>
          <p:cNvPr id="5" name="Content Placeholder 4">
            <a:extLst>
              <a:ext uri="{FF2B5EF4-FFF2-40B4-BE49-F238E27FC236}">
                <a16:creationId xmlns:a16="http://schemas.microsoft.com/office/drawing/2014/main" id="{FE735067-4445-09A4-2377-6312B878549A}"/>
              </a:ext>
            </a:extLst>
          </p:cNvPr>
          <p:cNvPicPr>
            <a:picLocks noGrp="1" noChangeAspect="1"/>
          </p:cNvPicPr>
          <p:nvPr>
            <p:ph idx="1"/>
          </p:nvPr>
        </p:nvPicPr>
        <p:blipFill>
          <a:blip r:embed="rId2"/>
          <a:stretch>
            <a:fillRect/>
          </a:stretch>
        </p:blipFill>
        <p:spPr>
          <a:xfrm>
            <a:off x="4362450" y="1682947"/>
            <a:ext cx="2725223" cy="3644551"/>
          </a:xfrm>
        </p:spPr>
      </p:pic>
      <p:sp>
        <p:nvSpPr>
          <p:cNvPr id="3" name="Slide Number Placeholder 2">
            <a:extLst>
              <a:ext uri="{FF2B5EF4-FFF2-40B4-BE49-F238E27FC236}">
                <a16:creationId xmlns:a16="http://schemas.microsoft.com/office/drawing/2014/main" id="{7EE13376-E5AD-580A-A9FB-24AC853AEA89}"/>
              </a:ext>
            </a:extLst>
          </p:cNvPr>
          <p:cNvSpPr>
            <a:spLocks noGrp="1"/>
          </p:cNvSpPr>
          <p:nvPr>
            <p:ph type="sldNum" sz="quarter" idx="12"/>
          </p:nvPr>
        </p:nvSpPr>
        <p:spPr/>
        <p:txBody>
          <a:bodyPr/>
          <a:lstStyle/>
          <a:p>
            <a:fld id="{D549473A-C3FF-4FBB-A553-C5CC92A3A114}" type="slidenum">
              <a:rPr lang="en-US" smtClean="0"/>
              <a:t>24</a:t>
            </a:fld>
            <a:endParaRPr lang="en-US"/>
          </a:p>
        </p:txBody>
      </p:sp>
    </p:spTree>
    <p:extLst>
      <p:ext uri="{BB962C8B-B14F-4D97-AF65-F5344CB8AC3E}">
        <p14:creationId xmlns:p14="http://schemas.microsoft.com/office/powerpoint/2010/main" val="3869987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59E05-A16A-E9F4-B580-A9DF50B6643D}"/>
              </a:ext>
            </a:extLst>
          </p:cNvPr>
          <p:cNvSpPr>
            <a:spLocks noGrp="1"/>
          </p:cNvSpPr>
          <p:nvPr>
            <p:ph type="title"/>
          </p:nvPr>
        </p:nvSpPr>
        <p:spPr/>
        <p:txBody>
          <a:bodyPr/>
          <a:lstStyle/>
          <a:p>
            <a:r>
              <a:rPr lang="en-US" dirty="0"/>
              <a:t>If we could observe both potential outcomes</a:t>
            </a:r>
          </a:p>
        </p:txBody>
      </p:sp>
      <p:pic>
        <p:nvPicPr>
          <p:cNvPr id="5" name="Content Placeholder 4">
            <a:extLst>
              <a:ext uri="{FF2B5EF4-FFF2-40B4-BE49-F238E27FC236}">
                <a16:creationId xmlns:a16="http://schemas.microsoft.com/office/drawing/2014/main" id="{4089F2F8-03F6-B8DF-420E-4736E7F978FD}"/>
              </a:ext>
            </a:extLst>
          </p:cNvPr>
          <p:cNvPicPr>
            <a:picLocks noGrp="1" noChangeAspect="1"/>
          </p:cNvPicPr>
          <p:nvPr>
            <p:ph idx="1"/>
          </p:nvPr>
        </p:nvPicPr>
        <p:blipFill>
          <a:blip r:embed="rId2"/>
          <a:stretch>
            <a:fillRect/>
          </a:stretch>
        </p:blipFill>
        <p:spPr>
          <a:xfrm>
            <a:off x="2781300" y="1710845"/>
            <a:ext cx="5079105" cy="3509649"/>
          </a:xfrm>
        </p:spPr>
      </p:pic>
      <p:sp>
        <p:nvSpPr>
          <p:cNvPr id="3" name="Slide Number Placeholder 2">
            <a:extLst>
              <a:ext uri="{FF2B5EF4-FFF2-40B4-BE49-F238E27FC236}">
                <a16:creationId xmlns:a16="http://schemas.microsoft.com/office/drawing/2014/main" id="{E793E379-944B-A3E5-9BA8-66DACEA98D02}"/>
              </a:ext>
            </a:extLst>
          </p:cNvPr>
          <p:cNvSpPr>
            <a:spLocks noGrp="1"/>
          </p:cNvSpPr>
          <p:nvPr>
            <p:ph type="sldNum" sz="quarter" idx="12"/>
          </p:nvPr>
        </p:nvSpPr>
        <p:spPr/>
        <p:txBody>
          <a:bodyPr/>
          <a:lstStyle/>
          <a:p>
            <a:fld id="{D549473A-C3FF-4FBB-A553-C5CC92A3A114}" type="slidenum">
              <a:rPr lang="en-US" smtClean="0"/>
              <a:t>25</a:t>
            </a:fld>
            <a:endParaRPr lang="en-US"/>
          </a:p>
        </p:txBody>
      </p:sp>
    </p:spTree>
    <p:extLst>
      <p:ext uri="{BB962C8B-B14F-4D97-AF65-F5344CB8AC3E}">
        <p14:creationId xmlns:p14="http://schemas.microsoft.com/office/powerpoint/2010/main" val="1345600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8E502-E0E2-2EA1-D6F6-9EB386C0A78B}"/>
              </a:ext>
            </a:extLst>
          </p:cNvPr>
          <p:cNvSpPr>
            <a:spLocks noGrp="1"/>
          </p:cNvSpPr>
          <p:nvPr>
            <p:ph type="title"/>
          </p:nvPr>
        </p:nvSpPr>
        <p:spPr/>
        <p:txBody>
          <a:bodyPr/>
          <a:lstStyle/>
          <a:p>
            <a:r>
              <a:rPr lang="en-US" dirty="0"/>
              <a:t>Let’s continue to pretend we can time-travel…</a:t>
            </a:r>
          </a:p>
        </p:txBody>
      </p:sp>
      <p:sp>
        <p:nvSpPr>
          <p:cNvPr id="3" name="Content Placeholder 2">
            <a:extLst>
              <a:ext uri="{FF2B5EF4-FFF2-40B4-BE49-F238E27FC236}">
                <a16:creationId xmlns:a16="http://schemas.microsoft.com/office/drawing/2014/main" id="{13C9E21D-6067-D52D-3AB2-5FF169F2857D}"/>
              </a:ext>
            </a:extLst>
          </p:cNvPr>
          <p:cNvSpPr>
            <a:spLocks noGrp="1"/>
          </p:cNvSpPr>
          <p:nvPr>
            <p:ph idx="1"/>
          </p:nvPr>
        </p:nvSpPr>
        <p:spPr/>
        <p:txBody>
          <a:bodyPr>
            <a:normAutofit lnSpcReduction="10000"/>
          </a:bodyPr>
          <a:lstStyle/>
          <a:p>
            <a:pPr marL="0" indent="0">
              <a:buNone/>
            </a:pPr>
            <a:r>
              <a:rPr lang="en-US" dirty="0" err="1"/>
              <a:t>i</a:t>
            </a:r>
            <a:r>
              <a:rPr lang="en-US" dirty="0"/>
              <a:t>  reading(small=1)  reading(small=0)  </a:t>
            </a:r>
            <a:r>
              <a:rPr lang="el-GR" dirty="0"/>
              <a:t>Δ</a:t>
            </a:r>
            <a:r>
              <a:rPr lang="en-US" dirty="0"/>
              <a:t>reading *</a:t>
            </a:r>
          </a:p>
          <a:p>
            <a:pPr marL="0" indent="0">
              <a:buNone/>
            </a:pPr>
            <a:r>
              <a:rPr lang="en-US" dirty="0"/>
              <a:t>1 (Sally)     578        </a:t>
            </a:r>
            <a:r>
              <a:rPr lang="en-US" dirty="0">
                <a:solidFill>
                  <a:schemeClr val="accent2"/>
                </a:solidFill>
              </a:rPr>
              <a:t>571</a:t>
            </a:r>
            <a:r>
              <a:rPr lang="en-US" dirty="0"/>
              <a:t>       7</a:t>
            </a:r>
          </a:p>
          <a:p>
            <a:pPr marL="0" indent="0">
              <a:buNone/>
            </a:pPr>
            <a:r>
              <a:rPr lang="en-US" dirty="0"/>
              <a:t>2 (Bobby)   </a:t>
            </a:r>
            <a:r>
              <a:rPr lang="en-US" dirty="0">
                <a:solidFill>
                  <a:schemeClr val="accent2"/>
                </a:solidFill>
              </a:rPr>
              <a:t>611</a:t>
            </a:r>
            <a:r>
              <a:rPr lang="en-US" dirty="0"/>
              <a:t>        612       -1</a:t>
            </a:r>
          </a:p>
          <a:p>
            <a:pPr marL="0" indent="0">
              <a:buNone/>
            </a:pPr>
            <a:r>
              <a:rPr lang="en-US" dirty="0"/>
              <a:t>3 (Takeshi)   </a:t>
            </a:r>
            <a:r>
              <a:rPr lang="en-US" dirty="0">
                <a:solidFill>
                  <a:schemeClr val="accent2"/>
                </a:solidFill>
              </a:rPr>
              <a:t>586</a:t>
            </a:r>
            <a:r>
              <a:rPr lang="en-US" dirty="0"/>
              <a:t>      583       3</a:t>
            </a:r>
          </a:p>
          <a:p>
            <a:pPr marL="0" indent="0">
              <a:buNone/>
            </a:pPr>
            <a:r>
              <a:rPr lang="en-US" dirty="0"/>
              <a:t>4 (Anil)        661       </a:t>
            </a:r>
            <a:r>
              <a:rPr lang="en-US" dirty="0">
                <a:solidFill>
                  <a:schemeClr val="accent2"/>
                </a:solidFill>
              </a:rPr>
              <a:t>661</a:t>
            </a:r>
            <a:r>
              <a:rPr lang="en-US" dirty="0"/>
              <a:t>       0</a:t>
            </a:r>
          </a:p>
          <a:p>
            <a:pPr marL="0" indent="0">
              <a:buNone/>
            </a:pPr>
            <a:r>
              <a:rPr lang="en-US" dirty="0"/>
              <a:t>5  (Rose)   614        </a:t>
            </a:r>
            <a:r>
              <a:rPr lang="en-US" dirty="0">
                <a:solidFill>
                  <a:schemeClr val="accent2"/>
                </a:solidFill>
              </a:rPr>
              <a:t>602</a:t>
            </a:r>
            <a:r>
              <a:rPr lang="en-US" dirty="0"/>
              <a:t>      12</a:t>
            </a:r>
          </a:p>
          <a:p>
            <a:pPr marL="0" indent="0">
              <a:buNone/>
            </a:pPr>
            <a:r>
              <a:rPr lang="en-US" dirty="0"/>
              <a:t>6  (Yuko)   </a:t>
            </a:r>
            <a:r>
              <a:rPr lang="en-US" dirty="0">
                <a:solidFill>
                  <a:schemeClr val="accent2"/>
                </a:solidFill>
              </a:rPr>
              <a:t>607</a:t>
            </a:r>
            <a:r>
              <a:rPr lang="en-US" dirty="0"/>
              <a:t>        610      -3</a:t>
            </a:r>
          </a:p>
          <a:p>
            <a:r>
              <a:rPr lang="en-US" i="1" dirty="0">
                <a:solidFill>
                  <a:srgbClr val="00B0F0"/>
                </a:solidFill>
              </a:rPr>
              <a:t>Sally’s score was 7 points higher when she was in the smaller class</a:t>
            </a:r>
            <a:r>
              <a:rPr lang="en-US" dirty="0"/>
              <a:t>.</a:t>
            </a:r>
          </a:p>
          <a:p>
            <a:r>
              <a:rPr lang="en-US" dirty="0"/>
              <a:t>* </a:t>
            </a:r>
            <a:r>
              <a:rPr lang="en-US" dirty="0">
                <a:solidFill>
                  <a:srgbClr val="00B050"/>
                </a:solidFill>
              </a:rPr>
              <a:t>delta means “change” or “difference</a:t>
            </a:r>
            <a:r>
              <a:rPr lang="en-US" dirty="0"/>
              <a:t>”</a:t>
            </a:r>
          </a:p>
        </p:txBody>
      </p:sp>
      <p:sp>
        <p:nvSpPr>
          <p:cNvPr id="4" name="Slide Number Placeholder 3">
            <a:extLst>
              <a:ext uri="{FF2B5EF4-FFF2-40B4-BE49-F238E27FC236}">
                <a16:creationId xmlns:a16="http://schemas.microsoft.com/office/drawing/2014/main" id="{B207189B-30E6-62F9-3D92-C31AE53D3D79}"/>
              </a:ext>
            </a:extLst>
          </p:cNvPr>
          <p:cNvSpPr>
            <a:spLocks noGrp="1"/>
          </p:cNvSpPr>
          <p:nvPr>
            <p:ph type="sldNum" sz="quarter" idx="12"/>
          </p:nvPr>
        </p:nvSpPr>
        <p:spPr/>
        <p:txBody>
          <a:bodyPr/>
          <a:lstStyle/>
          <a:p>
            <a:fld id="{D549473A-C3FF-4FBB-A553-C5CC92A3A114}" type="slidenum">
              <a:rPr lang="en-US" smtClean="0"/>
              <a:t>26</a:t>
            </a:fld>
            <a:endParaRPr lang="en-US"/>
          </a:p>
        </p:txBody>
      </p:sp>
    </p:spTree>
    <p:extLst>
      <p:ext uri="{BB962C8B-B14F-4D97-AF65-F5344CB8AC3E}">
        <p14:creationId xmlns:p14="http://schemas.microsoft.com/office/powerpoint/2010/main" val="1060970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7D28F-0E5B-DBEE-F1B4-28C833AC1E1E}"/>
              </a:ext>
            </a:extLst>
          </p:cNvPr>
          <p:cNvSpPr>
            <a:spLocks noGrp="1"/>
          </p:cNvSpPr>
          <p:nvPr>
            <p:ph type="title"/>
          </p:nvPr>
        </p:nvSpPr>
        <p:spPr/>
        <p:txBody>
          <a:bodyPr/>
          <a:lstStyle/>
          <a:p>
            <a:r>
              <a:rPr lang="en-US" dirty="0"/>
              <a:t>Unfortunately we cannot do this…</a:t>
            </a:r>
          </a:p>
        </p:txBody>
      </p:sp>
      <p:sp>
        <p:nvSpPr>
          <p:cNvPr id="3" name="Content Placeholder 2">
            <a:extLst>
              <a:ext uri="{FF2B5EF4-FFF2-40B4-BE49-F238E27FC236}">
                <a16:creationId xmlns:a16="http://schemas.microsoft.com/office/drawing/2014/main" id="{33DC90FF-C7A3-55DC-B5DB-1B20290D01AF}"/>
              </a:ext>
            </a:extLst>
          </p:cNvPr>
          <p:cNvSpPr>
            <a:spLocks noGrp="1"/>
          </p:cNvSpPr>
          <p:nvPr>
            <p:ph idx="1"/>
          </p:nvPr>
        </p:nvSpPr>
        <p:spPr/>
        <p:txBody>
          <a:bodyPr>
            <a:normAutofit/>
          </a:bodyPr>
          <a:lstStyle/>
          <a:p>
            <a:r>
              <a:rPr lang="en-US" dirty="0"/>
              <a:t>We have the “</a:t>
            </a:r>
            <a:r>
              <a:rPr lang="en-US" dirty="0">
                <a:solidFill>
                  <a:srgbClr val="00B0F0"/>
                </a:solidFill>
              </a:rPr>
              <a:t>factual</a:t>
            </a:r>
            <a:r>
              <a:rPr lang="en-US" dirty="0"/>
              <a:t>”?  (What actually happened…Student 1, Sally, was in a small class and got a score of 578 on her reading test in 3</a:t>
            </a:r>
            <a:r>
              <a:rPr lang="en-US" baseline="30000" dirty="0"/>
              <a:t>rd</a:t>
            </a:r>
            <a:r>
              <a:rPr lang="en-US" dirty="0"/>
              <a:t> grade.</a:t>
            </a:r>
          </a:p>
          <a:p>
            <a:r>
              <a:rPr lang="en-US" dirty="0"/>
              <a:t>But we do not have the “</a:t>
            </a:r>
            <a:r>
              <a:rPr lang="en-US" dirty="0">
                <a:solidFill>
                  <a:srgbClr val="00B0F0"/>
                </a:solidFill>
              </a:rPr>
              <a:t>counterfactual</a:t>
            </a:r>
            <a:r>
              <a:rPr lang="en-US" dirty="0"/>
              <a:t>”. What if was put into a regular-sized class.</a:t>
            </a:r>
          </a:p>
          <a:p>
            <a:r>
              <a:rPr lang="en-US" dirty="0"/>
              <a:t>(Me: what if I decided to study Chinese instead of Japanese in graduate school????)</a:t>
            </a:r>
          </a:p>
          <a:p>
            <a:r>
              <a:rPr lang="en-US" dirty="0"/>
              <a:t>Unfortunately, we </a:t>
            </a:r>
            <a:r>
              <a:rPr lang="en-US" dirty="0">
                <a:solidFill>
                  <a:srgbClr val="00B050"/>
                </a:solidFill>
              </a:rPr>
              <a:t>never have the counterfactual </a:t>
            </a:r>
            <a:r>
              <a:rPr lang="en-US" dirty="0"/>
              <a:t>in social sciences. We never know the “what if??” </a:t>
            </a:r>
          </a:p>
        </p:txBody>
      </p:sp>
      <p:sp>
        <p:nvSpPr>
          <p:cNvPr id="4" name="Slide Number Placeholder 3">
            <a:extLst>
              <a:ext uri="{FF2B5EF4-FFF2-40B4-BE49-F238E27FC236}">
                <a16:creationId xmlns:a16="http://schemas.microsoft.com/office/drawing/2014/main" id="{FB3E108C-A777-EBCE-CE5A-E5C800446288}"/>
              </a:ext>
            </a:extLst>
          </p:cNvPr>
          <p:cNvSpPr>
            <a:spLocks noGrp="1"/>
          </p:cNvSpPr>
          <p:nvPr>
            <p:ph type="sldNum" sz="quarter" idx="12"/>
          </p:nvPr>
        </p:nvSpPr>
        <p:spPr/>
        <p:txBody>
          <a:bodyPr/>
          <a:lstStyle/>
          <a:p>
            <a:fld id="{D549473A-C3FF-4FBB-A553-C5CC92A3A114}" type="slidenum">
              <a:rPr lang="en-US" smtClean="0"/>
              <a:t>27</a:t>
            </a:fld>
            <a:endParaRPr lang="en-US"/>
          </a:p>
        </p:txBody>
      </p:sp>
    </p:spTree>
    <p:extLst>
      <p:ext uri="{BB962C8B-B14F-4D97-AF65-F5344CB8AC3E}">
        <p14:creationId xmlns:p14="http://schemas.microsoft.com/office/powerpoint/2010/main" val="1042102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47709-4D46-93B5-F2E2-8EC6E7425246}"/>
              </a:ext>
            </a:extLst>
          </p:cNvPr>
          <p:cNvSpPr>
            <a:spLocks noGrp="1"/>
          </p:cNvSpPr>
          <p:nvPr>
            <p:ph type="title"/>
          </p:nvPr>
        </p:nvSpPr>
        <p:spPr/>
        <p:txBody>
          <a:bodyPr/>
          <a:lstStyle/>
          <a:p>
            <a:r>
              <a:rPr lang="en-US" dirty="0"/>
              <a:t>Fundamental problem (L&amp;I p. 33)</a:t>
            </a:r>
          </a:p>
        </p:txBody>
      </p:sp>
      <p:pic>
        <p:nvPicPr>
          <p:cNvPr id="5" name="Content Placeholder 4">
            <a:extLst>
              <a:ext uri="{FF2B5EF4-FFF2-40B4-BE49-F238E27FC236}">
                <a16:creationId xmlns:a16="http://schemas.microsoft.com/office/drawing/2014/main" id="{81038B88-DAFF-15C8-1346-9AA28B1E93A8}"/>
              </a:ext>
            </a:extLst>
          </p:cNvPr>
          <p:cNvPicPr>
            <a:picLocks noGrp="1" noChangeAspect="1"/>
          </p:cNvPicPr>
          <p:nvPr>
            <p:ph idx="1"/>
          </p:nvPr>
        </p:nvPicPr>
        <p:blipFill>
          <a:blip r:embed="rId2"/>
          <a:stretch>
            <a:fillRect/>
          </a:stretch>
        </p:blipFill>
        <p:spPr>
          <a:xfrm>
            <a:off x="2560279" y="2663301"/>
            <a:ext cx="7206200" cy="1928515"/>
          </a:xfrm>
        </p:spPr>
      </p:pic>
      <p:sp>
        <p:nvSpPr>
          <p:cNvPr id="3" name="Slide Number Placeholder 2">
            <a:extLst>
              <a:ext uri="{FF2B5EF4-FFF2-40B4-BE49-F238E27FC236}">
                <a16:creationId xmlns:a16="http://schemas.microsoft.com/office/drawing/2014/main" id="{E3C32717-8ACF-CE69-6119-AF6BE033B9D9}"/>
              </a:ext>
            </a:extLst>
          </p:cNvPr>
          <p:cNvSpPr>
            <a:spLocks noGrp="1"/>
          </p:cNvSpPr>
          <p:nvPr>
            <p:ph type="sldNum" sz="quarter" idx="12"/>
          </p:nvPr>
        </p:nvSpPr>
        <p:spPr/>
        <p:txBody>
          <a:bodyPr/>
          <a:lstStyle/>
          <a:p>
            <a:fld id="{D549473A-C3FF-4FBB-A553-C5CC92A3A114}" type="slidenum">
              <a:rPr lang="en-US" smtClean="0"/>
              <a:t>28</a:t>
            </a:fld>
            <a:endParaRPr lang="en-US"/>
          </a:p>
        </p:txBody>
      </p:sp>
    </p:spTree>
    <p:extLst>
      <p:ext uri="{BB962C8B-B14F-4D97-AF65-F5344CB8AC3E}">
        <p14:creationId xmlns:p14="http://schemas.microsoft.com/office/powerpoint/2010/main" val="1976150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2B759-308C-7444-CADB-AA2D0476A5E0}"/>
              </a:ext>
            </a:extLst>
          </p:cNvPr>
          <p:cNvSpPr>
            <a:spLocks noGrp="1"/>
          </p:cNvSpPr>
          <p:nvPr>
            <p:ph type="title"/>
          </p:nvPr>
        </p:nvSpPr>
        <p:spPr/>
        <p:txBody>
          <a:bodyPr/>
          <a:lstStyle/>
          <a:p>
            <a:r>
              <a:rPr lang="en-US" dirty="0"/>
              <a:t> A solution, or at least a “work-around</a:t>
            </a:r>
            <a:r>
              <a:rPr lang="ja-JP" altLang="en-US" sz="3200" dirty="0"/>
              <a:t>回避策</a:t>
            </a:r>
            <a:r>
              <a:rPr lang="en-US" dirty="0"/>
              <a:t>” for this big problem?</a:t>
            </a:r>
          </a:p>
        </p:txBody>
      </p:sp>
      <p:pic>
        <p:nvPicPr>
          <p:cNvPr id="5" name="Content Placeholder 4">
            <a:extLst>
              <a:ext uri="{FF2B5EF4-FFF2-40B4-BE49-F238E27FC236}">
                <a16:creationId xmlns:a16="http://schemas.microsoft.com/office/drawing/2014/main" id="{37014565-B95B-6089-D85F-3E585D7A8424}"/>
              </a:ext>
            </a:extLst>
          </p:cNvPr>
          <p:cNvPicPr>
            <a:picLocks noGrp="1" noChangeAspect="1"/>
          </p:cNvPicPr>
          <p:nvPr>
            <p:ph idx="1"/>
          </p:nvPr>
        </p:nvPicPr>
        <p:blipFill>
          <a:blip r:embed="rId2"/>
          <a:stretch>
            <a:fillRect/>
          </a:stretch>
        </p:blipFill>
        <p:spPr>
          <a:xfrm>
            <a:off x="1674369" y="2637521"/>
            <a:ext cx="8133027" cy="1582957"/>
          </a:xfrm>
        </p:spPr>
      </p:pic>
      <p:sp>
        <p:nvSpPr>
          <p:cNvPr id="3" name="Slide Number Placeholder 2">
            <a:extLst>
              <a:ext uri="{FF2B5EF4-FFF2-40B4-BE49-F238E27FC236}">
                <a16:creationId xmlns:a16="http://schemas.microsoft.com/office/drawing/2014/main" id="{06934F6E-538E-7A34-5B96-10C8B7E8B18A}"/>
              </a:ext>
            </a:extLst>
          </p:cNvPr>
          <p:cNvSpPr>
            <a:spLocks noGrp="1"/>
          </p:cNvSpPr>
          <p:nvPr>
            <p:ph type="sldNum" sz="quarter" idx="12"/>
          </p:nvPr>
        </p:nvSpPr>
        <p:spPr/>
        <p:txBody>
          <a:bodyPr/>
          <a:lstStyle/>
          <a:p>
            <a:fld id="{D549473A-C3FF-4FBB-A553-C5CC92A3A114}" type="slidenum">
              <a:rPr lang="en-US" smtClean="0"/>
              <a:t>29</a:t>
            </a:fld>
            <a:endParaRPr lang="en-US"/>
          </a:p>
        </p:txBody>
      </p:sp>
    </p:spTree>
    <p:extLst>
      <p:ext uri="{BB962C8B-B14F-4D97-AF65-F5344CB8AC3E}">
        <p14:creationId xmlns:p14="http://schemas.microsoft.com/office/powerpoint/2010/main" val="3738179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4D7F4-6BA5-18AA-63BD-7F5355E0741E}"/>
              </a:ext>
            </a:extLst>
          </p:cNvPr>
          <p:cNvSpPr>
            <a:spLocks noGrp="1"/>
          </p:cNvSpPr>
          <p:nvPr>
            <p:ph type="title"/>
          </p:nvPr>
        </p:nvSpPr>
        <p:spPr/>
        <p:txBody>
          <a:bodyPr/>
          <a:lstStyle/>
          <a:p>
            <a:r>
              <a:rPr lang="en-US" dirty="0"/>
              <a:t>What Machine Learning (ML) does NOT do (yet)</a:t>
            </a:r>
          </a:p>
        </p:txBody>
      </p:sp>
      <p:sp>
        <p:nvSpPr>
          <p:cNvPr id="3" name="Content Placeholder 2">
            <a:extLst>
              <a:ext uri="{FF2B5EF4-FFF2-40B4-BE49-F238E27FC236}">
                <a16:creationId xmlns:a16="http://schemas.microsoft.com/office/drawing/2014/main" id="{D06DAF0E-ED9B-F45A-37A1-D00BB7793FAD}"/>
              </a:ext>
            </a:extLst>
          </p:cNvPr>
          <p:cNvSpPr>
            <a:spLocks noGrp="1"/>
          </p:cNvSpPr>
          <p:nvPr>
            <p:ph idx="1"/>
          </p:nvPr>
        </p:nvSpPr>
        <p:spPr/>
        <p:txBody>
          <a:bodyPr>
            <a:normAutofit/>
          </a:bodyPr>
          <a:lstStyle/>
          <a:p>
            <a:pPr lvl="1"/>
            <a:r>
              <a:rPr lang="en-US" dirty="0">
                <a:latin typeface="Times New Roman" panose="02020603050405020304" pitchFamily="18" charset="0"/>
                <a:cs typeface="Times New Roman" panose="02020603050405020304" pitchFamily="18" charset="0"/>
              </a:rPr>
              <a:t>ML such as can easily consider non-linearities and many complex interactions of terms. This is good, because it is hard for us humans to do.</a:t>
            </a:r>
          </a:p>
          <a:p>
            <a:pPr lvl="1"/>
            <a:r>
              <a:rPr lang="en-US" dirty="0">
                <a:latin typeface="Times New Roman" panose="02020603050405020304" pitchFamily="18" charset="0"/>
                <a:cs typeface="Times New Roman" panose="02020603050405020304" pitchFamily="18" charset="0"/>
              </a:rPr>
              <a:t>Examples of ML: LASSO, Random Forest, Extreme Gradient Boosting (</a:t>
            </a:r>
            <a:r>
              <a:rPr lang="en-US" dirty="0" err="1">
                <a:latin typeface="Times New Roman" panose="02020603050405020304" pitchFamily="18" charset="0"/>
                <a:cs typeface="Times New Roman" panose="02020603050405020304" pitchFamily="18" charset="0"/>
              </a:rPr>
              <a:t>XGBoost</a:t>
            </a:r>
            <a:r>
              <a:rPr lang="en-US" dirty="0">
                <a:latin typeface="Times New Roman" panose="02020603050405020304" pitchFamily="18" charset="0"/>
                <a:cs typeface="Times New Roman" panose="02020603050405020304" pitchFamily="18" charset="0"/>
              </a:rPr>
              <a:t>)</a:t>
            </a:r>
          </a:p>
          <a:p>
            <a:pPr lvl="1"/>
            <a:r>
              <a:rPr lang="en-US" dirty="0">
                <a:latin typeface="Times New Roman" panose="02020603050405020304" pitchFamily="18" charset="0"/>
                <a:cs typeface="Times New Roman" panose="02020603050405020304" pitchFamily="18" charset="0"/>
              </a:rPr>
              <a:t>Drawback: </a:t>
            </a:r>
            <a:r>
              <a:rPr lang="en-US" dirty="0">
                <a:solidFill>
                  <a:srgbClr val="00B0F0"/>
                </a:solidFill>
                <a:latin typeface="Times New Roman" panose="02020603050405020304" pitchFamily="18" charset="0"/>
                <a:cs typeface="Times New Roman" panose="02020603050405020304" pitchFamily="18" charset="0"/>
              </a:rPr>
              <a:t>cannot ascribe “causation”, only correlation</a:t>
            </a:r>
            <a:r>
              <a:rPr lang="en-US" dirty="0">
                <a:latin typeface="Times New Roman" panose="02020603050405020304" pitchFamily="18" charset="0"/>
                <a:cs typeface="Times New Roman" panose="02020603050405020304" pitchFamily="18" charset="0"/>
              </a:rPr>
              <a:t>. </a:t>
            </a:r>
          </a:p>
          <a:p>
            <a:pPr lvl="1"/>
            <a:r>
              <a:rPr lang="en-US" dirty="0">
                <a:latin typeface="Times New Roman" panose="02020603050405020304" pitchFamily="18" charset="0"/>
                <a:cs typeface="Times New Roman" panose="02020603050405020304" pitchFamily="18" charset="0"/>
              </a:rPr>
              <a:t>In other words, ML can do “prediction” and “correlation” very well, but cannot “explain”.</a:t>
            </a:r>
          </a:p>
          <a:p>
            <a:pPr lvl="1"/>
            <a:r>
              <a:rPr lang="en-US" dirty="0">
                <a:latin typeface="Times New Roman" panose="02020603050405020304" pitchFamily="18" charset="0"/>
                <a:cs typeface="Times New Roman" panose="02020603050405020304" pitchFamily="18" charset="0"/>
              </a:rPr>
              <a:t>In this course, we will examine so ways that can predict, but also explain and measure (without bias). We will use </a:t>
            </a:r>
            <a:r>
              <a:rPr lang="en-US" dirty="0">
                <a:solidFill>
                  <a:srgbClr val="00B0F0"/>
                </a:solidFill>
                <a:latin typeface="Times New Roman" panose="02020603050405020304" pitchFamily="18" charset="0"/>
                <a:cs typeface="Times New Roman" panose="02020603050405020304" pitchFamily="18" charset="0"/>
              </a:rPr>
              <a:t>Linear Regression (OLS), Randomized Control Trial (RCT) </a:t>
            </a:r>
            <a:r>
              <a:rPr lang="en-US" dirty="0">
                <a:latin typeface="Times New Roman" panose="02020603050405020304" pitchFamily="18" charset="0"/>
                <a:cs typeface="Times New Roman" panose="02020603050405020304" pitchFamily="18" charset="0"/>
              </a:rPr>
              <a:t>and if time, </a:t>
            </a:r>
            <a:r>
              <a:rPr lang="en-US" dirty="0">
                <a:solidFill>
                  <a:srgbClr val="00B0F0"/>
                </a:solidFill>
                <a:latin typeface="Times New Roman" panose="02020603050405020304" pitchFamily="18" charset="0"/>
                <a:cs typeface="Times New Roman" panose="02020603050405020304" pitchFamily="18" charset="0"/>
              </a:rPr>
              <a:t>Instrumental Variable (IV) regressions</a:t>
            </a:r>
            <a:r>
              <a:rPr lang="en-US" dirty="0">
                <a:latin typeface="Times New Roman" panose="02020603050405020304" pitchFamily="18"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1D5CE09B-D893-5331-4D37-17410E52AC8F}"/>
              </a:ext>
            </a:extLst>
          </p:cNvPr>
          <p:cNvSpPr>
            <a:spLocks noGrp="1"/>
          </p:cNvSpPr>
          <p:nvPr>
            <p:ph type="sldNum" sz="quarter" idx="12"/>
          </p:nvPr>
        </p:nvSpPr>
        <p:spPr/>
        <p:txBody>
          <a:bodyPr/>
          <a:lstStyle/>
          <a:p>
            <a:fld id="{D549473A-C3FF-4FBB-A553-C5CC92A3A114}" type="slidenum">
              <a:rPr lang="en-US" smtClean="0"/>
              <a:t>3</a:t>
            </a:fld>
            <a:endParaRPr lang="en-US"/>
          </a:p>
        </p:txBody>
      </p:sp>
    </p:spTree>
    <p:extLst>
      <p:ext uri="{BB962C8B-B14F-4D97-AF65-F5344CB8AC3E}">
        <p14:creationId xmlns:p14="http://schemas.microsoft.com/office/powerpoint/2010/main" val="1962121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E2482-F1AC-8C18-5542-EB46F51FAAF5}"/>
              </a:ext>
            </a:extLst>
          </p:cNvPr>
          <p:cNvSpPr>
            <a:spLocks noGrp="1"/>
          </p:cNvSpPr>
          <p:nvPr>
            <p:ph type="title"/>
          </p:nvPr>
        </p:nvSpPr>
        <p:spPr/>
        <p:txBody>
          <a:bodyPr/>
          <a:lstStyle/>
          <a:p>
            <a:r>
              <a:rPr lang="en-US" dirty="0"/>
              <a:t>Work-around: </a:t>
            </a:r>
            <a:r>
              <a:rPr lang="en-US" dirty="0">
                <a:solidFill>
                  <a:srgbClr val="00B0F0"/>
                </a:solidFill>
              </a:rPr>
              <a:t>average causal effect</a:t>
            </a:r>
          </a:p>
        </p:txBody>
      </p:sp>
      <p:pic>
        <p:nvPicPr>
          <p:cNvPr id="5" name="Content Placeholder 4">
            <a:extLst>
              <a:ext uri="{FF2B5EF4-FFF2-40B4-BE49-F238E27FC236}">
                <a16:creationId xmlns:a16="http://schemas.microsoft.com/office/drawing/2014/main" id="{CEAB90F7-DEEB-BDCD-B8BA-C240DAB0A636}"/>
              </a:ext>
            </a:extLst>
          </p:cNvPr>
          <p:cNvPicPr>
            <a:picLocks noGrp="1" noChangeAspect="1"/>
          </p:cNvPicPr>
          <p:nvPr>
            <p:ph idx="1"/>
          </p:nvPr>
        </p:nvPicPr>
        <p:blipFill>
          <a:blip r:embed="rId2"/>
          <a:stretch>
            <a:fillRect/>
          </a:stretch>
        </p:blipFill>
        <p:spPr>
          <a:xfrm>
            <a:off x="2176234" y="2388094"/>
            <a:ext cx="8015332" cy="2594628"/>
          </a:xfrm>
        </p:spPr>
      </p:pic>
      <p:sp>
        <p:nvSpPr>
          <p:cNvPr id="3" name="Slide Number Placeholder 2">
            <a:extLst>
              <a:ext uri="{FF2B5EF4-FFF2-40B4-BE49-F238E27FC236}">
                <a16:creationId xmlns:a16="http://schemas.microsoft.com/office/drawing/2014/main" id="{EC8ED766-FA0B-6585-EBAE-DEC26E65D605}"/>
              </a:ext>
            </a:extLst>
          </p:cNvPr>
          <p:cNvSpPr>
            <a:spLocks noGrp="1"/>
          </p:cNvSpPr>
          <p:nvPr>
            <p:ph type="sldNum" sz="quarter" idx="12"/>
          </p:nvPr>
        </p:nvSpPr>
        <p:spPr/>
        <p:txBody>
          <a:bodyPr/>
          <a:lstStyle/>
          <a:p>
            <a:fld id="{D549473A-C3FF-4FBB-A553-C5CC92A3A114}" type="slidenum">
              <a:rPr lang="en-US" smtClean="0"/>
              <a:t>30</a:t>
            </a:fld>
            <a:endParaRPr lang="en-US"/>
          </a:p>
        </p:txBody>
      </p:sp>
    </p:spTree>
    <p:extLst>
      <p:ext uri="{BB962C8B-B14F-4D97-AF65-F5344CB8AC3E}">
        <p14:creationId xmlns:p14="http://schemas.microsoft.com/office/powerpoint/2010/main" val="2820981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556A7-E3F5-2851-E246-6D457A04C30C}"/>
              </a:ext>
            </a:extLst>
          </p:cNvPr>
          <p:cNvSpPr>
            <a:spLocks noGrp="1"/>
          </p:cNvSpPr>
          <p:nvPr>
            <p:ph type="title"/>
          </p:nvPr>
        </p:nvSpPr>
        <p:spPr/>
        <p:txBody>
          <a:bodyPr/>
          <a:lstStyle/>
          <a:p>
            <a:r>
              <a:rPr lang="en-US" dirty="0"/>
              <a:t>ATE, Average Treatment Effect (limitation)</a:t>
            </a:r>
          </a:p>
        </p:txBody>
      </p:sp>
      <p:sp>
        <p:nvSpPr>
          <p:cNvPr id="3" name="Content Placeholder 2">
            <a:extLst>
              <a:ext uri="{FF2B5EF4-FFF2-40B4-BE49-F238E27FC236}">
                <a16:creationId xmlns:a16="http://schemas.microsoft.com/office/drawing/2014/main" id="{88943055-9D73-99B9-F118-6C2ED7572620}"/>
              </a:ext>
            </a:extLst>
          </p:cNvPr>
          <p:cNvSpPr>
            <a:spLocks noGrp="1"/>
          </p:cNvSpPr>
          <p:nvPr>
            <p:ph idx="1"/>
          </p:nvPr>
        </p:nvSpPr>
        <p:spPr/>
        <p:txBody>
          <a:bodyPr/>
          <a:lstStyle/>
          <a:p>
            <a:r>
              <a:rPr lang="en-US" dirty="0"/>
              <a:t>This is a very powerful tool,  but still it only tells what happens </a:t>
            </a:r>
            <a:r>
              <a:rPr lang="en-US" dirty="0">
                <a:solidFill>
                  <a:srgbClr val="00B050"/>
                </a:solidFill>
              </a:rPr>
              <a:t>on average…</a:t>
            </a:r>
          </a:p>
          <a:p>
            <a:r>
              <a:rPr lang="en-US" dirty="0"/>
              <a:t>What if want to know what the effect of small class sizes have on a subset of the student population…for example, if we want to know the effects on small class sizes on really clever students, or genius kids?  </a:t>
            </a:r>
          </a:p>
          <a:p>
            <a:r>
              <a:rPr lang="en-US" dirty="0"/>
              <a:t>Or the opposite, what if we want to know how much of a difference it makes for students with learning disabilities to be in a smaller class size. Really Important!  </a:t>
            </a:r>
            <a:r>
              <a:rPr lang="en-US" dirty="0">
                <a:solidFill>
                  <a:srgbClr val="00B050"/>
                </a:solidFill>
              </a:rPr>
              <a:t>But ATE is not enough to answer these types of important questions.</a:t>
            </a:r>
          </a:p>
        </p:txBody>
      </p:sp>
      <p:sp>
        <p:nvSpPr>
          <p:cNvPr id="4" name="Slide Number Placeholder 3">
            <a:extLst>
              <a:ext uri="{FF2B5EF4-FFF2-40B4-BE49-F238E27FC236}">
                <a16:creationId xmlns:a16="http://schemas.microsoft.com/office/drawing/2014/main" id="{1F9B4E2D-EF0D-490E-D43D-24603C33C585}"/>
              </a:ext>
            </a:extLst>
          </p:cNvPr>
          <p:cNvSpPr>
            <a:spLocks noGrp="1"/>
          </p:cNvSpPr>
          <p:nvPr>
            <p:ph type="sldNum" sz="quarter" idx="12"/>
          </p:nvPr>
        </p:nvSpPr>
        <p:spPr/>
        <p:txBody>
          <a:bodyPr/>
          <a:lstStyle/>
          <a:p>
            <a:fld id="{D549473A-C3FF-4FBB-A553-C5CC92A3A114}" type="slidenum">
              <a:rPr lang="en-US" smtClean="0"/>
              <a:t>31</a:t>
            </a:fld>
            <a:endParaRPr lang="en-US"/>
          </a:p>
        </p:txBody>
      </p:sp>
    </p:spTree>
    <p:extLst>
      <p:ext uri="{BB962C8B-B14F-4D97-AF65-F5344CB8AC3E}">
        <p14:creationId xmlns:p14="http://schemas.microsoft.com/office/powerpoint/2010/main" val="1181970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2DCF3-50CE-8E6D-4ABF-D560C11C65F5}"/>
              </a:ext>
            </a:extLst>
          </p:cNvPr>
          <p:cNvSpPr>
            <a:spLocks noGrp="1"/>
          </p:cNvSpPr>
          <p:nvPr>
            <p:ph type="title"/>
          </p:nvPr>
        </p:nvSpPr>
        <p:spPr/>
        <p:txBody>
          <a:bodyPr/>
          <a:lstStyle/>
          <a:p>
            <a:r>
              <a:rPr lang="en-US" dirty="0"/>
              <a:t>Back to ATE</a:t>
            </a:r>
          </a:p>
        </p:txBody>
      </p:sp>
      <p:sp>
        <p:nvSpPr>
          <p:cNvPr id="3" name="Content Placeholder 2">
            <a:extLst>
              <a:ext uri="{FF2B5EF4-FFF2-40B4-BE49-F238E27FC236}">
                <a16:creationId xmlns:a16="http://schemas.microsoft.com/office/drawing/2014/main" id="{B2802566-16A4-863C-4BD1-454CD22BBC68}"/>
              </a:ext>
            </a:extLst>
          </p:cNvPr>
          <p:cNvSpPr>
            <a:spLocks noGrp="1"/>
          </p:cNvSpPr>
          <p:nvPr>
            <p:ph idx="1"/>
          </p:nvPr>
        </p:nvSpPr>
        <p:spPr/>
        <p:txBody>
          <a:bodyPr/>
          <a:lstStyle/>
          <a:p>
            <a:r>
              <a:rPr lang="en-US" dirty="0"/>
              <a:t>For ATE to work really well, we need to conduct an </a:t>
            </a:r>
            <a:r>
              <a:rPr lang="en-US" dirty="0">
                <a:solidFill>
                  <a:srgbClr val="00B0F0"/>
                </a:solidFill>
              </a:rPr>
              <a:t>RCT</a:t>
            </a:r>
            <a:r>
              <a:rPr lang="en-US" dirty="0"/>
              <a:t>.</a:t>
            </a:r>
          </a:p>
          <a:p>
            <a:endParaRPr lang="en-US" dirty="0"/>
          </a:p>
          <a:p>
            <a:r>
              <a:rPr lang="en-US" dirty="0">
                <a:solidFill>
                  <a:srgbClr val="00B0F0"/>
                </a:solidFill>
              </a:rPr>
              <a:t>RCT: Randomized Control Trial</a:t>
            </a:r>
            <a:r>
              <a:rPr lang="en-US" dirty="0"/>
              <a:t>.</a:t>
            </a:r>
          </a:p>
          <a:p>
            <a:r>
              <a:rPr lang="en-US" dirty="0"/>
              <a:t>Consider the following…Suppose we wanted to see if smaller YCU class size for English (ESL) improved TOEFL scores. So, again, we have regular classes (maybe 30 students) and small classes (10 students.)</a:t>
            </a:r>
          </a:p>
          <a:p>
            <a:r>
              <a:rPr lang="en-US" dirty="0"/>
              <a:t>But there may be a </a:t>
            </a:r>
            <a:r>
              <a:rPr lang="en-US" dirty="0">
                <a:solidFill>
                  <a:srgbClr val="00B0F0"/>
                </a:solidFill>
              </a:rPr>
              <a:t>(self) selection bias. </a:t>
            </a:r>
            <a:r>
              <a:rPr lang="en-US" dirty="0"/>
              <a:t>(Not in this L&amp;I book, but big concept.)</a:t>
            </a:r>
          </a:p>
          <a:p>
            <a:r>
              <a:rPr lang="en-US" dirty="0"/>
              <a:t>Next slide….</a:t>
            </a:r>
          </a:p>
        </p:txBody>
      </p:sp>
      <p:sp>
        <p:nvSpPr>
          <p:cNvPr id="4" name="Slide Number Placeholder 3">
            <a:extLst>
              <a:ext uri="{FF2B5EF4-FFF2-40B4-BE49-F238E27FC236}">
                <a16:creationId xmlns:a16="http://schemas.microsoft.com/office/drawing/2014/main" id="{122C56B5-6609-4097-0198-8B7F81DA2385}"/>
              </a:ext>
            </a:extLst>
          </p:cNvPr>
          <p:cNvSpPr>
            <a:spLocks noGrp="1"/>
          </p:cNvSpPr>
          <p:nvPr>
            <p:ph type="sldNum" sz="quarter" idx="12"/>
          </p:nvPr>
        </p:nvSpPr>
        <p:spPr/>
        <p:txBody>
          <a:bodyPr/>
          <a:lstStyle/>
          <a:p>
            <a:fld id="{D549473A-C3FF-4FBB-A553-C5CC92A3A114}" type="slidenum">
              <a:rPr lang="en-US" smtClean="0"/>
              <a:t>32</a:t>
            </a:fld>
            <a:endParaRPr lang="en-US"/>
          </a:p>
        </p:txBody>
      </p:sp>
    </p:spTree>
    <p:extLst>
      <p:ext uri="{BB962C8B-B14F-4D97-AF65-F5344CB8AC3E}">
        <p14:creationId xmlns:p14="http://schemas.microsoft.com/office/powerpoint/2010/main" val="3062153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126E4-59C2-64B4-1E20-09258A96FE7C}"/>
              </a:ext>
            </a:extLst>
          </p:cNvPr>
          <p:cNvSpPr>
            <a:spLocks noGrp="1"/>
          </p:cNvSpPr>
          <p:nvPr>
            <p:ph type="title"/>
          </p:nvPr>
        </p:nvSpPr>
        <p:spPr/>
        <p:txBody>
          <a:bodyPr/>
          <a:lstStyle/>
          <a:p>
            <a:r>
              <a:rPr lang="en-US" dirty="0"/>
              <a:t>Selection bias</a:t>
            </a:r>
          </a:p>
        </p:txBody>
      </p:sp>
      <p:sp>
        <p:nvSpPr>
          <p:cNvPr id="3" name="Content Placeholder 2">
            <a:extLst>
              <a:ext uri="{FF2B5EF4-FFF2-40B4-BE49-F238E27FC236}">
                <a16:creationId xmlns:a16="http://schemas.microsoft.com/office/drawing/2014/main" id="{59E7D250-82B0-5F15-3F57-3201D715E88F}"/>
              </a:ext>
            </a:extLst>
          </p:cNvPr>
          <p:cNvSpPr>
            <a:spLocks noGrp="1"/>
          </p:cNvSpPr>
          <p:nvPr>
            <p:ph idx="1"/>
          </p:nvPr>
        </p:nvSpPr>
        <p:spPr/>
        <p:txBody>
          <a:bodyPr>
            <a:normAutofit lnSpcReduction="10000"/>
          </a:bodyPr>
          <a:lstStyle/>
          <a:p>
            <a:r>
              <a:rPr lang="en-US" dirty="0"/>
              <a:t>Suppose we have some (Japanese) students are </a:t>
            </a:r>
            <a:r>
              <a:rPr lang="en-US" dirty="0">
                <a:solidFill>
                  <a:srgbClr val="FFC000"/>
                </a:solidFill>
              </a:rPr>
              <a:t>really good </a:t>
            </a:r>
            <a:r>
              <a:rPr lang="en-US" dirty="0"/>
              <a:t>at English. And other students who are </a:t>
            </a:r>
            <a:r>
              <a:rPr lang="en-US" dirty="0">
                <a:solidFill>
                  <a:srgbClr val="FFC000"/>
                </a:solidFill>
              </a:rPr>
              <a:t>not very good </a:t>
            </a:r>
            <a:r>
              <a:rPr lang="en-US" dirty="0"/>
              <a:t>at English, or maybe not good at speaking in English…</a:t>
            </a:r>
          </a:p>
          <a:p>
            <a:r>
              <a:rPr lang="en-US" dirty="0"/>
              <a:t>And also, suppose, that ON AVERAGE, the students are not confident with their English tend to pick (select) the LARGER classes (for example, 3</a:t>
            </a:r>
            <a:r>
              <a:rPr lang="en-US" baseline="30000" dirty="0"/>
              <a:t>rd</a:t>
            </a:r>
            <a:r>
              <a:rPr lang="en-US" dirty="0"/>
              <a:t> period, rather than 1</a:t>
            </a:r>
            <a:r>
              <a:rPr lang="en-US" baseline="30000" dirty="0"/>
              <a:t>st</a:t>
            </a:r>
            <a:r>
              <a:rPr lang="en-US" dirty="0"/>
              <a:t> period.)  Why might they choose the larger classes?  Because there is less chance of having to speak in class! (Because they are shy..)</a:t>
            </a:r>
          </a:p>
          <a:p>
            <a:r>
              <a:rPr lang="en-US" dirty="0"/>
              <a:t>So, suppose we look at the test scores of the small and regular (larger) sized classes, and find that: </a:t>
            </a:r>
            <a:r>
              <a:rPr lang="en-US" dirty="0">
                <a:solidFill>
                  <a:srgbClr val="FFC000"/>
                </a:solidFill>
              </a:rPr>
              <a:t>small classes (average TOEFL scores 900)</a:t>
            </a:r>
            <a:r>
              <a:rPr lang="en-US" dirty="0"/>
              <a:t>, </a:t>
            </a:r>
            <a:r>
              <a:rPr lang="en-US" dirty="0">
                <a:solidFill>
                  <a:srgbClr val="00B050"/>
                </a:solidFill>
              </a:rPr>
              <a:t>regular class, (TOEFL average scores of 850). </a:t>
            </a:r>
            <a:r>
              <a:rPr lang="en-US" dirty="0"/>
              <a:t> Next…</a:t>
            </a:r>
          </a:p>
        </p:txBody>
      </p:sp>
      <p:sp>
        <p:nvSpPr>
          <p:cNvPr id="4" name="Slide Number Placeholder 3">
            <a:extLst>
              <a:ext uri="{FF2B5EF4-FFF2-40B4-BE49-F238E27FC236}">
                <a16:creationId xmlns:a16="http://schemas.microsoft.com/office/drawing/2014/main" id="{9093C54D-0EAB-2B37-2692-0A3C81967420}"/>
              </a:ext>
            </a:extLst>
          </p:cNvPr>
          <p:cNvSpPr>
            <a:spLocks noGrp="1"/>
          </p:cNvSpPr>
          <p:nvPr>
            <p:ph type="sldNum" sz="quarter" idx="12"/>
          </p:nvPr>
        </p:nvSpPr>
        <p:spPr/>
        <p:txBody>
          <a:bodyPr/>
          <a:lstStyle/>
          <a:p>
            <a:fld id="{D549473A-C3FF-4FBB-A553-C5CC92A3A114}" type="slidenum">
              <a:rPr lang="en-US" smtClean="0"/>
              <a:t>33</a:t>
            </a:fld>
            <a:endParaRPr lang="en-US"/>
          </a:p>
        </p:txBody>
      </p:sp>
    </p:spTree>
    <p:extLst>
      <p:ext uri="{BB962C8B-B14F-4D97-AF65-F5344CB8AC3E}">
        <p14:creationId xmlns:p14="http://schemas.microsoft.com/office/powerpoint/2010/main" val="2611858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A533D-CD94-BDE0-F436-F3E3FD1A64AF}"/>
              </a:ext>
            </a:extLst>
          </p:cNvPr>
          <p:cNvSpPr>
            <a:spLocks noGrp="1"/>
          </p:cNvSpPr>
          <p:nvPr>
            <p:ph type="title"/>
          </p:nvPr>
        </p:nvSpPr>
        <p:spPr/>
        <p:txBody>
          <a:bodyPr/>
          <a:lstStyle/>
          <a:p>
            <a:r>
              <a:rPr lang="en-US" dirty="0"/>
              <a:t>Looks like smaller classes </a:t>
            </a:r>
            <a:r>
              <a:rPr lang="en-US" dirty="0">
                <a:solidFill>
                  <a:srgbClr val="00B0F0"/>
                </a:solidFill>
              </a:rPr>
              <a:t>CAUSES</a:t>
            </a:r>
            <a:r>
              <a:rPr lang="en-US" dirty="0"/>
              <a:t> higher scores</a:t>
            </a:r>
          </a:p>
        </p:txBody>
      </p:sp>
      <p:sp>
        <p:nvSpPr>
          <p:cNvPr id="3" name="Content Placeholder 2">
            <a:extLst>
              <a:ext uri="{FF2B5EF4-FFF2-40B4-BE49-F238E27FC236}">
                <a16:creationId xmlns:a16="http://schemas.microsoft.com/office/drawing/2014/main" id="{90EFAB2D-1B9A-4694-B612-734CD0C7F079}"/>
              </a:ext>
            </a:extLst>
          </p:cNvPr>
          <p:cNvSpPr>
            <a:spLocks noGrp="1"/>
          </p:cNvSpPr>
          <p:nvPr>
            <p:ph idx="1"/>
          </p:nvPr>
        </p:nvSpPr>
        <p:spPr/>
        <p:txBody>
          <a:bodyPr/>
          <a:lstStyle/>
          <a:p>
            <a:r>
              <a:rPr lang="en-US" dirty="0"/>
              <a:t>But are the scores higher in the small classes because the smaller classes have some benefit to learning (lower teacher to student ratio).</a:t>
            </a:r>
          </a:p>
          <a:p>
            <a:endParaRPr lang="en-US" dirty="0"/>
          </a:p>
          <a:p>
            <a:r>
              <a:rPr lang="en-US" dirty="0"/>
              <a:t>Or, is simply that the students with less skill and confidence SELECT (go into) the larger classes…(to hide…)</a:t>
            </a:r>
          </a:p>
          <a:p>
            <a:endParaRPr lang="en-US" dirty="0"/>
          </a:p>
          <a:p>
            <a:r>
              <a:rPr lang="en-US" dirty="0"/>
              <a:t>That why we need to RANDOMLY assigned the students into small and regular sized classes. To avoid this potential selection bias.</a:t>
            </a:r>
          </a:p>
          <a:p>
            <a:r>
              <a:rPr lang="en-US" dirty="0"/>
              <a:t>This is what Project STAR did. </a:t>
            </a:r>
          </a:p>
        </p:txBody>
      </p:sp>
      <p:sp>
        <p:nvSpPr>
          <p:cNvPr id="4" name="Slide Number Placeholder 3">
            <a:extLst>
              <a:ext uri="{FF2B5EF4-FFF2-40B4-BE49-F238E27FC236}">
                <a16:creationId xmlns:a16="http://schemas.microsoft.com/office/drawing/2014/main" id="{217D37D9-BC85-30D4-9678-690F2650F0DE}"/>
              </a:ext>
            </a:extLst>
          </p:cNvPr>
          <p:cNvSpPr>
            <a:spLocks noGrp="1"/>
          </p:cNvSpPr>
          <p:nvPr>
            <p:ph type="sldNum" sz="quarter" idx="12"/>
          </p:nvPr>
        </p:nvSpPr>
        <p:spPr/>
        <p:txBody>
          <a:bodyPr/>
          <a:lstStyle/>
          <a:p>
            <a:fld id="{D549473A-C3FF-4FBB-A553-C5CC92A3A114}" type="slidenum">
              <a:rPr lang="en-US" smtClean="0"/>
              <a:t>34</a:t>
            </a:fld>
            <a:endParaRPr lang="en-US"/>
          </a:p>
        </p:txBody>
      </p:sp>
    </p:spTree>
    <p:extLst>
      <p:ext uri="{BB962C8B-B14F-4D97-AF65-F5344CB8AC3E}">
        <p14:creationId xmlns:p14="http://schemas.microsoft.com/office/powerpoint/2010/main" val="39146099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199A5-732B-1AF5-D50D-6A6748C483DC}"/>
              </a:ext>
            </a:extLst>
          </p:cNvPr>
          <p:cNvSpPr>
            <a:spLocks noGrp="1"/>
          </p:cNvSpPr>
          <p:nvPr>
            <p:ph type="title"/>
          </p:nvPr>
        </p:nvSpPr>
        <p:spPr/>
        <p:txBody>
          <a:bodyPr/>
          <a:lstStyle/>
          <a:p>
            <a:r>
              <a:rPr lang="en-US" dirty="0"/>
              <a:t>Benefits of Randomization</a:t>
            </a:r>
          </a:p>
        </p:txBody>
      </p:sp>
      <p:pic>
        <p:nvPicPr>
          <p:cNvPr id="5" name="Content Placeholder 4">
            <a:extLst>
              <a:ext uri="{FF2B5EF4-FFF2-40B4-BE49-F238E27FC236}">
                <a16:creationId xmlns:a16="http://schemas.microsoft.com/office/drawing/2014/main" id="{E40D5CA7-DC87-DE7D-0FB4-DDA2419DB6F9}"/>
              </a:ext>
            </a:extLst>
          </p:cNvPr>
          <p:cNvPicPr>
            <a:picLocks noGrp="1" noChangeAspect="1"/>
          </p:cNvPicPr>
          <p:nvPr>
            <p:ph idx="1"/>
          </p:nvPr>
        </p:nvPicPr>
        <p:blipFill>
          <a:blip r:embed="rId2"/>
          <a:stretch>
            <a:fillRect/>
          </a:stretch>
        </p:blipFill>
        <p:spPr>
          <a:xfrm>
            <a:off x="1929487" y="2101807"/>
            <a:ext cx="7978659" cy="2282741"/>
          </a:xfrm>
        </p:spPr>
      </p:pic>
      <p:sp>
        <p:nvSpPr>
          <p:cNvPr id="3" name="Slide Number Placeholder 2">
            <a:extLst>
              <a:ext uri="{FF2B5EF4-FFF2-40B4-BE49-F238E27FC236}">
                <a16:creationId xmlns:a16="http://schemas.microsoft.com/office/drawing/2014/main" id="{843329D3-6FC6-68D6-7BC7-86B7C9ED2F0B}"/>
              </a:ext>
            </a:extLst>
          </p:cNvPr>
          <p:cNvSpPr>
            <a:spLocks noGrp="1"/>
          </p:cNvSpPr>
          <p:nvPr>
            <p:ph type="sldNum" sz="quarter" idx="12"/>
          </p:nvPr>
        </p:nvSpPr>
        <p:spPr/>
        <p:txBody>
          <a:bodyPr/>
          <a:lstStyle/>
          <a:p>
            <a:fld id="{D549473A-C3FF-4FBB-A553-C5CC92A3A114}" type="slidenum">
              <a:rPr lang="en-US" smtClean="0"/>
              <a:t>35</a:t>
            </a:fld>
            <a:endParaRPr lang="en-US"/>
          </a:p>
        </p:txBody>
      </p:sp>
    </p:spTree>
    <p:extLst>
      <p:ext uri="{BB962C8B-B14F-4D97-AF65-F5344CB8AC3E}">
        <p14:creationId xmlns:p14="http://schemas.microsoft.com/office/powerpoint/2010/main" val="1772964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C09DB-8EAE-6C52-563D-FABE55DE07F0}"/>
              </a:ext>
            </a:extLst>
          </p:cNvPr>
          <p:cNvSpPr>
            <a:spLocks noGrp="1"/>
          </p:cNvSpPr>
          <p:nvPr>
            <p:ph type="title"/>
          </p:nvPr>
        </p:nvSpPr>
        <p:spPr/>
        <p:txBody>
          <a:bodyPr/>
          <a:lstStyle/>
          <a:p>
            <a:r>
              <a:rPr lang="en-US" dirty="0">
                <a:solidFill>
                  <a:srgbClr val="00B0F0"/>
                </a:solidFill>
              </a:rPr>
              <a:t>Unobservable (or unobserved) characteristics</a:t>
            </a:r>
          </a:p>
        </p:txBody>
      </p:sp>
      <p:sp>
        <p:nvSpPr>
          <p:cNvPr id="3" name="Content Placeholder 2">
            <a:extLst>
              <a:ext uri="{FF2B5EF4-FFF2-40B4-BE49-F238E27FC236}">
                <a16:creationId xmlns:a16="http://schemas.microsoft.com/office/drawing/2014/main" id="{7F2C4EA8-55AC-40BF-B63F-77A22DB2D1B1}"/>
              </a:ext>
            </a:extLst>
          </p:cNvPr>
          <p:cNvSpPr>
            <a:spLocks noGrp="1"/>
          </p:cNvSpPr>
          <p:nvPr>
            <p:ph idx="1"/>
          </p:nvPr>
        </p:nvSpPr>
        <p:spPr/>
        <p:txBody>
          <a:bodyPr/>
          <a:lstStyle/>
          <a:p>
            <a:r>
              <a:rPr lang="en-US" dirty="0"/>
              <a:t>In any data set there are many characteristics (variables) that we cannot observe (but usually would like too!)</a:t>
            </a:r>
          </a:p>
          <a:p>
            <a:r>
              <a:rPr lang="en-US" dirty="0"/>
              <a:t>For example, in this STAR set, we do not know if the student is male or female?  Maybe it does not make a difference…but maybe it does?</a:t>
            </a:r>
          </a:p>
          <a:p>
            <a:pPr marL="0" indent="0">
              <a:buNone/>
            </a:pPr>
            <a:r>
              <a:rPr lang="en-US" dirty="0"/>
              <a:t>(For example, maybe the benefit of small class size is positive for both boys and girls…but maybe the benefit is bigger for girls than boys (or the opposite)</a:t>
            </a:r>
          </a:p>
          <a:p>
            <a:pPr marL="0" indent="0">
              <a:buNone/>
            </a:pPr>
            <a:endParaRPr lang="en-US" dirty="0"/>
          </a:p>
        </p:txBody>
      </p:sp>
      <p:sp>
        <p:nvSpPr>
          <p:cNvPr id="4" name="Slide Number Placeholder 3">
            <a:extLst>
              <a:ext uri="{FF2B5EF4-FFF2-40B4-BE49-F238E27FC236}">
                <a16:creationId xmlns:a16="http://schemas.microsoft.com/office/drawing/2014/main" id="{307D8A36-9A7D-EDCA-A57B-5DC4E9B37B32}"/>
              </a:ext>
            </a:extLst>
          </p:cNvPr>
          <p:cNvSpPr>
            <a:spLocks noGrp="1"/>
          </p:cNvSpPr>
          <p:nvPr>
            <p:ph type="sldNum" sz="quarter" idx="12"/>
          </p:nvPr>
        </p:nvSpPr>
        <p:spPr/>
        <p:txBody>
          <a:bodyPr/>
          <a:lstStyle/>
          <a:p>
            <a:fld id="{D549473A-C3FF-4FBB-A553-C5CC92A3A114}" type="slidenum">
              <a:rPr lang="en-US" smtClean="0"/>
              <a:t>36</a:t>
            </a:fld>
            <a:endParaRPr lang="en-US"/>
          </a:p>
        </p:txBody>
      </p:sp>
    </p:spTree>
    <p:extLst>
      <p:ext uri="{BB962C8B-B14F-4D97-AF65-F5344CB8AC3E}">
        <p14:creationId xmlns:p14="http://schemas.microsoft.com/office/powerpoint/2010/main" val="2556589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B3067-1E92-BDB1-B12C-59E93893C75F}"/>
              </a:ext>
            </a:extLst>
          </p:cNvPr>
          <p:cNvSpPr>
            <a:spLocks noGrp="1"/>
          </p:cNvSpPr>
          <p:nvPr>
            <p:ph type="title"/>
          </p:nvPr>
        </p:nvSpPr>
        <p:spPr/>
        <p:txBody>
          <a:bodyPr/>
          <a:lstStyle/>
          <a:p>
            <a:r>
              <a:rPr lang="en-US" dirty="0"/>
              <a:t>Again, to repeat</a:t>
            </a:r>
          </a:p>
        </p:txBody>
      </p:sp>
      <p:sp>
        <p:nvSpPr>
          <p:cNvPr id="3" name="Content Placeholder 2">
            <a:extLst>
              <a:ext uri="{FF2B5EF4-FFF2-40B4-BE49-F238E27FC236}">
                <a16:creationId xmlns:a16="http://schemas.microsoft.com/office/drawing/2014/main" id="{D9B1727D-E325-EDF9-B9BB-321655EBFCED}"/>
              </a:ext>
            </a:extLst>
          </p:cNvPr>
          <p:cNvSpPr>
            <a:spLocks noGrp="1"/>
          </p:cNvSpPr>
          <p:nvPr>
            <p:ph idx="1"/>
          </p:nvPr>
        </p:nvSpPr>
        <p:spPr/>
        <p:txBody>
          <a:bodyPr/>
          <a:lstStyle/>
          <a:p>
            <a:pPr marL="0" indent="0">
              <a:buNone/>
            </a:pPr>
            <a:r>
              <a:rPr lang="en-US" dirty="0"/>
              <a:t>In randomly assigning treatment. we ensure that treatment and control groups are, </a:t>
            </a:r>
            <a:r>
              <a:rPr lang="en-US" i="1" dirty="0">
                <a:solidFill>
                  <a:srgbClr val="00B0F0"/>
                </a:solidFill>
              </a:rPr>
              <a:t>on average, identical to each other in all observed and unobserved</a:t>
            </a:r>
            <a:r>
              <a:rPr lang="en-US" dirty="0"/>
              <a:t> pre-treatment characteristics.</a:t>
            </a:r>
          </a:p>
          <a:p>
            <a:pPr marL="0" indent="0">
              <a:buNone/>
            </a:pPr>
            <a:endParaRPr lang="en-US" dirty="0"/>
          </a:p>
          <a:p>
            <a:pPr marL="0" indent="0">
              <a:buNone/>
            </a:pPr>
            <a:r>
              <a:rPr lang="en-US" dirty="0"/>
              <a:t>So, on average the same, even in the things we cannot see!</a:t>
            </a:r>
          </a:p>
          <a:p>
            <a:pPr marL="0" indent="0">
              <a:buNone/>
            </a:pPr>
            <a:r>
              <a:rPr lang="en-US" dirty="0"/>
              <a:t>(So, for example, if the there is an equal number of boys and girls in the school, then a random assignment to small and regular classes will also have the SAME amount of boys and girls in each type of class</a:t>
            </a:r>
            <a:r>
              <a:rPr lang="en-US" dirty="0">
                <a:solidFill>
                  <a:srgbClr val="00B0F0"/>
                </a:solidFill>
              </a:rPr>
              <a:t>, EVEN though we do not have the data</a:t>
            </a:r>
            <a:r>
              <a:rPr lang="en-US" dirty="0"/>
              <a:t> on whether n=1 (Sally) , n=2 (Bobby) is a boy or a girl.) </a:t>
            </a:r>
          </a:p>
          <a:p>
            <a:endParaRPr lang="en-US" dirty="0"/>
          </a:p>
        </p:txBody>
      </p:sp>
      <p:sp>
        <p:nvSpPr>
          <p:cNvPr id="4" name="Slide Number Placeholder 3">
            <a:extLst>
              <a:ext uri="{FF2B5EF4-FFF2-40B4-BE49-F238E27FC236}">
                <a16:creationId xmlns:a16="http://schemas.microsoft.com/office/drawing/2014/main" id="{92CC1F6B-B4FB-E7BC-97A0-21E030E54262}"/>
              </a:ext>
            </a:extLst>
          </p:cNvPr>
          <p:cNvSpPr>
            <a:spLocks noGrp="1"/>
          </p:cNvSpPr>
          <p:nvPr>
            <p:ph type="sldNum" sz="quarter" idx="12"/>
          </p:nvPr>
        </p:nvSpPr>
        <p:spPr/>
        <p:txBody>
          <a:bodyPr/>
          <a:lstStyle/>
          <a:p>
            <a:fld id="{D549473A-C3FF-4FBB-A553-C5CC92A3A114}" type="slidenum">
              <a:rPr lang="en-US" smtClean="0"/>
              <a:t>37</a:t>
            </a:fld>
            <a:endParaRPr lang="en-US"/>
          </a:p>
        </p:txBody>
      </p:sp>
    </p:spTree>
    <p:extLst>
      <p:ext uri="{BB962C8B-B14F-4D97-AF65-F5344CB8AC3E}">
        <p14:creationId xmlns:p14="http://schemas.microsoft.com/office/powerpoint/2010/main" val="27533664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8BA91-B2F4-AA3A-0AE6-F73B5B5F10AA}"/>
              </a:ext>
            </a:extLst>
          </p:cNvPr>
          <p:cNvSpPr>
            <a:spLocks noGrp="1"/>
          </p:cNvSpPr>
          <p:nvPr>
            <p:ph type="title"/>
          </p:nvPr>
        </p:nvSpPr>
        <p:spPr/>
        <p:txBody>
          <a:bodyPr/>
          <a:lstStyle/>
          <a:p>
            <a:r>
              <a:rPr lang="en-US" dirty="0"/>
              <a:t>Let’s make the non-numeric variable “</a:t>
            </a:r>
            <a:r>
              <a:rPr lang="en-US" dirty="0" err="1"/>
              <a:t>classtype</a:t>
            </a:r>
            <a:r>
              <a:rPr lang="en-US" dirty="0"/>
              <a:t>” into a numeric (binary)</a:t>
            </a:r>
          </a:p>
        </p:txBody>
      </p:sp>
      <p:sp>
        <p:nvSpPr>
          <p:cNvPr id="3" name="Content Placeholder 2">
            <a:extLst>
              <a:ext uri="{FF2B5EF4-FFF2-40B4-BE49-F238E27FC236}">
                <a16:creationId xmlns:a16="http://schemas.microsoft.com/office/drawing/2014/main" id="{FFFA629C-2F51-53DF-0B39-48FCEB390BE5}"/>
              </a:ext>
            </a:extLst>
          </p:cNvPr>
          <p:cNvSpPr>
            <a:spLocks noGrp="1"/>
          </p:cNvSpPr>
          <p:nvPr>
            <p:ph idx="1"/>
          </p:nvPr>
        </p:nvSpPr>
        <p:spPr/>
        <p:txBody>
          <a:bodyPr/>
          <a:lstStyle/>
          <a:p>
            <a:r>
              <a:rPr lang="en-US" dirty="0"/>
              <a:t>Relation Operations in R   this will make Sally = “TRUE”, she is in a small class</a:t>
            </a:r>
          </a:p>
          <a:p>
            <a:pPr marL="0" indent="0">
              <a:buNone/>
            </a:pPr>
            <a:endParaRPr lang="en-US" dirty="0"/>
          </a:p>
        </p:txBody>
      </p:sp>
      <p:pic>
        <p:nvPicPr>
          <p:cNvPr id="5" name="Picture 4">
            <a:extLst>
              <a:ext uri="{FF2B5EF4-FFF2-40B4-BE49-F238E27FC236}">
                <a16:creationId xmlns:a16="http://schemas.microsoft.com/office/drawing/2014/main" id="{F8B34832-9A1A-0841-96F8-A7AE7ABBE5D1}"/>
              </a:ext>
            </a:extLst>
          </p:cNvPr>
          <p:cNvPicPr>
            <a:picLocks noChangeAspect="1"/>
          </p:cNvPicPr>
          <p:nvPr/>
        </p:nvPicPr>
        <p:blipFill>
          <a:blip r:embed="rId2"/>
          <a:stretch>
            <a:fillRect/>
          </a:stretch>
        </p:blipFill>
        <p:spPr>
          <a:xfrm>
            <a:off x="4254321" y="2702668"/>
            <a:ext cx="6527066" cy="2574182"/>
          </a:xfrm>
          <a:prstGeom prst="rect">
            <a:avLst/>
          </a:prstGeom>
        </p:spPr>
      </p:pic>
      <p:sp>
        <p:nvSpPr>
          <p:cNvPr id="4" name="Slide Number Placeholder 3">
            <a:extLst>
              <a:ext uri="{FF2B5EF4-FFF2-40B4-BE49-F238E27FC236}">
                <a16:creationId xmlns:a16="http://schemas.microsoft.com/office/drawing/2014/main" id="{83CFC3F6-D116-7932-76AF-3DFCAC51194A}"/>
              </a:ext>
            </a:extLst>
          </p:cNvPr>
          <p:cNvSpPr>
            <a:spLocks noGrp="1"/>
          </p:cNvSpPr>
          <p:nvPr>
            <p:ph type="sldNum" sz="quarter" idx="12"/>
          </p:nvPr>
        </p:nvSpPr>
        <p:spPr/>
        <p:txBody>
          <a:bodyPr/>
          <a:lstStyle/>
          <a:p>
            <a:fld id="{D549473A-C3FF-4FBB-A553-C5CC92A3A114}" type="slidenum">
              <a:rPr lang="en-US" smtClean="0"/>
              <a:t>38</a:t>
            </a:fld>
            <a:endParaRPr lang="en-US"/>
          </a:p>
        </p:txBody>
      </p:sp>
    </p:spTree>
    <p:extLst>
      <p:ext uri="{BB962C8B-B14F-4D97-AF65-F5344CB8AC3E}">
        <p14:creationId xmlns:p14="http://schemas.microsoft.com/office/powerpoint/2010/main" val="37202449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E96C6-7EF8-4362-1C2C-DA7FD425E0CB}"/>
              </a:ext>
            </a:extLst>
          </p:cNvPr>
          <p:cNvSpPr>
            <a:spLocks noGrp="1"/>
          </p:cNvSpPr>
          <p:nvPr>
            <p:ph type="title"/>
          </p:nvPr>
        </p:nvSpPr>
        <p:spPr/>
        <p:txBody>
          <a:bodyPr>
            <a:normAutofit fontScale="90000"/>
          </a:bodyPr>
          <a:lstStyle/>
          <a:p>
            <a:r>
              <a:rPr lang="en-US" dirty="0"/>
              <a:t>A little more coding to go. This will make students in small classes, like Sally a “1” and those in regular classes a “0”.</a:t>
            </a:r>
          </a:p>
        </p:txBody>
      </p:sp>
      <p:pic>
        <p:nvPicPr>
          <p:cNvPr id="5" name="Content Placeholder 4">
            <a:extLst>
              <a:ext uri="{FF2B5EF4-FFF2-40B4-BE49-F238E27FC236}">
                <a16:creationId xmlns:a16="http://schemas.microsoft.com/office/drawing/2014/main" id="{221C328C-7749-3B4D-36C2-4EE49593385F}"/>
              </a:ext>
            </a:extLst>
          </p:cNvPr>
          <p:cNvPicPr>
            <a:picLocks noGrp="1" noChangeAspect="1"/>
          </p:cNvPicPr>
          <p:nvPr>
            <p:ph idx="1"/>
          </p:nvPr>
        </p:nvPicPr>
        <p:blipFill>
          <a:blip r:embed="rId2"/>
          <a:stretch>
            <a:fillRect/>
          </a:stretch>
        </p:blipFill>
        <p:spPr>
          <a:xfrm>
            <a:off x="2350486" y="2695576"/>
            <a:ext cx="4917491" cy="1714280"/>
          </a:xfrm>
        </p:spPr>
      </p:pic>
      <p:sp>
        <p:nvSpPr>
          <p:cNvPr id="3" name="Slide Number Placeholder 2">
            <a:extLst>
              <a:ext uri="{FF2B5EF4-FFF2-40B4-BE49-F238E27FC236}">
                <a16:creationId xmlns:a16="http://schemas.microsoft.com/office/drawing/2014/main" id="{C821978A-D145-572A-6315-48CB8CB989B6}"/>
              </a:ext>
            </a:extLst>
          </p:cNvPr>
          <p:cNvSpPr>
            <a:spLocks noGrp="1"/>
          </p:cNvSpPr>
          <p:nvPr>
            <p:ph type="sldNum" sz="quarter" idx="12"/>
          </p:nvPr>
        </p:nvSpPr>
        <p:spPr/>
        <p:txBody>
          <a:bodyPr/>
          <a:lstStyle/>
          <a:p>
            <a:fld id="{D549473A-C3FF-4FBB-A553-C5CC92A3A114}" type="slidenum">
              <a:rPr lang="en-US" smtClean="0"/>
              <a:t>39</a:t>
            </a:fld>
            <a:endParaRPr lang="en-US"/>
          </a:p>
        </p:txBody>
      </p:sp>
    </p:spTree>
    <p:extLst>
      <p:ext uri="{BB962C8B-B14F-4D97-AF65-F5344CB8AC3E}">
        <p14:creationId xmlns:p14="http://schemas.microsoft.com/office/powerpoint/2010/main" val="960797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29993-4756-ACB1-0BE1-A839C20B3E11}"/>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Economists and most social scientist want to </a:t>
            </a:r>
            <a:r>
              <a:rPr lang="en-US" dirty="0">
                <a:solidFill>
                  <a:srgbClr val="00B0F0"/>
                </a:solidFill>
                <a:latin typeface="Times New Roman" panose="02020603050405020304" pitchFamily="18" charset="0"/>
                <a:cs typeface="Times New Roman" panose="02020603050405020304" pitchFamily="18" charset="0"/>
              </a:rPr>
              <a:t>explain</a:t>
            </a:r>
            <a:r>
              <a:rPr lang="en-US" dirty="0"/>
              <a:t>:</a:t>
            </a:r>
          </a:p>
        </p:txBody>
      </p:sp>
      <p:sp>
        <p:nvSpPr>
          <p:cNvPr id="3" name="Content Placeholder 2">
            <a:extLst>
              <a:ext uri="{FF2B5EF4-FFF2-40B4-BE49-F238E27FC236}">
                <a16:creationId xmlns:a16="http://schemas.microsoft.com/office/drawing/2014/main" id="{5C376978-8A29-6FEB-D094-F98BF3591DCF}"/>
              </a:ext>
            </a:extLst>
          </p:cNvPr>
          <p:cNvSpPr>
            <a:spLocks noGrp="1"/>
          </p:cNvSpPr>
          <p:nvPr>
            <p:ph idx="1"/>
          </p:nvPr>
        </p:nvSpPr>
        <p:spPr/>
        <p:txBody>
          <a:bodyPr/>
          <a:lstStyle/>
          <a:p>
            <a:pPr lvl="2"/>
            <a:r>
              <a:rPr lang="en-US" dirty="0">
                <a:latin typeface="Times New Roman" panose="02020603050405020304" pitchFamily="18" charset="0"/>
                <a:cs typeface="Times New Roman" panose="02020603050405020304" pitchFamily="18" charset="0"/>
              </a:rPr>
              <a:t>E.g. If we raise the consumption tax from 10% to 15% how much will total consumption fall in the long-run?  (ML cannot do this well.)</a:t>
            </a:r>
          </a:p>
          <a:p>
            <a:pPr lvl="2"/>
            <a:r>
              <a:rPr lang="en-US" dirty="0">
                <a:latin typeface="Times New Roman" panose="02020603050405020304" pitchFamily="18" charset="0"/>
                <a:cs typeface="Times New Roman" panose="02020603050405020304" pitchFamily="18" charset="0"/>
              </a:rPr>
              <a:t>What if the effect of smaller class sizes on test scores?  It can find a correlation very well,  but may not be able to determine whether or not small classes cause higher test scores or if the reverse is true (i.e. perhaps better students choose to go into smaller classes.) (We will study this more in Chapter 2.) </a:t>
            </a:r>
          </a:p>
          <a:p>
            <a:pPr lvl="2"/>
            <a:r>
              <a:rPr lang="en-US" dirty="0">
                <a:latin typeface="Times New Roman" panose="02020603050405020304" pitchFamily="18" charset="0"/>
                <a:cs typeface="Times New Roman" panose="02020603050405020304" pitchFamily="18" charset="0"/>
              </a:rPr>
              <a:t>We don’t just want to know if there is a correlation between X and Y. </a:t>
            </a:r>
            <a:r>
              <a:rPr lang="en-US" dirty="0">
                <a:solidFill>
                  <a:srgbClr val="00B0F0"/>
                </a:solidFill>
                <a:latin typeface="Times New Roman" panose="02020603050405020304" pitchFamily="18" charset="0"/>
                <a:cs typeface="Times New Roman" panose="02020603050405020304" pitchFamily="18" charset="0"/>
              </a:rPr>
              <a:t>We also want to know the direction. Does X cause Y or does Y cause X?…Or both!?</a:t>
            </a:r>
          </a:p>
          <a:p>
            <a:endParaRPr lang="en-US" dirty="0"/>
          </a:p>
        </p:txBody>
      </p:sp>
      <p:sp>
        <p:nvSpPr>
          <p:cNvPr id="4" name="Slide Number Placeholder 3">
            <a:extLst>
              <a:ext uri="{FF2B5EF4-FFF2-40B4-BE49-F238E27FC236}">
                <a16:creationId xmlns:a16="http://schemas.microsoft.com/office/drawing/2014/main" id="{175B432F-79B5-2B1E-522B-ADC62143DD99}"/>
              </a:ext>
            </a:extLst>
          </p:cNvPr>
          <p:cNvSpPr>
            <a:spLocks noGrp="1"/>
          </p:cNvSpPr>
          <p:nvPr>
            <p:ph type="sldNum" sz="quarter" idx="12"/>
          </p:nvPr>
        </p:nvSpPr>
        <p:spPr/>
        <p:txBody>
          <a:bodyPr/>
          <a:lstStyle/>
          <a:p>
            <a:fld id="{D549473A-C3FF-4FBB-A553-C5CC92A3A114}" type="slidenum">
              <a:rPr lang="en-US" smtClean="0"/>
              <a:t>4</a:t>
            </a:fld>
            <a:endParaRPr lang="en-US"/>
          </a:p>
        </p:txBody>
      </p:sp>
    </p:spTree>
    <p:extLst>
      <p:ext uri="{BB962C8B-B14F-4D97-AF65-F5344CB8AC3E}">
        <p14:creationId xmlns:p14="http://schemas.microsoft.com/office/powerpoint/2010/main" val="38483783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E541C-0E0E-6B79-3147-EC0011BE1609}"/>
              </a:ext>
            </a:extLst>
          </p:cNvPr>
          <p:cNvSpPr>
            <a:spLocks noGrp="1"/>
          </p:cNvSpPr>
          <p:nvPr>
            <p:ph type="title"/>
          </p:nvPr>
        </p:nvSpPr>
        <p:spPr/>
        <p:txBody>
          <a:bodyPr/>
          <a:lstStyle/>
          <a:p>
            <a:r>
              <a:rPr lang="en-US" dirty="0"/>
              <a:t>Make it a new variable (technically R does not know “small” is a variable yet)</a:t>
            </a:r>
          </a:p>
        </p:txBody>
      </p:sp>
      <p:pic>
        <p:nvPicPr>
          <p:cNvPr id="5" name="Content Placeholder 4">
            <a:extLst>
              <a:ext uri="{FF2B5EF4-FFF2-40B4-BE49-F238E27FC236}">
                <a16:creationId xmlns:a16="http://schemas.microsoft.com/office/drawing/2014/main" id="{515B73EB-FA3C-8BC1-7E8B-3298FB8D19D5}"/>
              </a:ext>
            </a:extLst>
          </p:cNvPr>
          <p:cNvPicPr>
            <a:picLocks noGrp="1" noChangeAspect="1"/>
          </p:cNvPicPr>
          <p:nvPr>
            <p:ph idx="1"/>
          </p:nvPr>
        </p:nvPicPr>
        <p:blipFill>
          <a:blip r:embed="rId2"/>
          <a:stretch>
            <a:fillRect/>
          </a:stretch>
        </p:blipFill>
        <p:spPr>
          <a:xfrm>
            <a:off x="1223930" y="2802190"/>
            <a:ext cx="10573378" cy="798627"/>
          </a:xfrm>
        </p:spPr>
      </p:pic>
      <p:sp>
        <p:nvSpPr>
          <p:cNvPr id="3" name="Slide Number Placeholder 2">
            <a:extLst>
              <a:ext uri="{FF2B5EF4-FFF2-40B4-BE49-F238E27FC236}">
                <a16:creationId xmlns:a16="http://schemas.microsoft.com/office/drawing/2014/main" id="{64239856-5D0B-4586-CC36-A5DF5577623D}"/>
              </a:ext>
            </a:extLst>
          </p:cNvPr>
          <p:cNvSpPr>
            <a:spLocks noGrp="1"/>
          </p:cNvSpPr>
          <p:nvPr>
            <p:ph type="sldNum" sz="quarter" idx="12"/>
          </p:nvPr>
        </p:nvSpPr>
        <p:spPr/>
        <p:txBody>
          <a:bodyPr/>
          <a:lstStyle/>
          <a:p>
            <a:fld id="{D549473A-C3FF-4FBB-A553-C5CC92A3A114}" type="slidenum">
              <a:rPr lang="en-US" smtClean="0"/>
              <a:t>40</a:t>
            </a:fld>
            <a:endParaRPr lang="en-US"/>
          </a:p>
        </p:txBody>
      </p:sp>
    </p:spTree>
    <p:extLst>
      <p:ext uri="{BB962C8B-B14F-4D97-AF65-F5344CB8AC3E}">
        <p14:creationId xmlns:p14="http://schemas.microsoft.com/office/powerpoint/2010/main" val="30438902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DAC2A-F6BE-4C97-F74C-2DA0C9AE3263}"/>
              </a:ext>
            </a:extLst>
          </p:cNvPr>
          <p:cNvSpPr>
            <a:spLocks noGrp="1"/>
          </p:cNvSpPr>
          <p:nvPr>
            <p:ph type="title"/>
          </p:nvPr>
        </p:nvSpPr>
        <p:spPr/>
        <p:txBody>
          <a:bodyPr/>
          <a:lstStyle/>
          <a:p>
            <a:r>
              <a:rPr lang="en-US" dirty="0"/>
              <a:t>Check to make sure you did it right</a:t>
            </a:r>
          </a:p>
        </p:txBody>
      </p:sp>
      <p:sp>
        <p:nvSpPr>
          <p:cNvPr id="3" name="Content Placeholder 2">
            <a:extLst>
              <a:ext uri="{FF2B5EF4-FFF2-40B4-BE49-F238E27FC236}">
                <a16:creationId xmlns:a16="http://schemas.microsoft.com/office/drawing/2014/main" id="{D779F071-A39F-6CE5-A4EC-39CC2AFB352A}"/>
              </a:ext>
            </a:extLst>
          </p:cNvPr>
          <p:cNvSpPr>
            <a:spLocks noGrp="1"/>
          </p:cNvSpPr>
          <p:nvPr>
            <p:ph idx="1"/>
          </p:nvPr>
        </p:nvSpPr>
        <p:spPr/>
        <p:txBody>
          <a:bodyPr>
            <a:normAutofit fontScale="85000" lnSpcReduction="20000"/>
          </a:bodyPr>
          <a:lstStyle/>
          <a:p>
            <a:r>
              <a:rPr lang="en-US" dirty="0">
                <a:solidFill>
                  <a:srgbClr val="FF0000"/>
                </a:solidFill>
              </a:rPr>
              <a:t>head(star)</a:t>
            </a:r>
          </a:p>
          <a:p>
            <a:endParaRPr lang="en-US" dirty="0">
              <a:solidFill>
                <a:srgbClr val="FF0000"/>
              </a:solidFill>
            </a:endParaRPr>
          </a:p>
          <a:p>
            <a:r>
              <a:rPr lang="en-US" dirty="0">
                <a:solidFill>
                  <a:srgbClr val="FF0000"/>
                </a:solidFill>
              </a:rPr>
              <a:t> </a:t>
            </a:r>
            <a:r>
              <a:rPr lang="en-US" dirty="0" err="1">
                <a:solidFill>
                  <a:srgbClr val="FF0000"/>
                </a:solidFill>
              </a:rPr>
              <a:t>star$small</a:t>
            </a:r>
            <a:r>
              <a:rPr lang="en-US" dirty="0">
                <a:solidFill>
                  <a:srgbClr val="FF0000"/>
                </a:solidFill>
              </a:rPr>
              <a:t> &lt;-</a:t>
            </a:r>
            <a:r>
              <a:rPr lang="en-US" dirty="0" err="1">
                <a:solidFill>
                  <a:srgbClr val="FF0000"/>
                </a:solidFill>
              </a:rPr>
              <a:t>ifelse</a:t>
            </a:r>
            <a:r>
              <a:rPr lang="en-US" dirty="0">
                <a:solidFill>
                  <a:srgbClr val="FF0000"/>
                </a:solidFill>
              </a:rPr>
              <a:t> (</a:t>
            </a:r>
            <a:r>
              <a:rPr lang="en-US" dirty="0" err="1">
                <a:solidFill>
                  <a:srgbClr val="FF0000"/>
                </a:solidFill>
              </a:rPr>
              <a:t>star$classtype</a:t>
            </a:r>
            <a:r>
              <a:rPr lang="en-US" dirty="0">
                <a:solidFill>
                  <a:srgbClr val="FF0000"/>
                </a:solidFill>
              </a:rPr>
              <a:t> == "small", 1, 0)</a:t>
            </a:r>
          </a:p>
          <a:p>
            <a:r>
              <a:rPr lang="en-US" dirty="0">
                <a:solidFill>
                  <a:srgbClr val="FF0000"/>
                </a:solidFill>
              </a:rPr>
              <a:t>&gt; head(star)</a:t>
            </a:r>
          </a:p>
          <a:p>
            <a:r>
              <a:rPr lang="en-US" dirty="0">
                <a:solidFill>
                  <a:srgbClr val="FF0000"/>
                </a:solidFill>
              </a:rPr>
              <a:t>  </a:t>
            </a:r>
            <a:r>
              <a:rPr lang="en-US" dirty="0" err="1"/>
              <a:t>classtype</a:t>
            </a:r>
            <a:r>
              <a:rPr lang="en-US" dirty="0"/>
              <a:t> reading math graduated small</a:t>
            </a:r>
          </a:p>
          <a:p>
            <a:r>
              <a:rPr lang="en-US" dirty="0"/>
              <a:t>1     small     578  610         1     	1</a:t>
            </a:r>
          </a:p>
          <a:p>
            <a:r>
              <a:rPr lang="en-US" dirty="0"/>
              <a:t>2   regular     612  612         1     	0</a:t>
            </a:r>
          </a:p>
          <a:p>
            <a:r>
              <a:rPr lang="en-US" dirty="0"/>
              <a:t>3   regular     583  606         1     	0</a:t>
            </a:r>
          </a:p>
          <a:p>
            <a:r>
              <a:rPr lang="en-US" dirty="0"/>
              <a:t>4     small     661  648         1     	1</a:t>
            </a:r>
          </a:p>
          <a:p>
            <a:r>
              <a:rPr lang="en-US" dirty="0"/>
              <a:t>5     small     614  636         1     	1</a:t>
            </a:r>
          </a:p>
          <a:p>
            <a:r>
              <a:rPr lang="en-US" dirty="0"/>
              <a:t>6   regular     610  603         0     	0</a:t>
            </a:r>
          </a:p>
          <a:p>
            <a:endParaRPr lang="en-US" dirty="0">
              <a:solidFill>
                <a:srgbClr val="FF0000"/>
              </a:solidFill>
            </a:endParaRPr>
          </a:p>
        </p:txBody>
      </p:sp>
      <p:sp>
        <p:nvSpPr>
          <p:cNvPr id="4" name="Slide Number Placeholder 3">
            <a:extLst>
              <a:ext uri="{FF2B5EF4-FFF2-40B4-BE49-F238E27FC236}">
                <a16:creationId xmlns:a16="http://schemas.microsoft.com/office/drawing/2014/main" id="{A1DD2ADB-40DA-070B-2338-C804B72BBFB3}"/>
              </a:ext>
            </a:extLst>
          </p:cNvPr>
          <p:cNvSpPr>
            <a:spLocks noGrp="1"/>
          </p:cNvSpPr>
          <p:nvPr>
            <p:ph type="sldNum" sz="quarter" idx="12"/>
          </p:nvPr>
        </p:nvSpPr>
        <p:spPr/>
        <p:txBody>
          <a:bodyPr/>
          <a:lstStyle/>
          <a:p>
            <a:fld id="{D549473A-C3FF-4FBB-A553-C5CC92A3A114}" type="slidenum">
              <a:rPr lang="en-US" smtClean="0"/>
              <a:t>41</a:t>
            </a:fld>
            <a:endParaRPr lang="en-US"/>
          </a:p>
        </p:txBody>
      </p:sp>
    </p:spTree>
    <p:extLst>
      <p:ext uri="{BB962C8B-B14F-4D97-AF65-F5344CB8AC3E}">
        <p14:creationId xmlns:p14="http://schemas.microsoft.com/office/powerpoint/2010/main" val="37198772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FAF7F-9DF0-BC32-E1ED-51A748E1C895}"/>
              </a:ext>
            </a:extLst>
          </p:cNvPr>
          <p:cNvSpPr>
            <a:spLocks noGrp="1"/>
          </p:cNvSpPr>
          <p:nvPr>
            <p:ph type="title"/>
          </p:nvPr>
        </p:nvSpPr>
        <p:spPr/>
        <p:txBody>
          <a:bodyPr/>
          <a:lstStyle/>
          <a:p>
            <a:r>
              <a:rPr lang="en-US" dirty="0"/>
              <a:t>Calculate the mean of total sample and small- sized classes separately</a:t>
            </a:r>
          </a:p>
        </p:txBody>
      </p:sp>
      <p:pic>
        <p:nvPicPr>
          <p:cNvPr id="5" name="Content Placeholder 4">
            <a:extLst>
              <a:ext uri="{FF2B5EF4-FFF2-40B4-BE49-F238E27FC236}">
                <a16:creationId xmlns:a16="http://schemas.microsoft.com/office/drawing/2014/main" id="{16C5EA6F-68E5-7723-B14F-64DD300F614D}"/>
              </a:ext>
            </a:extLst>
          </p:cNvPr>
          <p:cNvPicPr>
            <a:picLocks noGrp="1" noChangeAspect="1"/>
          </p:cNvPicPr>
          <p:nvPr>
            <p:ph idx="1"/>
          </p:nvPr>
        </p:nvPicPr>
        <p:blipFill>
          <a:blip r:embed="rId2"/>
          <a:stretch>
            <a:fillRect/>
          </a:stretch>
        </p:blipFill>
        <p:spPr>
          <a:xfrm>
            <a:off x="2077825" y="2388093"/>
            <a:ext cx="5924248" cy="2378443"/>
          </a:xfrm>
        </p:spPr>
      </p:pic>
      <p:sp>
        <p:nvSpPr>
          <p:cNvPr id="3" name="Slide Number Placeholder 2">
            <a:extLst>
              <a:ext uri="{FF2B5EF4-FFF2-40B4-BE49-F238E27FC236}">
                <a16:creationId xmlns:a16="http://schemas.microsoft.com/office/drawing/2014/main" id="{C3A0FFDA-2AF1-026A-2675-44CD7A2A3ABE}"/>
              </a:ext>
            </a:extLst>
          </p:cNvPr>
          <p:cNvSpPr>
            <a:spLocks noGrp="1"/>
          </p:cNvSpPr>
          <p:nvPr>
            <p:ph type="sldNum" sz="quarter" idx="12"/>
          </p:nvPr>
        </p:nvSpPr>
        <p:spPr/>
        <p:txBody>
          <a:bodyPr/>
          <a:lstStyle/>
          <a:p>
            <a:fld id="{D549473A-C3FF-4FBB-A553-C5CC92A3A114}" type="slidenum">
              <a:rPr lang="en-US" smtClean="0"/>
              <a:t>42</a:t>
            </a:fld>
            <a:endParaRPr lang="en-US"/>
          </a:p>
        </p:txBody>
      </p:sp>
    </p:spTree>
    <p:extLst>
      <p:ext uri="{BB962C8B-B14F-4D97-AF65-F5344CB8AC3E}">
        <p14:creationId xmlns:p14="http://schemas.microsoft.com/office/powerpoint/2010/main" val="26878750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F0CB2-3C06-51B8-731E-38922B839FC9}"/>
              </a:ext>
            </a:extLst>
          </p:cNvPr>
          <p:cNvSpPr>
            <a:spLocks noGrp="1"/>
          </p:cNvSpPr>
          <p:nvPr>
            <p:ph type="title"/>
          </p:nvPr>
        </p:nvSpPr>
        <p:spPr/>
        <p:txBody>
          <a:bodyPr/>
          <a:lstStyle/>
          <a:p>
            <a:r>
              <a:rPr lang="en-US" dirty="0"/>
              <a:t>Then, the mean of the regular-sized</a:t>
            </a:r>
          </a:p>
        </p:txBody>
      </p:sp>
      <p:pic>
        <p:nvPicPr>
          <p:cNvPr id="5" name="Content Placeholder 4">
            <a:extLst>
              <a:ext uri="{FF2B5EF4-FFF2-40B4-BE49-F238E27FC236}">
                <a16:creationId xmlns:a16="http://schemas.microsoft.com/office/drawing/2014/main" id="{A4911F6D-102A-34E7-34B9-436AB994C604}"/>
              </a:ext>
            </a:extLst>
          </p:cNvPr>
          <p:cNvPicPr>
            <a:picLocks noGrp="1" noChangeAspect="1"/>
          </p:cNvPicPr>
          <p:nvPr>
            <p:ph idx="1"/>
          </p:nvPr>
        </p:nvPicPr>
        <p:blipFill>
          <a:blip r:embed="rId2"/>
          <a:stretch>
            <a:fillRect/>
          </a:stretch>
        </p:blipFill>
        <p:spPr>
          <a:xfrm>
            <a:off x="978402" y="2676525"/>
            <a:ext cx="6946398" cy="1798182"/>
          </a:xfrm>
        </p:spPr>
      </p:pic>
      <p:sp>
        <p:nvSpPr>
          <p:cNvPr id="3" name="Slide Number Placeholder 2">
            <a:extLst>
              <a:ext uri="{FF2B5EF4-FFF2-40B4-BE49-F238E27FC236}">
                <a16:creationId xmlns:a16="http://schemas.microsoft.com/office/drawing/2014/main" id="{B3C4D845-2D18-AECC-5689-0DF6782C1F15}"/>
              </a:ext>
            </a:extLst>
          </p:cNvPr>
          <p:cNvSpPr>
            <a:spLocks noGrp="1"/>
          </p:cNvSpPr>
          <p:nvPr>
            <p:ph type="sldNum" sz="quarter" idx="12"/>
          </p:nvPr>
        </p:nvSpPr>
        <p:spPr/>
        <p:txBody>
          <a:bodyPr/>
          <a:lstStyle/>
          <a:p>
            <a:fld id="{D549473A-C3FF-4FBB-A553-C5CC92A3A114}" type="slidenum">
              <a:rPr lang="en-US" smtClean="0"/>
              <a:t>43</a:t>
            </a:fld>
            <a:endParaRPr lang="en-US"/>
          </a:p>
        </p:txBody>
      </p:sp>
    </p:spTree>
    <p:extLst>
      <p:ext uri="{BB962C8B-B14F-4D97-AF65-F5344CB8AC3E}">
        <p14:creationId xmlns:p14="http://schemas.microsoft.com/office/powerpoint/2010/main" val="40874263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7967-CB8B-BDEA-4FA9-98F8C0F54E5F}"/>
              </a:ext>
            </a:extLst>
          </p:cNvPr>
          <p:cNvSpPr>
            <a:spLocks noGrp="1"/>
          </p:cNvSpPr>
          <p:nvPr>
            <p:ph type="title"/>
          </p:nvPr>
        </p:nvSpPr>
        <p:spPr/>
        <p:txBody>
          <a:bodyPr/>
          <a:lstStyle/>
          <a:p>
            <a:r>
              <a:rPr lang="en-US" dirty="0"/>
              <a:t>We can easily calculate the </a:t>
            </a:r>
            <a:r>
              <a:rPr lang="en-US" dirty="0">
                <a:solidFill>
                  <a:srgbClr val="00B0F0"/>
                </a:solidFill>
              </a:rPr>
              <a:t>difference-in-means</a:t>
            </a:r>
          </a:p>
        </p:txBody>
      </p:sp>
      <p:pic>
        <p:nvPicPr>
          <p:cNvPr id="5" name="Content Placeholder 4">
            <a:extLst>
              <a:ext uri="{FF2B5EF4-FFF2-40B4-BE49-F238E27FC236}">
                <a16:creationId xmlns:a16="http://schemas.microsoft.com/office/drawing/2014/main" id="{04E3A59A-6253-1268-0AA5-3AE651FAB405}"/>
              </a:ext>
            </a:extLst>
          </p:cNvPr>
          <p:cNvPicPr>
            <a:picLocks noGrp="1" noChangeAspect="1"/>
          </p:cNvPicPr>
          <p:nvPr>
            <p:ph idx="1"/>
          </p:nvPr>
        </p:nvPicPr>
        <p:blipFill>
          <a:blip r:embed="rId2"/>
          <a:stretch>
            <a:fillRect/>
          </a:stretch>
        </p:blipFill>
        <p:spPr>
          <a:xfrm>
            <a:off x="1127774" y="2104008"/>
            <a:ext cx="7208358" cy="2752756"/>
          </a:xfrm>
        </p:spPr>
      </p:pic>
      <p:sp>
        <p:nvSpPr>
          <p:cNvPr id="3" name="Slide Number Placeholder 2">
            <a:extLst>
              <a:ext uri="{FF2B5EF4-FFF2-40B4-BE49-F238E27FC236}">
                <a16:creationId xmlns:a16="http://schemas.microsoft.com/office/drawing/2014/main" id="{C3B6CF80-335A-FD1A-0F52-238871D866DE}"/>
              </a:ext>
            </a:extLst>
          </p:cNvPr>
          <p:cNvSpPr>
            <a:spLocks noGrp="1"/>
          </p:cNvSpPr>
          <p:nvPr>
            <p:ph type="sldNum" sz="quarter" idx="12"/>
          </p:nvPr>
        </p:nvSpPr>
        <p:spPr/>
        <p:txBody>
          <a:bodyPr/>
          <a:lstStyle/>
          <a:p>
            <a:fld id="{D549473A-C3FF-4FBB-A553-C5CC92A3A114}" type="slidenum">
              <a:rPr lang="en-US" smtClean="0"/>
              <a:t>44</a:t>
            </a:fld>
            <a:endParaRPr lang="en-US"/>
          </a:p>
        </p:txBody>
      </p:sp>
    </p:spTree>
    <p:extLst>
      <p:ext uri="{BB962C8B-B14F-4D97-AF65-F5344CB8AC3E}">
        <p14:creationId xmlns:p14="http://schemas.microsoft.com/office/powerpoint/2010/main" val="727670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2B369-D203-6E32-6A4F-3AEA6371E0CE}"/>
              </a:ext>
            </a:extLst>
          </p:cNvPr>
          <p:cNvSpPr>
            <a:spLocks noGrp="1"/>
          </p:cNvSpPr>
          <p:nvPr>
            <p:ph type="title"/>
          </p:nvPr>
        </p:nvSpPr>
        <p:spPr/>
        <p:txBody>
          <a:bodyPr/>
          <a:lstStyle/>
          <a:p>
            <a:r>
              <a:rPr lang="en-US" dirty="0"/>
              <a:t>Open up R, and </a:t>
            </a:r>
            <a:r>
              <a:rPr lang="en-US" dirty="0">
                <a:solidFill>
                  <a:srgbClr val="00B0F0"/>
                </a:solidFill>
              </a:rPr>
              <a:t>load</a:t>
            </a:r>
            <a:r>
              <a:rPr lang="en-US" dirty="0"/>
              <a:t> the “STAR” dataset into R</a:t>
            </a:r>
          </a:p>
        </p:txBody>
      </p:sp>
      <p:sp>
        <p:nvSpPr>
          <p:cNvPr id="3" name="Content Placeholder 2">
            <a:extLst>
              <a:ext uri="{FF2B5EF4-FFF2-40B4-BE49-F238E27FC236}">
                <a16:creationId xmlns:a16="http://schemas.microsoft.com/office/drawing/2014/main" id="{76393C3F-5137-B537-A2E2-5CC30BE974C7}"/>
              </a:ext>
            </a:extLst>
          </p:cNvPr>
          <p:cNvSpPr>
            <a:spLocks noGrp="1"/>
          </p:cNvSpPr>
          <p:nvPr>
            <p:ph idx="1"/>
          </p:nvPr>
        </p:nvSpPr>
        <p:spPr/>
        <p:txBody>
          <a:bodyPr/>
          <a:lstStyle/>
          <a:p>
            <a:r>
              <a:rPr lang="en-US" dirty="0"/>
              <a:t>Go to your appropriate “wd”  (working directory.)</a:t>
            </a:r>
          </a:p>
          <a:p>
            <a:r>
              <a:rPr lang="en-US" dirty="0"/>
              <a:t>“Read in” the “STAR.csv” into R.</a:t>
            </a:r>
          </a:p>
          <a:p>
            <a:r>
              <a:rPr lang="en-US" dirty="0"/>
              <a:t>I downloaded the DSS files from here:</a:t>
            </a:r>
          </a:p>
          <a:p>
            <a:r>
              <a:rPr lang="en-US" dirty="0">
                <a:hlinkClick r:id="rId2"/>
              </a:rPr>
              <a:t>https://press.princeton.edu/student-resources/data-analysis-for-social-science</a:t>
            </a:r>
            <a:endParaRPr lang="en-US" dirty="0"/>
          </a:p>
          <a:p>
            <a:r>
              <a:rPr lang="en-US" dirty="0"/>
              <a:t>These are zipped folder, so open them up in the “DSS” folder you have made.</a:t>
            </a:r>
          </a:p>
          <a:p>
            <a:r>
              <a:rPr lang="en-US" dirty="0"/>
              <a:t>My DSS files are here:</a:t>
            </a:r>
          </a:p>
          <a:p>
            <a:r>
              <a:rPr lang="fr-FR" dirty="0"/>
              <a:t>C:\Users\Craig Parsons YNU\Documents\</a:t>
            </a:r>
            <a:r>
              <a:rPr lang="fr-FR" dirty="0" err="1"/>
              <a:t>ImaiDSS</a:t>
            </a:r>
            <a:endParaRPr lang="en-US" dirty="0"/>
          </a:p>
        </p:txBody>
      </p:sp>
      <p:sp>
        <p:nvSpPr>
          <p:cNvPr id="4" name="Slide Number Placeholder 3">
            <a:extLst>
              <a:ext uri="{FF2B5EF4-FFF2-40B4-BE49-F238E27FC236}">
                <a16:creationId xmlns:a16="http://schemas.microsoft.com/office/drawing/2014/main" id="{1E1F21C0-D5F2-7665-5067-931DAF998401}"/>
              </a:ext>
            </a:extLst>
          </p:cNvPr>
          <p:cNvSpPr>
            <a:spLocks noGrp="1"/>
          </p:cNvSpPr>
          <p:nvPr>
            <p:ph type="sldNum" sz="quarter" idx="12"/>
          </p:nvPr>
        </p:nvSpPr>
        <p:spPr/>
        <p:txBody>
          <a:bodyPr/>
          <a:lstStyle/>
          <a:p>
            <a:fld id="{D549473A-C3FF-4FBB-A553-C5CC92A3A114}" type="slidenum">
              <a:rPr lang="en-US" smtClean="0"/>
              <a:t>5</a:t>
            </a:fld>
            <a:endParaRPr lang="en-US"/>
          </a:p>
        </p:txBody>
      </p:sp>
    </p:spTree>
    <p:extLst>
      <p:ext uri="{BB962C8B-B14F-4D97-AF65-F5344CB8AC3E}">
        <p14:creationId xmlns:p14="http://schemas.microsoft.com/office/powerpoint/2010/main" val="171189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1D2-D877-D085-43EE-AA8C36D3F490}"/>
              </a:ext>
            </a:extLst>
          </p:cNvPr>
          <p:cNvSpPr>
            <a:spLocks noGrp="1"/>
          </p:cNvSpPr>
          <p:nvPr>
            <p:ph type="title"/>
          </p:nvPr>
        </p:nvSpPr>
        <p:spPr/>
        <p:txBody>
          <a:bodyPr/>
          <a:lstStyle/>
          <a:p>
            <a:r>
              <a:rPr lang="en-US" dirty="0"/>
              <a:t>R seems to like “forward slashes” more than “backward slashes”	</a:t>
            </a:r>
          </a:p>
        </p:txBody>
      </p:sp>
      <p:sp>
        <p:nvSpPr>
          <p:cNvPr id="3" name="Content Placeholder 2">
            <a:extLst>
              <a:ext uri="{FF2B5EF4-FFF2-40B4-BE49-F238E27FC236}">
                <a16:creationId xmlns:a16="http://schemas.microsoft.com/office/drawing/2014/main" id="{5084534E-8945-19C4-DA23-C304089C928B}"/>
              </a:ext>
            </a:extLst>
          </p:cNvPr>
          <p:cNvSpPr>
            <a:spLocks noGrp="1"/>
          </p:cNvSpPr>
          <p:nvPr>
            <p:ph idx="1"/>
          </p:nvPr>
        </p:nvSpPr>
        <p:spPr/>
        <p:txBody>
          <a:bodyPr>
            <a:normAutofit lnSpcReduction="10000"/>
          </a:bodyPr>
          <a:lstStyle/>
          <a:p>
            <a:r>
              <a:rPr lang="en-US" dirty="0"/>
              <a:t>So, instead of:</a:t>
            </a:r>
          </a:p>
          <a:p>
            <a:pPr marL="0" indent="0">
              <a:buNone/>
            </a:pPr>
            <a:endParaRPr lang="en-US" dirty="0"/>
          </a:p>
          <a:p>
            <a:r>
              <a:rPr lang="en-US" dirty="0" err="1"/>
              <a:t>setwd</a:t>
            </a:r>
            <a:r>
              <a:rPr lang="en-US" dirty="0"/>
              <a:t>(“</a:t>
            </a:r>
            <a:r>
              <a:rPr lang="fr-FR" dirty="0"/>
              <a:t>C:\Users\Craig Parsons YNU\Documents\</a:t>
            </a:r>
            <a:r>
              <a:rPr lang="fr-FR" dirty="0" err="1"/>
              <a:t>ImaiDSS</a:t>
            </a:r>
            <a:r>
              <a:rPr lang="fr-FR" dirty="0"/>
              <a:t>\DSS’’) </a:t>
            </a:r>
          </a:p>
          <a:p>
            <a:endParaRPr lang="fr-FR" dirty="0"/>
          </a:p>
          <a:p>
            <a:r>
              <a:rPr lang="fr-FR" dirty="0"/>
              <a:t>I put in:</a:t>
            </a:r>
          </a:p>
          <a:p>
            <a:r>
              <a:rPr lang="en-US" dirty="0" err="1"/>
              <a:t>setwd</a:t>
            </a:r>
            <a:r>
              <a:rPr lang="en-US" dirty="0"/>
              <a:t>(“</a:t>
            </a:r>
            <a:r>
              <a:rPr lang="fr-FR" dirty="0"/>
              <a:t>C:/Users/Craig Parsons YNU/Documents/</a:t>
            </a:r>
            <a:r>
              <a:rPr lang="fr-FR" dirty="0" err="1"/>
              <a:t>ImaiDSS</a:t>
            </a:r>
            <a:r>
              <a:rPr lang="fr-FR" dirty="0"/>
              <a:t>/DSS’’)</a:t>
            </a:r>
          </a:p>
          <a:p>
            <a:r>
              <a:rPr lang="fr-FR" dirty="0"/>
              <a:t>Note: R </a:t>
            </a:r>
            <a:r>
              <a:rPr lang="fr-FR" dirty="0" err="1"/>
              <a:t>is</a:t>
            </a:r>
            <a:r>
              <a:rPr lang="fr-FR" dirty="0"/>
              <a:t> </a:t>
            </a:r>
            <a:r>
              <a:rPr lang="fr-FR" dirty="0" err="1"/>
              <a:t>very</a:t>
            </a:r>
            <a:r>
              <a:rPr lang="fr-FR" dirty="0"/>
              <a:t> </a:t>
            </a:r>
            <a:r>
              <a:rPr lang="fr-FR" dirty="0">
                <a:solidFill>
                  <a:srgbClr val="00B0F0"/>
                </a:solidFill>
              </a:rPr>
              <a:t>cap-sensitive</a:t>
            </a:r>
            <a:r>
              <a:rPr lang="fr-FR" dirty="0"/>
              <a:t>. </a:t>
            </a:r>
            <a:r>
              <a:rPr lang="fr-FR" dirty="0">
                <a:solidFill>
                  <a:srgbClr val="FF0000"/>
                </a:solidFill>
              </a:rPr>
              <a:t>STAR</a:t>
            </a:r>
            <a:r>
              <a:rPr lang="fr-FR" dirty="0"/>
              <a:t> </a:t>
            </a:r>
            <a:r>
              <a:rPr lang="fr-FR" dirty="0" err="1"/>
              <a:t>is</a:t>
            </a:r>
            <a:r>
              <a:rPr lang="fr-FR" dirty="0"/>
              <a:t> not the </a:t>
            </a:r>
            <a:r>
              <a:rPr lang="fr-FR" dirty="0" err="1"/>
              <a:t>same</a:t>
            </a:r>
            <a:r>
              <a:rPr lang="fr-FR" dirty="0"/>
              <a:t> as </a:t>
            </a:r>
            <a:r>
              <a:rPr lang="fr-FR" dirty="0">
                <a:solidFill>
                  <a:srgbClr val="FF0000"/>
                </a:solidFill>
              </a:rPr>
              <a:t>star</a:t>
            </a:r>
            <a:r>
              <a:rPr lang="fr-FR" dirty="0"/>
              <a:t>. </a:t>
            </a:r>
            <a:r>
              <a:rPr lang="fr-FR" dirty="0" err="1">
                <a:solidFill>
                  <a:srgbClr val="FF0000"/>
                </a:solidFill>
              </a:rPr>
              <a:t>View</a:t>
            </a:r>
            <a:r>
              <a:rPr lang="fr-FR" dirty="0">
                <a:solidFill>
                  <a:srgbClr val="FF0000"/>
                </a:solidFill>
              </a:rPr>
              <a:t>, </a:t>
            </a:r>
            <a:r>
              <a:rPr lang="fr-FR" dirty="0"/>
              <a:t>not </a:t>
            </a:r>
            <a:r>
              <a:rPr lang="fr-FR" dirty="0" err="1">
                <a:solidFill>
                  <a:srgbClr val="FF0000"/>
                </a:solidFill>
              </a:rPr>
              <a:t>view</a:t>
            </a:r>
            <a:r>
              <a:rPr lang="fr-FR" dirty="0"/>
              <a:t>. </a:t>
            </a:r>
          </a:p>
          <a:p>
            <a:r>
              <a:rPr lang="fr-FR" dirty="0" err="1"/>
              <a:t>Also</a:t>
            </a:r>
            <a:r>
              <a:rPr lang="fr-FR" dirty="0"/>
              <a:t>, Macs are </a:t>
            </a:r>
            <a:r>
              <a:rPr lang="fr-FR" dirty="0" err="1"/>
              <a:t>different</a:t>
            </a:r>
            <a:r>
              <a:rPr lang="fr-FR" dirty="0"/>
              <a:t>…</a:t>
            </a:r>
          </a:p>
          <a:p>
            <a:endParaRPr lang="fr-FR" dirty="0"/>
          </a:p>
          <a:p>
            <a:endParaRPr lang="fr-FR" dirty="0"/>
          </a:p>
          <a:p>
            <a:endParaRPr lang="en-US" dirty="0"/>
          </a:p>
        </p:txBody>
      </p:sp>
      <p:sp>
        <p:nvSpPr>
          <p:cNvPr id="4" name="Slide Number Placeholder 3">
            <a:extLst>
              <a:ext uri="{FF2B5EF4-FFF2-40B4-BE49-F238E27FC236}">
                <a16:creationId xmlns:a16="http://schemas.microsoft.com/office/drawing/2014/main" id="{29F4C08C-3E8B-D1B8-F862-44DE5A204A6B}"/>
              </a:ext>
            </a:extLst>
          </p:cNvPr>
          <p:cNvSpPr>
            <a:spLocks noGrp="1"/>
          </p:cNvSpPr>
          <p:nvPr>
            <p:ph type="sldNum" sz="quarter" idx="12"/>
          </p:nvPr>
        </p:nvSpPr>
        <p:spPr/>
        <p:txBody>
          <a:bodyPr/>
          <a:lstStyle/>
          <a:p>
            <a:fld id="{D549473A-C3FF-4FBB-A553-C5CC92A3A114}" type="slidenum">
              <a:rPr lang="en-US" smtClean="0"/>
              <a:t>6</a:t>
            </a:fld>
            <a:endParaRPr lang="en-US"/>
          </a:p>
        </p:txBody>
      </p:sp>
    </p:spTree>
    <p:extLst>
      <p:ext uri="{BB962C8B-B14F-4D97-AF65-F5344CB8AC3E}">
        <p14:creationId xmlns:p14="http://schemas.microsoft.com/office/powerpoint/2010/main" val="964546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ECEDB-810E-D935-A6AC-9ED61D9BF4B2}"/>
              </a:ext>
            </a:extLst>
          </p:cNvPr>
          <p:cNvSpPr>
            <a:spLocks noGrp="1"/>
          </p:cNvSpPr>
          <p:nvPr>
            <p:ph type="title"/>
          </p:nvPr>
        </p:nvSpPr>
        <p:spPr/>
        <p:txBody>
          <a:bodyPr/>
          <a:lstStyle/>
          <a:p>
            <a:r>
              <a:rPr lang="en-US" dirty="0"/>
              <a:t>Once you have loaded the data and named the “object” as “star” do the following:</a:t>
            </a:r>
          </a:p>
        </p:txBody>
      </p:sp>
      <p:sp>
        <p:nvSpPr>
          <p:cNvPr id="3" name="Content Placeholder 2">
            <a:extLst>
              <a:ext uri="{FF2B5EF4-FFF2-40B4-BE49-F238E27FC236}">
                <a16:creationId xmlns:a16="http://schemas.microsoft.com/office/drawing/2014/main" id="{8DA3D1DB-D5A0-CF5B-FB6C-EC1510C51DE4}"/>
              </a:ext>
            </a:extLst>
          </p:cNvPr>
          <p:cNvSpPr>
            <a:spLocks noGrp="1"/>
          </p:cNvSpPr>
          <p:nvPr>
            <p:ph idx="1"/>
          </p:nvPr>
        </p:nvSpPr>
        <p:spPr/>
        <p:txBody>
          <a:bodyPr>
            <a:normAutofit lnSpcReduction="10000"/>
          </a:bodyPr>
          <a:lstStyle/>
          <a:p>
            <a:r>
              <a:rPr lang="en-US" dirty="0"/>
              <a:t>View(star)</a:t>
            </a:r>
          </a:p>
          <a:p>
            <a:pPr marL="0" indent="0">
              <a:buNone/>
            </a:pPr>
            <a:r>
              <a:rPr lang="en-US" dirty="0"/>
              <a:t>	Look at the data.</a:t>
            </a:r>
          </a:p>
          <a:p>
            <a:r>
              <a:rPr lang="en-US" dirty="0"/>
              <a:t>head(star)	</a:t>
            </a:r>
          </a:p>
          <a:p>
            <a:pPr lvl="1"/>
            <a:r>
              <a:rPr lang="en-US" dirty="0"/>
              <a:t>Look at the first 6 (default) rows. Sometimes data objects are huge!</a:t>
            </a:r>
          </a:p>
          <a:p>
            <a:pPr marL="457200" lvl="1" indent="0">
              <a:buNone/>
            </a:pPr>
            <a:endParaRPr lang="en-US" dirty="0"/>
          </a:p>
          <a:p>
            <a:pPr marL="457200" lvl="1" indent="0">
              <a:buNone/>
            </a:pPr>
            <a:r>
              <a:rPr lang="en-US" dirty="0"/>
              <a:t>head(star, n=10)</a:t>
            </a:r>
          </a:p>
          <a:p>
            <a:pPr marL="457200" lvl="1" indent="0">
              <a:buNone/>
            </a:pPr>
            <a:r>
              <a:rPr lang="en-US" dirty="0"/>
              <a:t>Shows first 10 rows</a:t>
            </a:r>
          </a:p>
          <a:p>
            <a:pPr marL="457200" lvl="1" indent="0">
              <a:buNone/>
            </a:pPr>
            <a:endParaRPr lang="en-US" dirty="0"/>
          </a:p>
          <a:p>
            <a:pPr marL="457200" lvl="1" indent="0">
              <a:buNone/>
            </a:pPr>
            <a:r>
              <a:rPr lang="en-US" dirty="0"/>
              <a:t>In statistics, “n” is often used to denote the sample size or the observation or number of observations. Here, in the STAR dataset, each </a:t>
            </a:r>
            <a:r>
              <a:rPr lang="en-US" dirty="0">
                <a:solidFill>
                  <a:srgbClr val="00B0F0"/>
                </a:solidFill>
              </a:rPr>
              <a:t>observation</a:t>
            </a:r>
            <a:r>
              <a:rPr lang="en-US" dirty="0"/>
              <a:t> (</a:t>
            </a:r>
            <a:r>
              <a:rPr lang="en-US" dirty="0" err="1"/>
              <a:t>i</a:t>
            </a:r>
            <a:r>
              <a:rPr lang="en-US" dirty="0"/>
              <a:t>) is a student. </a:t>
            </a:r>
            <a:r>
              <a:rPr lang="en-US" dirty="0">
                <a:solidFill>
                  <a:srgbClr val="00B0F0"/>
                </a:solidFill>
              </a:rPr>
              <a:t>So, each row is student</a:t>
            </a:r>
            <a:r>
              <a:rPr lang="en-US" dirty="0"/>
              <a:t>.</a:t>
            </a:r>
          </a:p>
          <a:p>
            <a:pPr lvl="1"/>
            <a:endParaRPr lang="en-US" dirty="0"/>
          </a:p>
        </p:txBody>
      </p:sp>
      <p:sp>
        <p:nvSpPr>
          <p:cNvPr id="4" name="Slide Number Placeholder 3">
            <a:extLst>
              <a:ext uri="{FF2B5EF4-FFF2-40B4-BE49-F238E27FC236}">
                <a16:creationId xmlns:a16="http://schemas.microsoft.com/office/drawing/2014/main" id="{54215778-09C0-289A-3753-037F010338E7}"/>
              </a:ext>
            </a:extLst>
          </p:cNvPr>
          <p:cNvSpPr>
            <a:spLocks noGrp="1"/>
          </p:cNvSpPr>
          <p:nvPr>
            <p:ph type="sldNum" sz="quarter" idx="12"/>
          </p:nvPr>
        </p:nvSpPr>
        <p:spPr/>
        <p:txBody>
          <a:bodyPr/>
          <a:lstStyle/>
          <a:p>
            <a:fld id="{D549473A-C3FF-4FBB-A553-C5CC92A3A114}" type="slidenum">
              <a:rPr lang="en-US" smtClean="0"/>
              <a:t>7</a:t>
            </a:fld>
            <a:endParaRPr lang="en-US"/>
          </a:p>
        </p:txBody>
      </p:sp>
    </p:spTree>
    <p:extLst>
      <p:ext uri="{BB962C8B-B14F-4D97-AF65-F5344CB8AC3E}">
        <p14:creationId xmlns:p14="http://schemas.microsoft.com/office/powerpoint/2010/main" val="2374569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5624-D9A5-75F1-F361-AFD7BD08F6AF}"/>
              </a:ext>
            </a:extLst>
          </p:cNvPr>
          <p:cNvSpPr>
            <a:spLocks noGrp="1"/>
          </p:cNvSpPr>
          <p:nvPr>
            <p:ph type="title"/>
          </p:nvPr>
        </p:nvSpPr>
        <p:spPr/>
        <p:txBody>
          <a:bodyPr/>
          <a:lstStyle/>
          <a:p>
            <a:r>
              <a:rPr lang="en-US" dirty="0"/>
              <a:t>About the STAR data set</a:t>
            </a:r>
          </a:p>
        </p:txBody>
      </p:sp>
      <p:sp>
        <p:nvSpPr>
          <p:cNvPr id="3" name="Content Placeholder 2">
            <a:extLst>
              <a:ext uri="{FF2B5EF4-FFF2-40B4-BE49-F238E27FC236}">
                <a16:creationId xmlns:a16="http://schemas.microsoft.com/office/drawing/2014/main" id="{DB5A2D56-BC45-87C7-6470-D070744AA36C}"/>
              </a:ext>
            </a:extLst>
          </p:cNvPr>
          <p:cNvSpPr>
            <a:spLocks noGrp="1"/>
          </p:cNvSpPr>
          <p:nvPr>
            <p:ph idx="1"/>
          </p:nvPr>
        </p:nvSpPr>
        <p:spPr/>
        <p:txBody>
          <a:bodyPr/>
          <a:lstStyle/>
          <a:p>
            <a:pPr algn="just"/>
            <a:r>
              <a:rPr lang="en-US" sz="1800" b="0" i="0" u="none" strike="noStrike" baseline="0" dirty="0">
                <a:solidFill>
                  <a:srgbClr val="50544F"/>
                </a:solidFill>
                <a:latin typeface="Times New Roman" panose="02020603050405020304" pitchFamily="18" charset="0"/>
              </a:rPr>
              <a:t>Reading table 1</a:t>
            </a:r>
            <a:r>
              <a:rPr lang="en-US" sz="1800" b="0" i="0" u="none" strike="noStrike" baseline="0" dirty="0">
                <a:solidFill>
                  <a:srgbClr val="6D6E69"/>
                </a:solidFill>
                <a:latin typeface="Times New Roman" panose="02020603050405020304" pitchFamily="18" charset="0"/>
              </a:rPr>
              <a:t>.</a:t>
            </a:r>
            <a:r>
              <a:rPr lang="en-US" sz="1800" b="0" i="0" u="none" strike="noStrike" baseline="0" dirty="0">
                <a:solidFill>
                  <a:srgbClr val="50544F"/>
                </a:solidFill>
                <a:latin typeface="Times New Roman" panose="02020603050405020304" pitchFamily="18" charset="0"/>
              </a:rPr>
              <a:t>1, we learn tha</a:t>
            </a:r>
            <a:r>
              <a:rPr lang="en-US" sz="1800" b="0" i="0" u="none" strike="noStrike" baseline="0" dirty="0">
                <a:solidFill>
                  <a:srgbClr val="363A34"/>
                </a:solidFill>
                <a:latin typeface="Times New Roman" panose="02020603050405020304" pitchFamily="18" charset="0"/>
              </a:rPr>
              <a:t>t:</a:t>
            </a:r>
          </a:p>
          <a:p>
            <a:pPr marR="7370" algn="just"/>
            <a:r>
              <a:rPr lang="en-US" sz="1800" b="0" i="1" u="none" strike="noStrike" baseline="0" dirty="0" err="1">
                <a:solidFill>
                  <a:srgbClr val="50544F"/>
                </a:solidFill>
                <a:latin typeface="Times New Roman" panose="02020603050405020304" pitchFamily="18" charset="0"/>
              </a:rPr>
              <a:t>classtype</a:t>
            </a:r>
            <a:r>
              <a:rPr lang="en-US" sz="1800" b="0" i="1" u="none" strike="noStrike" baseline="0" dirty="0">
                <a:solidFill>
                  <a:srgbClr val="50544F"/>
                </a:solidFill>
                <a:latin typeface="Times New Roman" panose="02020603050405020304" pitchFamily="18" charset="0"/>
              </a:rPr>
              <a:t> </a:t>
            </a:r>
            <a:r>
              <a:rPr lang="en-US" sz="1800" b="0" i="0" u="none" strike="noStrike" baseline="0" dirty="0">
                <a:solidFill>
                  <a:srgbClr val="50544F"/>
                </a:solidFill>
                <a:latin typeface="Times New Roman" panose="02020603050405020304" pitchFamily="18" charset="0"/>
              </a:rPr>
              <a:t>ca</a:t>
            </a:r>
            <a:r>
              <a:rPr lang="en-US" sz="1800" b="0" i="0" u="none" strike="noStrike" baseline="0" dirty="0">
                <a:solidFill>
                  <a:srgbClr val="363A34"/>
                </a:solidFill>
                <a:latin typeface="Times New Roman" panose="02020603050405020304" pitchFamily="18" charset="0"/>
              </a:rPr>
              <a:t>p</a:t>
            </a:r>
            <a:r>
              <a:rPr lang="en-US" sz="1800" b="0" i="0" u="none" strike="noStrike" baseline="0" dirty="0">
                <a:solidFill>
                  <a:srgbClr val="50544F"/>
                </a:solidFill>
                <a:latin typeface="Times New Roman" panose="02020603050405020304" pitchFamily="18" charset="0"/>
              </a:rPr>
              <a:t>tures the size of the class the student a</a:t>
            </a:r>
            <a:r>
              <a:rPr lang="en-US" sz="1800" b="0" i="0" u="none" strike="noStrike" baseline="0" dirty="0">
                <a:solidFill>
                  <a:srgbClr val="363A34"/>
                </a:solidFill>
                <a:latin typeface="Times New Roman" panose="02020603050405020304" pitchFamily="18" charset="0"/>
              </a:rPr>
              <a:t>t</a:t>
            </a:r>
            <a:r>
              <a:rPr lang="en-US" sz="1800" b="0" i="0" u="none" strike="noStrike" baseline="0" dirty="0">
                <a:solidFill>
                  <a:srgbClr val="50544F"/>
                </a:solidFill>
                <a:latin typeface="Times New Roman" panose="02020603050405020304" pitchFamily="18" charset="0"/>
              </a:rPr>
              <a:t>tended, which was either </a:t>
            </a:r>
            <a:r>
              <a:rPr lang="en-US" sz="1800" b="0" i="0" u="none" strike="noStrike" baseline="0" dirty="0">
                <a:solidFill>
                  <a:srgbClr val="878985"/>
                </a:solidFill>
                <a:latin typeface="Times New Roman" panose="02020603050405020304" pitchFamily="18" charset="0"/>
              </a:rPr>
              <a:t>·</a:t>
            </a:r>
            <a:r>
              <a:rPr lang="en-US" sz="1800" b="0" i="0" u="none" strike="noStrike" baseline="0" dirty="0">
                <a:solidFill>
                  <a:srgbClr val="50544F"/>
                </a:solidFill>
                <a:latin typeface="Times New Roman" panose="02020603050405020304" pitchFamily="18" charset="0"/>
              </a:rPr>
              <a:t>s</a:t>
            </a:r>
            <a:r>
              <a:rPr lang="en-US" sz="1800" b="0" i="0" u="none" strike="noStrike" baseline="0" dirty="0">
                <a:solidFill>
                  <a:srgbClr val="363A34"/>
                </a:solidFill>
                <a:latin typeface="Times New Roman" panose="02020603050405020304" pitchFamily="18" charset="0"/>
              </a:rPr>
              <a:t>m</a:t>
            </a:r>
            <a:r>
              <a:rPr lang="en-US" sz="1800" b="0" i="0" u="none" strike="noStrike" baseline="0" dirty="0">
                <a:solidFill>
                  <a:srgbClr val="50544F"/>
                </a:solidFill>
                <a:latin typeface="Times New Roman" panose="02020603050405020304" pitchFamily="18" charset="0"/>
              </a:rPr>
              <a:t>all</a:t>
            </a:r>
            <a:r>
              <a:rPr lang="en-US" sz="1800" b="0" i="0" u="none" strike="noStrike" baseline="0" dirty="0">
                <a:solidFill>
                  <a:srgbClr val="6D6E69"/>
                </a:solidFill>
                <a:latin typeface="Times New Roman" panose="02020603050405020304" pitchFamily="18" charset="0"/>
              </a:rPr>
              <a:t>" </a:t>
            </a:r>
            <a:r>
              <a:rPr lang="en-US" sz="1800" b="0" i="0" u="none" strike="noStrike" baseline="0" dirty="0">
                <a:solidFill>
                  <a:srgbClr val="50544F"/>
                </a:solidFill>
                <a:latin typeface="Times New Roman" panose="02020603050405020304" pitchFamily="18" charset="0"/>
              </a:rPr>
              <a:t>or </a:t>
            </a:r>
            <a:r>
              <a:rPr lang="en-US" sz="1800" b="0" i="0" u="none" strike="noStrike" baseline="0" dirty="0">
                <a:solidFill>
                  <a:srgbClr val="878985"/>
                </a:solidFill>
                <a:latin typeface="Times New Roman" panose="02020603050405020304" pitchFamily="18" charset="0"/>
              </a:rPr>
              <a:t>"</a:t>
            </a:r>
            <a:r>
              <a:rPr lang="en-US" sz="1800" b="0" i="0" u="none" strike="noStrike" baseline="0" dirty="0">
                <a:solidFill>
                  <a:srgbClr val="50544F"/>
                </a:solidFill>
                <a:latin typeface="Times New Roman" panose="02020603050405020304" pitchFamily="18" charset="0"/>
              </a:rPr>
              <a:t>regular</a:t>
            </a:r>
            <a:endParaRPr lang="en-US" sz="1800" b="0" i="0" u="none" strike="noStrike" baseline="0" dirty="0">
              <a:solidFill>
                <a:srgbClr val="6D6E69"/>
              </a:solidFill>
              <a:latin typeface="Times New Roman" panose="02020603050405020304" pitchFamily="18" charset="0"/>
            </a:endParaRPr>
          </a:p>
          <a:p>
            <a:pPr marR="7520" algn="just"/>
            <a:r>
              <a:rPr lang="en-US" sz="1800" b="0" i="1" u="none" strike="noStrike" baseline="0" dirty="0">
                <a:solidFill>
                  <a:srgbClr val="50544F"/>
                </a:solidFill>
                <a:latin typeface="Times New Roman" panose="02020603050405020304" pitchFamily="18" charset="0"/>
              </a:rPr>
              <a:t>reading </a:t>
            </a:r>
            <a:r>
              <a:rPr lang="en-US" sz="1800" b="0" i="0" u="none" strike="noStrike" baseline="0" dirty="0">
                <a:solidFill>
                  <a:srgbClr val="50544F"/>
                </a:solidFill>
                <a:latin typeface="Times New Roman" panose="02020603050405020304" pitchFamily="18" charset="0"/>
              </a:rPr>
              <a:t>reco</a:t>
            </a:r>
            <a:r>
              <a:rPr lang="en-US" sz="1800" b="0" i="0" u="none" strike="noStrike" baseline="0" dirty="0">
                <a:solidFill>
                  <a:srgbClr val="363A34"/>
                </a:solidFill>
                <a:latin typeface="Times New Roman" panose="02020603050405020304" pitchFamily="18" charset="0"/>
              </a:rPr>
              <a:t>r</a:t>
            </a:r>
            <a:r>
              <a:rPr lang="en-US" sz="1800" b="0" i="0" u="none" strike="noStrike" baseline="0" dirty="0">
                <a:solidFill>
                  <a:srgbClr val="50544F"/>
                </a:solidFill>
                <a:latin typeface="Times New Roman" panose="02020603050405020304" pitchFamily="18" charset="0"/>
              </a:rPr>
              <a:t>ds the sco</a:t>
            </a:r>
            <a:r>
              <a:rPr lang="en-US" sz="1800" b="0" i="0" u="none" strike="noStrike" baseline="0" dirty="0">
                <a:solidFill>
                  <a:srgbClr val="21231F"/>
                </a:solidFill>
                <a:latin typeface="Times New Roman" panose="02020603050405020304" pitchFamily="18" charset="0"/>
              </a:rPr>
              <a:t>r</a:t>
            </a:r>
            <a:r>
              <a:rPr lang="en-US" sz="1800" b="0" i="0" u="none" strike="noStrike" baseline="0" dirty="0">
                <a:solidFill>
                  <a:srgbClr val="50544F"/>
                </a:solidFill>
                <a:latin typeface="Times New Roman" panose="02020603050405020304" pitchFamily="18" charset="0"/>
              </a:rPr>
              <a:t>es, measured in points, the student earned on the third-gra</a:t>
            </a:r>
            <a:r>
              <a:rPr lang="en-US" sz="1800" b="0" i="0" u="none" strike="noStrike" baseline="0" dirty="0">
                <a:solidFill>
                  <a:srgbClr val="363A34"/>
                </a:solidFill>
                <a:latin typeface="Times New Roman" panose="02020603050405020304" pitchFamily="18" charset="0"/>
              </a:rPr>
              <a:t>d</a:t>
            </a:r>
            <a:r>
              <a:rPr lang="en-US" sz="1800" b="0" i="0" u="none" strike="noStrike" baseline="0" dirty="0">
                <a:solidFill>
                  <a:srgbClr val="50544F"/>
                </a:solidFill>
                <a:latin typeface="Times New Roman" panose="02020603050405020304" pitchFamily="18" charset="0"/>
              </a:rPr>
              <a:t>e reading </a:t>
            </a:r>
            <a:r>
              <a:rPr lang="en-US" sz="1800" b="0" i="0" u="none" strike="noStrike" baseline="0" dirty="0">
                <a:solidFill>
                  <a:srgbClr val="363A34"/>
                </a:solidFill>
                <a:latin typeface="Times New Roman" panose="02020603050405020304" pitchFamily="18" charset="0"/>
              </a:rPr>
              <a:t>t</a:t>
            </a:r>
            <a:r>
              <a:rPr lang="en-US" sz="1800" b="0" i="0" u="none" strike="noStrike" baseline="0" dirty="0">
                <a:solidFill>
                  <a:srgbClr val="50544F"/>
                </a:solidFill>
                <a:latin typeface="Times New Roman" panose="02020603050405020304" pitchFamily="18" charset="0"/>
              </a:rPr>
              <a:t>est</a:t>
            </a:r>
          </a:p>
          <a:p>
            <a:pPr marR="7490" algn="just"/>
            <a:r>
              <a:rPr lang="en-US" sz="1800" b="0" i="1" u="none" strike="noStrike" baseline="0" dirty="0">
                <a:solidFill>
                  <a:srgbClr val="50544F"/>
                </a:solidFill>
                <a:latin typeface="Times New Roman" panose="02020603050405020304" pitchFamily="18" charset="0"/>
              </a:rPr>
              <a:t>math </a:t>
            </a:r>
            <a:r>
              <a:rPr lang="en-US" sz="1800" b="0" i="0" u="none" strike="noStrike" baseline="0" dirty="0">
                <a:solidFill>
                  <a:srgbClr val="50544F"/>
                </a:solidFill>
                <a:latin typeface="Times New Roman" panose="02020603050405020304" pitchFamily="18" charset="0"/>
              </a:rPr>
              <a:t>reco</a:t>
            </a:r>
            <a:r>
              <a:rPr lang="en-US" sz="1800" b="0" i="0" u="none" strike="noStrike" baseline="0" dirty="0">
                <a:solidFill>
                  <a:srgbClr val="21231F"/>
                </a:solidFill>
                <a:latin typeface="Times New Roman" panose="02020603050405020304" pitchFamily="18" charset="0"/>
              </a:rPr>
              <a:t>r</a:t>
            </a:r>
            <a:r>
              <a:rPr lang="en-US" sz="1800" b="0" i="0" u="none" strike="noStrike" baseline="0" dirty="0">
                <a:solidFill>
                  <a:srgbClr val="50544F"/>
                </a:solidFill>
                <a:latin typeface="Times New Roman" panose="02020603050405020304" pitchFamily="18" charset="0"/>
              </a:rPr>
              <a:t>ds the scores, measured in point</a:t>
            </a:r>
            <a:r>
              <a:rPr lang="en-US" sz="1800" b="0" i="0" u="none" strike="noStrike" baseline="0" dirty="0">
                <a:solidFill>
                  <a:srgbClr val="6D6E69"/>
                </a:solidFill>
                <a:latin typeface="Times New Roman" panose="02020603050405020304" pitchFamily="18" charset="0"/>
              </a:rPr>
              <a:t>s</a:t>
            </a:r>
            <a:r>
              <a:rPr lang="en-US" sz="1800" b="0" i="0" u="none" strike="noStrike" baseline="0" dirty="0">
                <a:solidFill>
                  <a:srgbClr val="50544F"/>
                </a:solidFill>
                <a:latin typeface="Times New Roman" panose="02020603050405020304" pitchFamily="18" charset="0"/>
              </a:rPr>
              <a:t>, the student earned on </a:t>
            </a:r>
            <a:r>
              <a:rPr lang="en-US" sz="1800" b="0" i="0" u="none" strike="noStrike" baseline="0" dirty="0">
                <a:solidFill>
                  <a:srgbClr val="363A34"/>
                </a:solidFill>
                <a:latin typeface="Times New Roman" panose="02020603050405020304" pitchFamily="18" charset="0"/>
              </a:rPr>
              <a:t>t</a:t>
            </a:r>
            <a:r>
              <a:rPr lang="en-US" sz="1800" b="0" i="0" u="none" strike="noStrike" baseline="0" dirty="0">
                <a:solidFill>
                  <a:srgbClr val="50544F"/>
                </a:solidFill>
                <a:latin typeface="Times New Roman" panose="02020603050405020304" pitchFamily="18" charset="0"/>
              </a:rPr>
              <a:t>he thir</a:t>
            </a:r>
            <a:r>
              <a:rPr lang="en-US" sz="1800" b="0" i="0" u="none" strike="noStrike" baseline="0" dirty="0">
                <a:solidFill>
                  <a:srgbClr val="363A34"/>
                </a:solidFill>
                <a:latin typeface="Times New Roman" panose="02020603050405020304" pitchFamily="18" charset="0"/>
              </a:rPr>
              <a:t>d</a:t>
            </a:r>
            <a:r>
              <a:rPr lang="en-US" sz="1800" b="0" i="0" u="none" strike="noStrike" baseline="0" dirty="0">
                <a:solidFill>
                  <a:srgbClr val="50544F"/>
                </a:solidFill>
                <a:latin typeface="Times New Roman" panose="02020603050405020304" pitchFamily="18" charset="0"/>
              </a:rPr>
              <a:t>-grade math test</a:t>
            </a:r>
            <a:endParaRPr lang="en-US" sz="1800" dirty="0">
              <a:solidFill>
                <a:srgbClr val="6D6E69"/>
              </a:solidFill>
              <a:latin typeface="Times New Roman" panose="02020603050405020304" pitchFamily="18" charset="0"/>
            </a:endParaRPr>
          </a:p>
          <a:p>
            <a:pPr marR="7490" algn="just"/>
            <a:r>
              <a:rPr lang="en-US" sz="1800" b="0" i="1" u="none" strike="noStrike" baseline="0" dirty="0">
                <a:solidFill>
                  <a:srgbClr val="50544F"/>
                </a:solidFill>
                <a:latin typeface="Times New Roman" panose="02020603050405020304" pitchFamily="18" charset="0"/>
              </a:rPr>
              <a:t>graduated </a:t>
            </a:r>
            <a:r>
              <a:rPr lang="en-US" sz="1800" b="0" i="0" u="none" strike="noStrike" baseline="0" dirty="0">
                <a:solidFill>
                  <a:srgbClr val="50544F"/>
                </a:solidFill>
                <a:latin typeface="Times New Roman" panose="02020603050405020304" pitchFamily="18" charset="0"/>
              </a:rPr>
              <a:t>indicates whe</a:t>
            </a:r>
            <a:r>
              <a:rPr lang="en-US" sz="1800" b="0" i="0" u="none" strike="noStrike" baseline="0" dirty="0">
                <a:solidFill>
                  <a:srgbClr val="363A34"/>
                </a:solidFill>
                <a:latin typeface="Times New Roman" panose="02020603050405020304" pitchFamily="18" charset="0"/>
              </a:rPr>
              <a:t>t</a:t>
            </a:r>
            <a:r>
              <a:rPr lang="en-US" sz="1800" b="0" i="0" u="none" strike="noStrike" baseline="0" dirty="0">
                <a:solidFill>
                  <a:srgbClr val="50544F"/>
                </a:solidFill>
                <a:latin typeface="Times New Roman" panose="02020603050405020304" pitchFamily="18" charset="0"/>
              </a:rPr>
              <a:t>her </a:t>
            </a:r>
            <a:r>
              <a:rPr lang="en-US" sz="1800" b="0" i="0" u="none" strike="noStrike" baseline="0" dirty="0">
                <a:solidFill>
                  <a:srgbClr val="363A34"/>
                </a:solidFill>
                <a:latin typeface="Times New Roman" panose="02020603050405020304" pitchFamily="18" charset="0"/>
              </a:rPr>
              <a:t>t</a:t>
            </a:r>
            <a:r>
              <a:rPr lang="en-US" sz="1800" b="0" i="0" u="none" strike="noStrike" baseline="0" dirty="0">
                <a:solidFill>
                  <a:srgbClr val="50544F"/>
                </a:solidFill>
                <a:latin typeface="Times New Roman" panose="02020603050405020304" pitchFamily="18" charset="0"/>
              </a:rPr>
              <a:t>he student graduated from high school (it equals 1 if the student gra</a:t>
            </a:r>
            <a:r>
              <a:rPr lang="en-US" sz="1800" b="0" i="0" u="none" strike="noStrike" baseline="0" dirty="0">
                <a:solidFill>
                  <a:srgbClr val="363A34"/>
                </a:solidFill>
                <a:latin typeface="Times New Roman" panose="02020603050405020304" pitchFamily="18" charset="0"/>
              </a:rPr>
              <a:t>d</a:t>
            </a:r>
            <a:r>
              <a:rPr lang="en-US" sz="1800" b="0" i="0" u="none" strike="noStrike" baseline="0" dirty="0">
                <a:solidFill>
                  <a:srgbClr val="50544F"/>
                </a:solidFill>
                <a:latin typeface="Times New Roman" panose="02020603050405020304" pitchFamily="18" charset="0"/>
              </a:rPr>
              <a:t>uated and O if t</a:t>
            </a:r>
            <a:r>
              <a:rPr lang="en-US" sz="1800" b="0" i="0" u="none" strike="noStrike" baseline="0" dirty="0">
                <a:solidFill>
                  <a:srgbClr val="363A34"/>
                </a:solidFill>
                <a:latin typeface="Times New Roman" panose="02020603050405020304" pitchFamily="18" charset="0"/>
              </a:rPr>
              <a:t>h</a:t>
            </a:r>
            <a:r>
              <a:rPr lang="en-US" sz="1800" b="0" i="0" u="none" strike="noStrike" baseline="0" dirty="0">
                <a:solidFill>
                  <a:srgbClr val="50544F"/>
                </a:solidFill>
                <a:latin typeface="Times New Roman" panose="02020603050405020304" pitchFamily="18" charset="0"/>
              </a:rPr>
              <a:t>e student did not gra</a:t>
            </a:r>
            <a:r>
              <a:rPr lang="en-US" sz="1800" b="0" i="0" u="none" strike="noStrike" baseline="0" dirty="0">
                <a:solidFill>
                  <a:srgbClr val="363A34"/>
                </a:solidFill>
                <a:latin typeface="Times New Roman" panose="02020603050405020304" pitchFamily="18" charset="0"/>
              </a:rPr>
              <a:t>d</a:t>
            </a:r>
            <a:r>
              <a:rPr lang="en-US" sz="1800" b="0" i="0" u="none" strike="noStrike" baseline="0" dirty="0">
                <a:solidFill>
                  <a:srgbClr val="50544F"/>
                </a:solidFill>
                <a:latin typeface="Times New Roman" panose="02020603050405020304" pitchFamily="18" charset="0"/>
              </a:rPr>
              <a:t>uate).</a:t>
            </a:r>
          </a:p>
          <a:p>
            <a:pPr marR="7490" algn="just"/>
            <a:endParaRPr lang="en-US" sz="1800" dirty="0">
              <a:solidFill>
                <a:srgbClr val="50544F"/>
              </a:solidFill>
              <a:latin typeface="Times New Roman" panose="02020603050405020304" pitchFamily="18" charset="0"/>
            </a:endParaRPr>
          </a:p>
          <a:p>
            <a:pPr marR="7390" algn="just"/>
            <a:r>
              <a:rPr lang="en-US" sz="1800" b="0" i="0" u="none" strike="noStrike" baseline="0" dirty="0">
                <a:solidFill>
                  <a:srgbClr val="50544F"/>
                </a:solidFill>
                <a:latin typeface="Times New Roman" panose="02020603050405020304" pitchFamily="18" charset="0"/>
              </a:rPr>
              <a:t>For example, the firs</a:t>
            </a:r>
            <a:r>
              <a:rPr lang="en-US" sz="1800" b="0" i="0" u="none" strike="noStrike" baseline="0" dirty="0">
                <a:solidFill>
                  <a:srgbClr val="2F332D"/>
                </a:solidFill>
                <a:latin typeface="Times New Roman" panose="02020603050405020304" pitchFamily="18" charset="0"/>
              </a:rPr>
              <a:t>t </a:t>
            </a:r>
            <a:r>
              <a:rPr lang="en-US" sz="1800" b="0" i="0" u="none" strike="noStrike" baseline="0" dirty="0">
                <a:solidFill>
                  <a:srgbClr val="50544F"/>
                </a:solidFill>
                <a:latin typeface="Times New Roman" panose="02020603050405020304" pitchFamily="18" charset="0"/>
              </a:rPr>
              <a:t>observation represen</a:t>
            </a:r>
            <a:r>
              <a:rPr lang="en-US" sz="1800" b="0" i="0" u="none" strike="noStrike" baseline="0" dirty="0">
                <a:solidFill>
                  <a:srgbClr val="2F332D"/>
                </a:solidFill>
                <a:latin typeface="Times New Roman" panose="02020603050405020304" pitchFamily="18" charset="0"/>
              </a:rPr>
              <a:t>t</a:t>
            </a:r>
            <a:r>
              <a:rPr lang="en-US" sz="1800" b="0" i="0" u="none" strike="noStrike" baseline="0" dirty="0">
                <a:solidFill>
                  <a:srgbClr val="50544F"/>
                </a:solidFill>
                <a:latin typeface="Times New Roman" panose="02020603050405020304" pitchFamily="18" charset="0"/>
              </a:rPr>
              <a:t>s </a:t>
            </a:r>
            <a:r>
              <a:rPr lang="en-US" sz="1800" b="0" i="0" u="none" strike="noStrike" baseline="0" dirty="0">
                <a:solidFill>
                  <a:srgbClr val="62645E"/>
                </a:solidFill>
                <a:latin typeface="Times New Roman" panose="02020603050405020304" pitchFamily="18" charset="0"/>
              </a:rPr>
              <a:t>a student </a:t>
            </a:r>
            <a:r>
              <a:rPr lang="en-US" sz="1800" b="0" i="0" u="none" strike="noStrike" baseline="0" dirty="0">
                <a:solidFill>
                  <a:srgbClr val="50544F"/>
                </a:solidFill>
                <a:latin typeface="Times New Roman" panose="02020603050405020304" pitchFamily="18" charset="0"/>
              </a:rPr>
              <a:t>who attended </a:t>
            </a:r>
            <a:r>
              <a:rPr lang="en-US" sz="1800" dirty="0">
                <a:solidFill>
                  <a:srgbClr val="50544F"/>
                </a:solidFill>
                <a:latin typeface="Times New Roman" panose="02020603050405020304" pitchFamily="18" charset="0"/>
              </a:rPr>
              <a:t>a</a:t>
            </a:r>
            <a:r>
              <a:rPr lang="en-US" sz="1800" b="1" i="0" u="none" strike="noStrike" baseline="0" dirty="0">
                <a:solidFill>
                  <a:srgbClr val="50544F"/>
                </a:solidFill>
                <a:latin typeface="Times New Roman" panose="02020603050405020304" pitchFamily="18" charset="0"/>
              </a:rPr>
              <a:t> </a:t>
            </a:r>
            <a:r>
              <a:rPr lang="en-US" sz="1800" b="0" i="0" u="none" strike="noStrike" baseline="0" dirty="0">
                <a:solidFill>
                  <a:srgbClr val="50544F"/>
                </a:solidFill>
                <a:latin typeface="Times New Roman" panose="02020603050405020304" pitchFamily="18" charset="0"/>
              </a:rPr>
              <a:t>small class, earned 578 po</a:t>
            </a:r>
            <a:r>
              <a:rPr lang="en-US" sz="1800" b="0" i="0" u="none" strike="noStrike" baseline="0" dirty="0">
                <a:solidFill>
                  <a:srgbClr val="2F332D"/>
                </a:solidFill>
                <a:latin typeface="Times New Roman" panose="02020603050405020304" pitchFamily="18" charset="0"/>
              </a:rPr>
              <a:t>i</a:t>
            </a:r>
            <a:r>
              <a:rPr lang="en-US" sz="1800" b="0" i="0" u="none" strike="noStrike" baseline="0" dirty="0">
                <a:solidFill>
                  <a:srgbClr val="50544F"/>
                </a:solidFill>
                <a:latin typeface="Times New Roman" panose="02020603050405020304" pitchFamily="18" charset="0"/>
              </a:rPr>
              <a:t>nts on the third-grade reading test and 610 points on </a:t>
            </a:r>
            <a:r>
              <a:rPr lang="en-US" sz="1800" b="0" i="0" u="none" strike="noStrike" baseline="0" dirty="0">
                <a:solidFill>
                  <a:srgbClr val="62645E"/>
                </a:solidFill>
                <a:latin typeface="Times New Roman" panose="02020603050405020304" pitchFamily="18" charset="0"/>
              </a:rPr>
              <a:t>the </a:t>
            </a:r>
            <a:r>
              <a:rPr lang="en-US" sz="1800" b="0" i="0" u="none" strike="noStrike" baseline="0" dirty="0">
                <a:solidFill>
                  <a:srgbClr val="50544F"/>
                </a:solidFill>
                <a:latin typeface="Times New Roman" panose="02020603050405020304" pitchFamily="18" charset="0"/>
              </a:rPr>
              <a:t>third-grade ma</a:t>
            </a:r>
            <a:r>
              <a:rPr lang="en-US" sz="1800" b="0" i="0" u="none" strike="noStrike" baseline="0" dirty="0">
                <a:solidFill>
                  <a:srgbClr val="2F332D"/>
                </a:solidFill>
                <a:latin typeface="Times New Roman" panose="02020603050405020304" pitchFamily="18" charset="0"/>
              </a:rPr>
              <a:t>t</a:t>
            </a:r>
            <a:r>
              <a:rPr lang="en-US" sz="1800" b="0" i="0" u="none" strike="noStrike" baseline="0" dirty="0">
                <a:solidFill>
                  <a:srgbClr val="50544F"/>
                </a:solidFill>
                <a:latin typeface="Times New Roman" panose="02020603050405020304" pitchFamily="18" charset="0"/>
              </a:rPr>
              <a:t>h tes</a:t>
            </a:r>
            <a:r>
              <a:rPr lang="en-US" sz="1800" b="0" i="0" u="none" strike="noStrike" baseline="0" dirty="0">
                <a:solidFill>
                  <a:srgbClr val="2F332D"/>
                </a:solidFill>
                <a:latin typeface="Times New Roman" panose="02020603050405020304" pitchFamily="18" charset="0"/>
              </a:rPr>
              <a:t>t</a:t>
            </a:r>
            <a:r>
              <a:rPr lang="en-US" sz="1800" b="0" i="0" u="none" strike="noStrike" baseline="0" dirty="0">
                <a:solidFill>
                  <a:srgbClr val="50544F"/>
                </a:solidFill>
                <a:latin typeface="Times New Roman" panose="02020603050405020304" pitchFamily="18" charset="0"/>
              </a:rPr>
              <a:t>, and graduated from high </a:t>
            </a:r>
            <a:r>
              <a:rPr lang="en-US" sz="1800" b="0" i="0" u="none" strike="noStrike" baseline="0" dirty="0">
                <a:solidFill>
                  <a:srgbClr val="62645E"/>
                </a:solidFill>
                <a:latin typeface="Times New Roman" panose="02020603050405020304" pitchFamily="18" charset="0"/>
              </a:rPr>
              <a:t>school.</a:t>
            </a:r>
          </a:p>
          <a:p>
            <a:pPr marR="7490" algn="just"/>
            <a:endParaRPr lang="en-US" sz="1800" b="0" i="0" u="none" strike="noStrike" baseline="0" dirty="0">
              <a:solidFill>
                <a:srgbClr val="6D6E69"/>
              </a:solidFill>
              <a:latin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D4EEA2A-AB0F-FFCC-1603-6DF2CBB30215}"/>
              </a:ext>
            </a:extLst>
          </p:cNvPr>
          <p:cNvSpPr>
            <a:spLocks noGrp="1"/>
          </p:cNvSpPr>
          <p:nvPr>
            <p:ph type="sldNum" sz="quarter" idx="12"/>
          </p:nvPr>
        </p:nvSpPr>
        <p:spPr/>
        <p:txBody>
          <a:bodyPr/>
          <a:lstStyle/>
          <a:p>
            <a:fld id="{D549473A-C3FF-4FBB-A553-C5CC92A3A114}" type="slidenum">
              <a:rPr lang="en-US" smtClean="0"/>
              <a:t>8</a:t>
            </a:fld>
            <a:endParaRPr lang="en-US"/>
          </a:p>
        </p:txBody>
      </p:sp>
    </p:spTree>
    <p:extLst>
      <p:ext uri="{BB962C8B-B14F-4D97-AF65-F5344CB8AC3E}">
        <p14:creationId xmlns:p14="http://schemas.microsoft.com/office/powerpoint/2010/main" val="1795431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B581A-1541-A66F-4034-0806B7EA8BDB}"/>
              </a:ext>
            </a:extLst>
          </p:cNvPr>
          <p:cNvSpPr>
            <a:spLocks noGrp="1"/>
          </p:cNvSpPr>
          <p:nvPr>
            <p:ph type="title"/>
          </p:nvPr>
        </p:nvSpPr>
        <p:spPr/>
        <p:txBody>
          <a:bodyPr/>
          <a:lstStyle/>
          <a:p>
            <a:r>
              <a:rPr lang="en-US" dirty="0"/>
              <a:t>Project STAR (longitudinal study)</a:t>
            </a:r>
          </a:p>
        </p:txBody>
      </p:sp>
      <p:sp>
        <p:nvSpPr>
          <p:cNvPr id="3" name="Content Placeholder 2">
            <a:extLst>
              <a:ext uri="{FF2B5EF4-FFF2-40B4-BE49-F238E27FC236}">
                <a16:creationId xmlns:a16="http://schemas.microsoft.com/office/drawing/2014/main" id="{E7FB9E62-6AF4-AD2F-6E9D-771259B7C5FA}"/>
              </a:ext>
            </a:extLst>
          </p:cNvPr>
          <p:cNvSpPr>
            <a:spLocks noGrp="1"/>
          </p:cNvSpPr>
          <p:nvPr>
            <p:ph idx="1"/>
          </p:nvPr>
        </p:nvSpPr>
        <p:spPr/>
        <p:txBody>
          <a:bodyPr>
            <a:normAutofit fontScale="92500"/>
          </a:bodyPr>
          <a:lstStyle/>
          <a:p>
            <a:r>
              <a:rPr lang="en-US" dirty="0"/>
              <a:t>Student-Teacher Achievement Ratio (STAR).</a:t>
            </a:r>
          </a:p>
          <a:p>
            <a:r>
              <a:rPr lang="en-US" dirty="0"/>
              <a:t>Experiment (with actual students!) in Tennessee (USA).</a:t>
            </a:r>
          </a:p>
          <a:p>
            <a:r>
              <a:rPr lang="en-US" dirty="0"/>
              <a:t>N=1274.   That is, the followed the lives of 1,274 students.</a:t>
            </a:r>
          </a:p>
          <a:p>
            <a:r>
              <a:rPr lang="en-US" dirty="0"/>
              <a:t>From </a:t>
            </a:r>
            <a:r>
              <a:rPr lang="en-US" dirty="0">
                <a:solidFill>
                  <a:srgbClr val="00B0F0"/>
                </a:solidFill>
              </a:rPr>
              <a:t>kindergarten</a:t>
            </a:r>
            <a:r>
              <a:rPr lang="en-US" dirty="0"/>
              <a:t>. (starts in Fall (Sept) of age 5, half day of public school. Age six is 1</a:t>
            </a:r>
            <a:r>
              <a:rPr lang="en-US" baseline="30000" dirty="0"/>
              <a:t>st</a:t>
            </a:r>
            <a:r>
              <a:rPr lang="en-US" dirty="0"/>
              <a:t> grade, just as in the US, except they start in September.</a:t>
            </a:r>
          </a:p>
          <a:p>
            <a:r>
              <a:rPr lang="en-US" dirty="0"/>
              <a:t>Followed same students until the finished third grade. In third grade, they all took the same </a:t>
            </a:r>
            <a:r>
              <a:rPr lang="en-US" dirty="0">
                <a:solidFill>
                  <a:srgbClr val="00B0F0"/>
                </a:solidFill>
              </a:rPr>
              <a:t>reading</a:t>
            </a:r>
            <a:r>
              <a:rPr lang="en-US" dirty="0"/>
              <a:t> test and </a:t>
            </a:r>
            <a:r>
              <a:rPr lang="en-US" dirty="0">
                <a:solidFill>
                  <a:srgbClr val="00B0F0"/>
                </a:solidFill>
              </a:rPr>
              <a:t>math</a:t>
            </a:r>
            <a:r>
              <a:rPr lang="en-US" dirty="0"/>
              <a:t> test. </a:t>
            </a:r>
          </a:p>
          <a:p>
            <a:r>
              <a:rPr lang="en-US" dirty="0"/>
              <a:t>The continued to follow the same 1,274 students until 17 or 18 and saw whether or not they graduated from high school (about 85% graduated).</a:t>
            </a:r>
          </a:p>
        </p:txBody>
      </p:sp>
      <p:sp>
        <p:nvSpPr>
          <p:cNvPr id="4" name="Slide Number Placeholder 3">
            <a:extLst>
              <a:ext uri="{FF2B5EF4-FFF2-40B4-BE49-F238E27FC236}">
                <a16:creationId xmlns:a16="http://schemas.microsoft.com/office/drawing/2014/main" id="{F6F34670-87FB-A578-1A79-62AE45381330}"/>
              </a:ext>
            </a:extLst>
          </p:cNvPr>
          <p:cNvSpPr>
            <a:spLocks noGrp="1"/>
          </p:cNvSpPr>
          <p:nvPr>
            <p:ph type="sldNum" sz="quarter" idx="12"/>
          </p:nvPr>
        </p:nvSpPr>
        <p:spPr/>
        <p:txBody>
          <a:bodyPr/>
          <a:lstStyle/>
          <a:p>
            <a:fld id="{D549473A-C3FF-4FBB-A553-C5CC92A3A114}" type="slidenum">
              <a:rPr lang="en-US" smtClean="0"/>
              <a:t>9</a:t>
            </a:fld>
            <a:endParaRPr lang="en-US"/>
          </a:p>
        </p:txBody>
      </p:sp>
    </p:spTree>
    <p:extLst>
      <p:ext uri="{BB962C8B-B14F-4D97-AF65-F5344CB8AC3E}">
        <p14:creationId xmlns:p14="http://schemas.microsoft.com/office/powerpoint/2010/main" val="30587953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TotalTime>
  <Words>3034</Words>
  <Application>Microsoft Office PowerPoint</Application>
  <PresentationFormat>Widescreen</PresentationFormat>
  <Paragraphs>249</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Calibri Light</vt:lpstr>
      <vt:lpstr>Symbol</vt:lpstr>
      <vt:lpstr>Times New Roman</vt:lpstr>
      <vt:lpstr>Office Theme</vt:lpstr>
      <vt:lpstr>DSS by Llaudet and Imai</vt:lpstr>
      <vt:lpstr>1. Introduction</vt:lpstr>
      <vt:lpstr>What Machine Learning (ML) does NOT do (yet)</vt:lpstr>
      <vt:lpstr>Economists and most social scientist want to explain:</vt:lpstr>
      <vt:lpstr>Open up R, and load the “STAR” dataset into R</vt:lpstr>
      <vt:lpstr>R seems to like “forward slashes” more than “backward slashes” </vt:lpstr>
      <vt:lpstr>Once you have loaded the data and named the “object” as “star” do the following:</vt:lpstr>
      <vt:lpstr>About the STAR data set</vt:lpstr>
      <vt:lpstr>Project STAR (longitudinal study)</vt:lpstr>
      <vt:lpstr>The goal of STAR: do smaller class sizes make a difference?</vt:lpstr>
      <vt:lpstr>Types of variables</vt:lpstr>
      <vt:lpstr>How many observations?</vt:lpstr>
      <vt:lpstr>Accessing individual variables within the dataframe (dataset)</vt:lpstr>
      <vt:lpstr>First, we want to see if students in smaller classes have higher test scores, on average</vt:lpstr>
      <vt:lpstr>Know the units of your data!  P. 23 L&amp;I</vt:lpstr>
      <vt:lpstr>Mean of the “graduated” variable?</vt:lpstr>
      <vt:lpstr>Chapter 2: Estimating Causal Effects with Randomized Experiments</vt:lpstr>
      <vt:lpstr>Treatment and Outcomes in STAR </vt:lpstr>
      <vt:lpstr>From L&amp;I page 29</vt:lpstr>
      <vt:lpstr>Outcome variables in STAR</vt:lpstr>
      <vt:lpstr>From p. 28 in L&amp;I</vt:lpstr>
      <vt:lpstr>2.3 Individual Causal Effects (L&amp;I p. 29)</vt:lpstr>
      <vt:lpstr>Ideally, we would like to observe what would happen to the same person if we did both “treatments”</vt:lpstr>
      <vt:lpstr>Two “potential outcomes”</vt:lpstr>
      <vt:lpstr>If we could observe both potential outcomes</vt:lpstr>
      <vt:lpstr>Let’s continue to pretend we can time-travel…</vt:lpstr>
      <vt:lpstr>Unfortunately we cannot do this…</vt:lpstr>
      <vt:lpstr>Fundamental problem (L&amp;I p. 33)</vt:lpstr>
      <vt:lpstr> A solution, or at least a “work-around回避策” for this big problem?</vt:lpstr>
      <vt:lpstr>Work-around: average causal effect</vt:lpstr>
      <vt:lpstr>ATE, Average Treatment Effect (limitation)</vt:lpstr>
      <vt:lpstr>Back to ATE</vt:lpstr>
      <vt:lpstr>Selection bias</vt:lpstr>
      <vt:lpstr>Looks like smaller classes CAUSES higher scores</vt:lpstr>
      <vt:lpstr>Benefits of Randomization</vt:lpstr>
      <vt:lpstr>Unobservable (or unobserved) characteristics</vt:lpstr>
      <vt:lpstr>Again, to repeat</vt:lpstr>
      <vt:lpstr>Let’s make the non-numeric variable “classtype” into a numeric (binary)</vt:lpstr>
      <vt:lpstr>A little more coding to go. This will make students in small classes, like Sally a “1” and those in regular classes a “0”.</vt:lpstr>
      <vt:lpstr>Make it a new variable (technically R does not know “small” is a variable yet)</vt:lpstr>
      <vt:lpstr>Check to make sure you did it right</vt:lpstr>
      <vt:lpstr>Calculate the mean of total sample and small- sized classes separately</vt:lpstr>
      <vt:lpstr>Then, the mean of the regular-sized</vt:lpstr>
      <vt:lpstr>We can easily calculate the difference-in-means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DSS by Llaudet and Imai</dc:title>
  <dc:creator>parsons-craig-gj@ynu.ac.jp</dc:creator>
  <cp:lastModifiedBy>parsons-craig-gj@ynu.ac.jp</cp:lastModifiedBy>
  <cp:revision>28</cp:revision>
  <dcterms:created xsi:type="dcterms:W3CDTF">2023-04-20T23:10:42Z</dcterms:created>
  <dcterms:modified xsi:type="dcterms:W3CDTF">2023-04-24T06:27:39Z</dcterms:modified>
</cp:coreProperties>
</file>